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257" r:id="rId3"/>
    <p:sldId id="342" r:id="rId4"/>
    <p:sldId id="367" r:id="rId5"/>
    <p:sldId id="409" r:id="rId6"/>
    <p:sldId id="415" r:id="rId7"/>
    <p:sldId id="416" r:id="rId8"/>
    <p:sldId id="417" r:id="rId9"/>
    <p:sldId id="414" r:id="rId10"/>
    <p:sldId id="460" r:id="rId11"/>
    <p:sldId id="429" r:id="rId12"/>
    <p:sldId id="352" r:id="rId13"/>
    <p:sldId id="418" r:id="rId14"/>
    <p:sldId id="353" r:id="rId15"/>
    <p:sldId id="461" r:id="rId16"/>
    <p:sldId id="384" r:id="rId17"/>
    <p:sldId id="426" r:id="rId18"/>
    <p:sldId id="396" r:id="rId19"/>
    <p:sldId id="462" r:id="rId20"/>
    <p:sldId id="425" r:id="rId21"/>
    <p:sldId id="381" r:id="rId22"/>
    <p:sldId id="386" r:id="rId23"/>
    <p:sldId id="373" r:id="rId24"/>
    <p:sldId id="385" r:id="rId25"/>
    <p:sldId id="348" r:id="rId26"/>
    <p:sldId id="422" r:id="rId27"/>
    <p:sldId id="431" r:id="rId28"/>
    <p:sldId id="436" r:id="rId29"/>
    <p:sldId id="433" r:id="rId30"/>
    <p:sldId id="437" r:id="rId31"/>
    <p:sldId id="421" r:id="rId32"/>
    <p:sldId id="419" r:id="rId33"/>
    <p:sldId id="427" r:id="rId34"/>
    <p:sldId id="438" r:id="rId35"/>
    <p:sldId id="439" r:id="rId36"/>
    <p:sldId id="449" r:id="rId37"/>
    <p:sldId id="440" r:id="rId38"/>
    <p:sldId id="420" r:id="rId39"/>
    <p:sldId id="446" r:id="rId40"/>
    <p:sldId id="447" r:id="rId41"/>
    <p:sldId id="441" r:id="rId42"/>
    <p:sldId id="442" r:id="rId43"/>
    <p:sldId id="443" r:id="rId44"/>
    <p:sldId id="450" r:id="rId45"/>
    <p:sldId id="458" r:id="rId46"/>
    <p:sldId id="452" r:id="rId47"/>
    <p:sldId id="445" r:id="rId48"/>
    <p:sldId id="455" r:id="rId49"/>
    <p:sldId id="456" r:id="rId50"/>
    <p:sldId id="463" r:id="rId51"/>
    <p:sldId id="451" r:id="rId52"/>
    <p:sldId id="401" r:id="rId53"/>
    <p:sldId id="399" r:id="rId54"/>
    <p:sldId id="397" r:id="rId55"/>
    <p:sldId id="404" r:id="rId5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A228DFD7-7C32-407C-B506-7F57C691C931}">
          <p14:sldIdLst>
            <p14:sldId id="257"/>
          </p14:sldIdLst>
        </p14:section>
        <p14:section name="Névtelen szakasz" id="{4783A262-4C4E-41BD-9525-1599C0E2BB93}">
          <p14:sldIdLst>
            <p14:sldId id="342"/>
            <p14:sldId id="367"/>
            <p14:sldId id="409"/>
            <p14:sldId id="415"/>
            <p14:sldId id="416"/>
            <p14:sldId id="417"/>
            <p14:sldId id="414"/>
            <p14:sldId id="460"/>
            <p14:sldId id="429"/>
            <p14:sldId id="352"/>
            <p14:sldId id="418"/>
            <p14:sldId id="353"/>
            <p14:sldId id="461"/>
            <p14:sldId id="384"/>
            <p14:sldId id="426"/>
            <p14:sldId id="396"/>
            <p14:sldId id="462"/>
            <p14:sldId id="425"/>
            <p14:sldId id="381"/>
            <p14:sldId id="386"/>
            <p14:sldId id="373"/>
            <p14:sldId id="385"/>
            <p14:sldId id="348"/>
            <p14:sldId id="422"/>
            <p14:sldId id="431"/>
            <p14:sldId id="436"/>
            <p14:sldId id="433"/>
            <p14:sldId id="437"/>
            <p14:sldId id="421"/>
            <p14:sldId id="419"/>
            <p14:sldId id="427"/>
            <p14:sldId id="438"/>
            <p14:sldId id="439"/>
            <p14:sldId id="449"/>
            <p14:sldId id="440"/>
            <p14:sldId id="420"/>
            <p14:sldId id="446"/>
            <p14:sldId id="447"/>
            <p14:sldId id="441"/>
            <p14:sldId id="442"/>
            <p14:sldId id="443"/>
            <p14:sldId id="450"/>
            <p14:sldId id="458"/>
            <p14:sldId id="452"/>
            <p14:sldId id="445"/>
            <p14:sldId id="455"/>
            <p14:sldId id="456"/>
            <p14:sldId id="463"/>
            <p14:sldId id="451"/>
            <p14:sldId id="401"/>
            <p14:sldId id="399"/>
            <p14:sldId id="397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gi" initials="Á" lastIdx="1" clrIdx="0">
    <p:extLst>
      <p:ext uri="{19B8F6BF-5375-455C-9EA6-DF929625EA0E}">
        <p15:presenceInfo xmlns:p15="http://schemas.microsoft.com/office/powerpoint/2012/main" userId="7a492d77f86c98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1971" autoAdjust="0"/>
  </p:normalViewPr>
  <p:slideViewPr>
    <p:cSldViewPr>
      <p:cViewPr varScale="1">
        <p:scale>
          <a:sx n="102" d="100"/>
          <a:sy n="102" d="100"/>
        </p:scale>
        <p:origin x="2094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81083-4213-4DEC-B89E-69B2FAA0741F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3AA13-18D4-479A-AAC4-1B731BF42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55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234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6104 beteg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394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6104 beteg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6159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6104 beteg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0006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Műtéti fájdalom multifaktoriális, komplex </a:t>
            </a:r>
            <a:r>
              <a:rPr lang="hu-HU" dirty="0" err="1" smtClean="0"/>
              <a:t>multimodal</a:t>
            </a:r>
            <a:r>
              <a:rPr lang="hu-HU" dirty="0" smtClean="0"/>
              <a:t> </a:t>
            </a:r>
            <a:r>
              <a:rPr lang="hu-HU" dirty="0" err="1" smtClean="0"/>
              <a:t>analgézia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81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Diclofenac</a:t>
            </a:r>
            <a:r>
              <a:rPr lang="hu-HU" baseline="0" dirty="0" smtClean="0"/>
              <a:t> 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7237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LOS megnyúlik TEA </a:t>
            </a:r>
            <a:r>
              <a:rPr lang="hu-HU" dirty="0" err="1" smtClean="0"/>
              <a:t>laparoscopia</a:t>
            </a:r>
            <a:r>
              <a:rPr lang="hu-HU" dirty="0" smtClean="0"/>
              <a:t> esetén.</a:t>
            </a:r>
            <a:r>
              <a:rPr lang="hu-HU" baseline="0" dirty="0" smtClean="0"/>
              <a:t> TEA </a:t>
            </a:r>
            <a:r>
              <a:rPr lang="hu-HU" baseline="0" dirty="0" err="1" smtClean="0"/>
              <a:t>laparoscopia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esetén:conversio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chr</a:t>
            </a:r>
            <a:r>
              <a:rPr lang="hu-HU" baseline="0" dirty="0" smtClean="0"/>
              <a:t> fájdalom, </a:t>
            </a:r>
            <a:r>
              <a:rPr lang="hu-HU" baseline="0" dirty="0" err="1" smtClean="0"/>
              <a:t>resp</a:t>
            </a:r>
            <a:r>
              <a:rPr lang="hu-HU" baseline="0" dirty="0" smtClean="0"/>
              <a:t> kompl.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3334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4957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6F9F7B-D8E6-40BE-ACA2-B66E57E546FB}" type="slidenum">
              <a:rPr lang="hu-HU" altLang="hu-HU" sz="1200">
                <a:solidFill>
                  <a:srgbClr val="000000"/>
                </a:solidFill>
              </a:rPr>
              <a:pPr/>
              <a:t>51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3779838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779838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0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3" name="Rectangle 6"/>
          <p:cNvSpPr>
            <a:spLocks noChangeArrowheads="1"/>
          </p:cNvSpPr>
          <p:nvPr/>
        </p:nvSpPr>
        <p:spPr bwMode="auto">
          <a:xfrm>
            <a:off x="3779838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4" name="Rectangle 7"/>
          <p:cNvSpPr>
            <a:spLocks noChangeArrowheads="1"/>
          </p:cNvSpPr>
          <p:nvPr/>
        </p:nvSpPr>
        <p:spPr bwMode="auto">
          <a:xfrm>
            <a:off x="3779838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5" name="Rectangle 8"/>
          <p:cNvSpPr>
            <a:spLocks noChangeArrowheads="1"/>
          </p:cNvSpPr>
          <p:nvPr/>
        </p:nvSpPr>
        <p:spPr bwMode="auto">
          <a:xfrm>
            <a:off x="0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6" name="Rectangle 9"/>
          <p:cNvSpPr>
            <a:spLocks noChangeArrowheads="1"/>
          </p:cNvSpPr>
          <p:nvPr/>
        </p:nvSpPr>
        <p:spPr bwMode="auto">
          <a:xfrm>
            <a:off x="0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7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889000" y="4721225"/>
            <a:ext cx="4891088" cy="399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930165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6F9F7B-D8E6-40BE-ACA2-B66E57E546FB}" type="slidenum">
              <a:rPr lang="hu-HU" altLang="hu-HU" sz="1200">
                <a:solidFill>
                  <a:srgbClr val="000000"/>
                </a:solidFill>
              </a:rPr>
              <a:pPr/>
              <a:t>52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3779838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779838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0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3" name="Rectangle 6"/>
          <p:cNvSpPr>
            <a:spLocks noChangeArrowheads="1"/>
          </p:cNvSpPr>
          <p:nvPr/>
        </p:nvSpPr>
        <p:spPr bwMode="auto">
          <a:xfrm>
            <a:off x="3779838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4" name="Rectangle 7"/>
          <p:cNvSpPr>
            <a:spLocks noChangeArrowheads="1"/>
          </p:cNvSpPr>
          <p:nvPr/>
        </p:nvSpPr>
        <p:spPr bwMode="auto">
          <a:xfrm>
            <a:off x="3779838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5" name="Rectangle 8"/>
          <p:cNvSpPr>
            <a:spLocks noChangeArrowheads="1"/>
          </p:cNvSpPr>
          <p:nvPr/>
        </p:nvSpPr>
        <p:spPr bwMode="auto">
          <a:xfrm>
            <a:off x="0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6" name="Rectangle 9"/>
          <p:cNvSpPr>
            <a:spLocks noChangeArrowheads="1"/>
          </p:cNvSpPr>
          <p:nvPr/>
        </p:nvSpPr>
        <p:spPr bwMode="auto">
          <a:xfrm>
            <a:off x="0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7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889000" y="4721225"/>
            <a:ext cx="4891088" cy="399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4024155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6F9F7B-D8E6-40BE-ACA2-B66E57E546FB}" type="slidenum">
              <a:rPr lang="hu-HU" altLang="hu-HU" sz="1200">
                <a:solidFill>
                  <a:srgbClr val="000000"/>
                </a:solidFill>
              </a:rPr>
              <a:pPr/>
              <a:t>53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3779838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779838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0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3" name="Rectangle 6"/>
          <p:cNvSpPr>
            <a:spLocks noChangeArrowheads="1"/>
          </p:cNvSpPr>
          <p:nvPr/>
        </p:nvSpPr>
        <p:spPr bwMode="auto">
          <a:xfrm>
            <a:off x="3779838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4" name="Rectangle 7"/>
          <p:cNvSpPr>
            <a:spLocks noChangeArrowheads="1"/>
          </p:cNvSpPr>
          <p:nvPr/>
        </p:nvSpPr>
        <p:spPr bwMode="auto">
          <a:xfrm>
            <a:off x="3779838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5" name="Rectangle 8"/>
          <p:cNvSpPr>
            <a:spLocks noChangeArrowheads="1"/>
          </p:cNvSpPr>
          <p:nvPr/>
        </p:nvSpPr>
        <p:spPr bwMode="auto">
          <a:xfrm>
            <a:off x="0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6" name="Rectangle 9"/>
          <p:cNvSpPr>
            <a:spLocks noChangeArrowheads="1"/>
          </p:cNvSpPr>
          <p:nvPr/>
        </p:nvSpPr>
        <p:spPr bwMode="auto">
          <a:xfrm>
            <a:off x="0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7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889000" y="4721225"/>
            <a:ext cx="4891088" cy="399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59074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( Alfred Lee ) ambuláns aneszt. vizsgálatok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8276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6F9F7B-D8E6-40BE-ACA2-B66E57E546FB}" type="slidenum">
              <a:rPr lang="hu-HU" altLang="hu-HU" sz="1200">
                <a:solidFill>
                  <a:srgbClr val="000000"/>
                </a:solidFill>
              </a:rPr>
              <a:pPr/>
              <a:t>54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3779838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779838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945038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0" y="7938"/>
            <a:ext cx="28892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3" name="Rectangle 6"/>
          <p:cNvSpPr>
            <a:spLocks noChangeArrowheads="1"/>
          </p:cNvSpPr>
          <p:nvPr/>
        </p:nvSpPr>
        <p:spPr bwMode="auto">
          <a:xfrm>
            <a:off x="3779838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4" name="Rectangle 7"/>
          <p:cNvSpPr>
            <a:spLocks noChangeArrowheads="1"/>
          </p:cNvSpPr>
          <p:nvPr/>
        </p:nvSpPr>
        <p:spPr bwMode="auto">
          <a:xfrm>
            <a:off x="3779838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79" tIns="0" rIns="19279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hu-HU" altLang="hu-HU" sz="1000" i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60425" name="Rectangle 8"/>
          <p:cNvSpPr>
            <a:spLocks noChangeArrowheads="1"/>
          </p:cNvSpPr>
          <p:nvPr/>
        </p:nvSpPr>
        <p:spPr bwMode="auto">
          <a:xfrm>
            <a:off x="0" y="9448800"/>
            <a:ext cx="288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6" name="Rectangle 9"/>
          <p:cNvSpPr>
            <a:spLocks noChangeArrowheads="1"/>
          </p:cNvSpPr>
          <p:nvPr/>
        </p:nvSpPr>
        <p:spPr bwMode="auto">
          <a:xfrm>
            <a:off x="0" y="4763"/>
            <a:ext cx="28892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7" tIns="46269" rIns="92537" bIns="46269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60427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889000" y="4721225"/>
            <a:ext cx="4891088" cy="399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240071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ED4D4181-FC22-1F43-9209-60AD52AC4894}" type="slidenum">
              <a:rPr lang="hu-HU" altLang="en-US" sz="1200">
                <a:solidFill>
                  <a:srgbClr val="000000"/>
                </a:solidFill>
              </a:rPr>
              <a:pPr/>
              <a:t>3</a:t>
            </a:fld>
            <a:endParaRPr lang="hu-HU" altLang="en-US" sz="1200">
              <a:solidFill>
                <a:srgbClr val="000000"/>
              </a:solidFill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smtClean="0"/>
              <a:t>evidence-based </a:t>
            </a:r>
            <a:r>
              <a:rPr lang="hu-HU" dirty="0" smtClean="0"/>
              <a:t>alapú </a:t>
            </a:r>
            <a:r>
              <a:rPr lang="en-US" dirty="0" smtClean="0"/>
              <a:t>proto</a:t>
            </a:r>
            <a:r>
              <a:rPr lang="hu-HU" dirty="0" smtClean="0"/>
              <a:t>k</a:t>
            </a:r>
            <a:r>
              <a:rPr lang="en-US" dirty="0" smtClean="0"/>
              <a:t>o</a:t>
            </a:r>
            <a:r>
              <a:rPr lang="hu-HU" dirty="0" err="1" smtClean="0"/>
              <a:t>llok</a:t>
            </a:r>
            <a:r>
              <a:rPr lang="hu-HU" dirty="0" smtClean="0"/>
              <a:t> </a:t>
            </a:r>
            <a:r>
              <a:rPr lang="en-US" dirty="0" smtClean="0"/>
              <a:t>s</a:t>
            </a:r>
            <a:r>
              <a:rPr lang="hu-HU" dirty="0" err="1" smtClean="0"/>
              <a:t>orozata</a:t>
            </a:r>
            <a:r>
              <a:rPr lang="hu-HU" dirty="0" smtClean="0"/>
              <a:t> egy olyan standardizált ellátás érdekében, amely </a:t>
            </a:r>
            <a:r>
              <a:rPr lang="hu-HU" dirty="0" smtClean="0">
                <a:solidFill>
                  <a:srgbClr val="FF0000"/>
                </a:solidFill>
              </a:rPr>
              <a:t>minimalizálja a műtéti stressz választ</a:t>
            </a:r>
            <a:r>
              <a:rPr lang="hu-HU" dirty="0" smtClean="0"/>
              <a:t>, a posztoperatív fájdalmat, csökkenti a szövődményeket, a kórházi tartózkodási időt, javítja a kimenetelt és </a:t>
            </a:r>
            <a:r>
              <a:rPr lang="hu-HU" dirty="0" smtClean="0">
                <a:solidFill>
                  <a:srgbClr val="FF0000"/>
                </a:solidFill>
              </a:rPr>
              <a:t>meggyorsítja tervezett műtétek után a felépülést</a:t>
            </a:r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01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MBP miatt 1000 ml iv fluid</a:t>
            </a:r>
            <a:r>
              <a:rPr lang="hu-HU" baseline="0" dirty="0" smtClean="0"/>
              <a:t> plusz, CHO </a:t>
            </a:r>
            <a:r>
              <a:rPr lang="hu-HU" baseline="0" dirty="0" err="1" smtClean="0"/>
              <a:t>preload</a:t>
            </a:r>
            <a:r>
              <a:rPr lang="hu-HU" baseline="0" dirty="0" smtClean="0"/>
              <a:t> esetén 450 ml-</a:t>
            </a:r>
            <a:r>
              <a:rPr lang="hu-HU" baseline="0" dirty="0" err="1" smtClean="0"/>
              <a:t>vel</a:t>
            </a:r>
            <a:r>
              <a:rPr lang="hu-HU" baseline="0" dirty="0" smtClean="0"/>
              <a:t> kevesebb iv fluid, 44% csökkent a </a:t>
            </a:r>
            <a:r>
              <a:rPr lang="hu-HU" baseline="0" dirty="0" err="1" smtClean="0"/>
              <a:t>post.op</a:t>
            </a:r>
            <a:r>
              <a:rPr lang="hu-HU" baseline="0" dirty="0" smtClean="0"/>
              <a:t> tünetek.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0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6238 </a:t>
            </a:r>
            <a:r>
              <a:rPr lang="hu-HU" dirty="0" err="1" smtClean="0"/>
              <a:t>ból</a:t>
            </a:r>
            <a:r>
              <a:rPr lang="hu-HU" dirty="0" smtClean="0"/>
              <a:t> 5 RCT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5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13,5%</a:t>
            </a:r>
            <a:r>
              <a:rPr lang="hu-HU" baseline="0" dirty="0" smtClean="0"/>
              <a:t> non-DM </a:t>
            </a:r>
            <a:r>
              <a:rPr lang="hu-HU" baseline="0" dirty="0" err="1" smtClean="0"/>
              <a:t>vs</a:t>
            </a:r>
            <a:r>
              <a:rPr lang="hu-HU" baseline="0" dirty="0" smtClean="0"/>
              <a:t> 58% DM volt </a:t>
            </a:r>
            <a:r>
              <a:rPr lang="hu-HU" baseline="0" dirty="0" err="1" smtClean="0"/>
              <a:t>hyperglycemia</a:t>
            </a:r>
            <a:r>
              <a:rPr lang="hu-HU" baseline="0" dirty="0" smtClean="0"/>
              <a:t>,   az </a:t>
            </a:r>
            <a:r>
              <a:rPr lang="hu-HU" baseline="0" dirty="0" err="1" smtClean="0"/>
              <a:t>össz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hyperglyc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episod</a:t>
            </a:r>
            <a:r>
              <a:rPr lang="hu-HU" baseline="0" dirty="0" smtClean="0"/>
              <a:t>  30%-a non-DM!!!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246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6104 beteg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411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30 RCT/</a:t>
            </a:r>
            <a:r>
              <a:rPr lang="hu-HU" dirty="0" err="1" smtClean="0"/>
              <a:t>systematic</a:t>
            </a:r>
            <a:r>
              <a:rPr lang="hu-HU" dirty="0" smtClean="0"/>
              <a:t> </a:t>
            </a:r>
            <a:r>
              <a:rPr lang="hu-HU" dirty="0" err="1" smtClean="0"/>
              <a:t>rev</a:t>
            </a:r>
            <a:r>
              <a:rPr lang="hu-HU" dirty="0" smtClean="0"/>
              <a:t>. (</a:t>
            </a:r>
            <a:r>
              <a:rPr lang="hu-HU" dirty="0" err="1" smtClean="0"/>
              <a:t>elektív</a:t>
            </a:r>
            <a:r>
              <a:rPr lang="hu-HU" dirty="0" smtClean="0"/>
              <a:t>/sürgős)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7649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Csökkenti a</a:t>
            </a:r>
            <a:r>
              <a:rPr lang="hu-HU" baseline="0" dirty="0" smtClean="0"/>
              <a:t> műtéti stressz, rövidül a műtét, alacsonyabb p, csökken a </a:t>
            </a:r>
            <a:r>
              <a:rPr lang="hu-HU" baseline="0" dirty="0" err="1" smtClean="0"/>
              <a:t>post.op</a:t>
            </a:r>
            <a:r>
              <a:rPr lang="hu-HU" baseline="0" dirty="0" smtClean="0"/>
              <a:t>. fájdalom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AA13-18D4-479A-AAC4-1B731BF42306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81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757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679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996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995A4-5251-4318-BBD7-5F2F2CB0B28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86819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A4188-3352-46A5-9127-2AE546C6BFA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82096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E453B-1B59-4585-B791-6B2E91EB7BD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2081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38D0D-D912-4BEB-9528-BD240692B2C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7354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7519C8-DF84-4877-90D2-AD594BB0AC6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5244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64561-779F-4A9B-847C-5A974C6EE1D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8988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FABA8-4606-45BB-86C0-836B881231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67691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081B1-A24A-4E63-A1BD-5E611A1C592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3210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0752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CCD46-5BA5-4240-9C3C-FE8164B0D54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04952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BC3B6-8A1B-4835-BA02-F734A75EF90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80603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41089-E810-46D4-B973-DEAFEB95244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34258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406F2-15B0-4894-9B19-00A4F564B78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9015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90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053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813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15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532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66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263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DFF89-A134-4034-B303-AAE439A0686E}" type="datetimeFigureOut">
              <a:rPr lang="hu-HU" smtClean="0"/>
              <a:t>2021. 05. 07.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B0D77-22EE-4167-AD13-4F368BD18D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430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44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44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44"/>
            </a:lvl1pPr>
          </a:lstStyle>
          <a:p>
            <a:fld id="{896C39D2-C7C7-4B77-B211-0E4DD93E0CB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5165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39.png"/><Relationship Id="rId7" Type="http://schemas.openxmlformats.org/officeDocument/2006/relationships/image" Target="../media/image8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8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1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emf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3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10" Type="http://schemas.openxmlformats.org/officeDocument/2006/relationships/image" Target="../media/image124.png"/><Relationship Id="rId4" Type="http://schemas.openxmlformats.org/officeDocument/2006/relationships/image" Target="../media/image39.png"/><Relationship Id="rId9" Type="http://schemas.openxmlformats.org/officeDocument/2006/relationships/image" Target="../media/image1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72.png"/><Relationship Id="rId7" Type="http://schemas.openxmlformats.org/officeDocument/2006/relationships/image" Target="../media/image1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openxmlformats.org/officeDocument/2006/relationships/image" Target="../media/image132.emf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3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image" Target="../media/image139.emf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3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47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5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emf"/><Relationship Id="rId5" Type="http://schemas.openxmlformats.org/officeDocument/2006/relationships/image" Target="../media/image163.emf"/><Relationship Id="rId4" Type="http://schemas.openxmlformats.org/officeDocument/2006/relationships/image" Target="../media/image16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23528" y="2060849"/>
            <a:ext cx="8424936" cy="1539602"/>
          </a:xfrm>
        </p:spPr>
        <p:txBody>
          <a:bodyPr>
            <a:no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ERAS aneszteziológus szemmel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Orbán Ágnes MD 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Kiskunhalasi Semmelweis Ignác Kórház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Aneszteziológiai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és Intenzív Terápiás Osztály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ájus 6</a:t>
            </a:r>
          </a:p>
        </p:txBody>
      </p:sp>
      <p:sp>
        <p:nvSpPr>
          <p:cNvPr id="3074" name="AutoShape 2" descr="KÃ©ptalÃ¡lat a kÃ¶vetkezÅre: âszte Ã¡ok logo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Ã©ptalÃ¡lat a kÃ¶vetkezÅre: âszte Ã¡ok logo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8" name="AutoShape 6" descr="KÃ©ptalÃ¡lat a kÃ¶vetkezÅre: âszte Ã¡ok logo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6215063"/>
            <a:ext cx="38576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929" y="429607"/>
            <a:ext cx="3116142" cy="18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19495"/>
          </a:xfrm>
        </p:spPr>
        <p:txBody>
          <a:bodyPr/>
          <a:lstStyle/>
          <a:p>
            <a:r>
              <a:rPr lang="hu-HU" dirty="0" err="1" smtClean="0"/>
              <a:t>Stresszor</a:t>
            </a:r>
            <a:r>
              <a:rPr lang="hu-HU" dirty="0" smtClean="0"/>
              <a:t> - ERAS elemei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1" y="1484784"/>
            <a:ext cx="7884367" cy="50173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063" y="1914316"/>
            <a:ext cx="7324003" cy="39825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5" y="1254084"/>
            <a:ext cx="8498561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799" y="-284244"/>
            <a:ext cx="7772400" cy="1752600"/>
          </a:xfrm>
        </p:spPr>
        <p:txBody>
          <a:bodyPr/>
          <a:lstStyle/>
          <a:p>
            <a:r>
              <a:rPr lang="hu-HU" dirty="0" smtClean="0"/>
              <a:t>1. No </a:t>
            </a:r>
            <a:r>
              <a:rPr lang="hu-HU" dirty="0" err="1" smtClean="0"/>
              <a:t>prolonged</a:t>
            </a:r>
            <a:r>
              <a:rPr lang="hu-HU" dirty="0" smtClean="0"/>
              <a:t> </a:t>
            </a:r>
            <a:r>
              <a:rPr lang="hu-HU" dirty="0" err="1" smtClean="0"/>
              <a:t>fasting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49" y="1340768"/>
            <a:ext cx="7886700" cy="5328592"/>
          </a:xfrm>
        </p:spPr>
        <p:txBody>
          <a:bodyPr/>
          <a:lstStyle/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b="1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51" y="1124744"/>
            <a:ext cx="7242676" cy="6706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6394378"/>
            <a:ext cx="2555776" cy="4239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26" y="3373421"/>
            <a:ext cx="2087044" cy="156842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404" y="1321097"/>
            <a:ext cx="5414382" cy="153657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57" y="5334523"/>
            <a:ext cx="8773643" cy="1050037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393600" y="3373421"/>
            <a:ext cx="4823414" cy="96770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2844" kern="0" dirty="0" smtClean="0">
                <a:solidFill>
                  <a:srgbClr val="FF0000"/>
                </a:solidFill>
              </a:rPr>
              <a:t>„NIL </a:t>
            </a:r>
            <a:r>
              <a:rPr lang="hu-HU" sz="2844" kern="0" dirty="0">
                <a:solidFill>
                  <a:srgbClr val="FF0000"/>
                </a:solidFill>
              </a:rPr>
              <a:t>BY MOUTH” gyakorlat </a:t>
            </a:r>
            <a:r>
              <a:rPr lang="hu-HU" sz="2844" kern="0" dirty="0" smtClean="0">
                <a:solidFill>
                  <a:srgbClr val="FF0000"/>
                </a:solidFill>
              </a:rPr>
              <a:t>évtizedekig</a:t>
            </a:r>
            <a:endParaRPr lang="hu-HU" sz="2844" kern="0" dirty="0">
              <a:solidFill>
                <a:srgbClr val="FF0000"/>
              </a:solidFill>
            </a:endParaRPr>
          </a:p>
        </p:txBody>
      </p:sp>
      <p:cxnSp>
        <p:nvCxnSpPr>
          <p:cNvPr id="12" name="Egyenes összekötő 11"/>
          <p:cNvCxnSpPr/>
          <p:nvPr/>
        </p:nvCxnSpPr>
        <p:spPr bwMode="auto">
          <a:xfrm>
            <a:off x="3754080" y="2420888"/>
            <a:ext cx="451157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Egyenes összekötő 13"/>
          <p:cNvCxnSpPr/>
          <p:nvPr/>
        </p:nvCxnSpPr>
        <p:spPr bwMode="auto">
          <a:xfrm>
            <a:off x="7956376" y="2132856"/>
            <a:ext cx="86409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Kép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06" y="1155829"/>
            <a:ext cx="7888908" cy="5328366"/>
          </a:xfrm>
          <a:prstGeom prst="rect">
            <a:avLst/>
          </a:prstGeom>
        </p:spPr>
      </p:pic>
      <p:pic>
        <p:nvPicPr>
          <p:cNvPr id="20" name="Tartalom hely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5454" y="1280419"/>
            <a:ext cx="2760659" cy="194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9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pPr algn="l"/>
            <a:r>
              <a:rPr lang="hu-HU" dirty="0" smtClean="0"/>
              <a:t>Perioperatív </a:t>
            </a:r>
            <a:r>
              <a:rPr lang="hu-HU" dirty="0" err="1" smtClean="0"/>
              <a:t>fasting</a:t>
            </a:r>
            <a:r>
              <a:rPr lang="hu-HU" dirty="0" smtClean="0"/>
              <a:t> ajánlások ~130 év után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02" y="1202755"/>
            <a:ext cx="6601667" cy="153444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84" y="4418159"/>
            <a:ext cx="6192688" cy="202587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795" y="6180480"/>
            <a:ext cx="1670449" cy="10973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11" y="2591171"/>
            <a:ext cx="6313635" cy="19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0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01" y="1097568"/>
            <a:ext cx="7242676" cy="670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5682" y="227777"/>
            <a:ext cx="6982544" cy="1143000"/>
          </a:xfrm>
        </p:spPr>
        <p:txBody>
          <a:bodyPr/>
          <a:lstStyle/>
          <a:p>
            <a:pPr algn="l"/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en-US" sz="1600" i="1" dirty="0" smtClean="0">
                <a:solidFill>
                  <a:srgbClr val="FF0000"/>
                </a:solidFill>
              </a:rPr>
              <a:t>Preoperative </a:t>
            </a:r>
            <a:r>
              <a:rPr lang="en-US" sz="1600" i="1" dirty="0">
                <a:solidFill>
                  <a:srgbClr val="FF0000"/>
                </a:solidFill>
              </a:rPr>
              <a:t>Fasting Recommendations* of the American Society of Anesthesiologists </a:t>
            </a:r>
            <a:endParaRPr lang="hu-HU" sz="1600" i="1" dirty="0">
              <a:solidFill>
                <a:srgbClr val="FF0000"/>
              </a:solidFill>
            </a:endParaRPr>
          </a:p>
        </p:txBody>
      </p:sp>
      <p:cxnSp>
        <p:nvCxnSpPr>
          <p:cNvPr id="24" name="Egyenes összekötő 23"/>
          <p:cNvCxnSpPr/>
          <p:nvPr/>
        </p:nvCxnSpPr>
        <p:spPr bwMode="auto">
          <a:xfrm>
            <a:off x="4572000" y="2924944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Kép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27" y="1576800"/>
            <a:ext cx="7410450" cy="3171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6372026"/>
            <a:ext cx="2524781" cy="4584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88" y="4974196"/>
            <a:ext cx="8352928" cy="11911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862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01" y="1097568"/>
            <a:ext cx="7242676" cy="670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27777"/>
            <a:ext cx="7688674" cy="1143000"/>
          </a:xfrm>
        </p:spPr>
        <p:txBody>
          <a:bodyPr/>
          <a:lstStyle/>
          <a:p>
            <a:r>
              <a:rPr lang="hu-HU" dirty="0"/>
              <a:t>2</a:t>
            </a:r>
            <a:r>
              <a:rPr lang="hu-HU" dirty="0" smtClean="0"/>
              <a:t>. CHO </a:t>
            </a:r>
            <a:r>
              <a:rPr lang="hu-HU" dirty="0" err="1" smtClean="0"/>
              <a:t>preload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6509101"/>
            <a:ext cx="2574404" cy="42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39" y="1536426"/>
            <a:ext cx="8458200" cy="163243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0" name="Ellipszis 9"/>
          <p:cNvSpPr/>
          <p:nvPr/>
        </p:nvSpPr>
        <p:spPr bwMode="auto">
          <a:xfrm>
            <a:off x="1331640" y="2780928"/>
            <a:ext cx="864096" cy="2248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26" y="3945512"/>
            <a:ext cx="2658086" cy="195088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046" y="3926827"/>
            <a:ext cx="2865368" cy="192040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03" y="4248348"/>
            <a:ext cx="2456901" cy="76816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839" y="4241382"/>
            <a:ext cx="2828789" cy="1042506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3397304" y="3955960"/>
            <a:ext cx="2456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/>
              <a:t>VO</a:t>
            </a:r>
            <a:r>
              <a:rPr lang="hu-HU" sz="3200" baseline="-25000" dirty="0"/>
              <a:t>2</a:t>
            </a:r>
            <a:r>
              <a:rPr lang="hu-HU" sz="3200" dirty="0"/>
              <a:t> </a:t>
            </a:r>
            <a:r>
              <a:rPr lang="hu-HU" sz="3600" dirty="0">
                <a:solidFill>
                  <a:srgbClr val="FF0000"/>
                </a:solidFill>
              </a:rPr>
              <a:t>˃</a:t>
            </a:r>
            <a:r>
              <a:rPr lang="hu-HU" dirty="0"/>
              <a:t> </a:t>
            </a:r>
            <a:r>
              <a:rPr lang="hu-HU" sz="3200" dirty="0"/>
              <a:t>DO</a:t>
            </a:r>
            <a:r>
              <a:rPr lang="hu-HU" sz="32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3968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01" y="1097568"/>
            <a:ext cx="7242676" cy="670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5682" y="227777"/>
            <a:ext cx="7212518" cy="1143000"/>
          </a:xfrm>
        </p:spPr>
        <p:txBody>
          <a:bodyPr/>
          <a:lstStyle/>
          <a:p>
            <a:pPr algn="l"/>
            <a:r>
              <a:rPr lang="hu-HU" dirty="0" smtClean="0"/>
              <a:t>Orális CHO töltés - biztonságos?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922" y="6416154"/>
            <a:ext cx="2651078" cy="4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8610"/>
            <a:ext cx="6132214" cy="25007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370777"/>
            <a:ext cx="3892181" cy="347635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Lefelé nyíl 6"/>
          <p:cNvSpPr/>
          <p:nvPr/>
        </p:nvSpPr>
        <p:spPr bwMode="auto">
          <a:xfrm>
            <a:off x="7518266" y="2472230"/>
            <a:ext cx="144016" cy="108012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11" y="5012491"/>
            <a:ext cx="7217533" cy="10918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" name="Egyenes összekötő 9"/>
          <p:cNvCxnSpPr/>
          <p:nvPr/>
        </p:nvCxnSpPr>
        <p:spPr bwMode="auto">
          <a:xfrm>
            <a:off x="395536" y="5949280"/>
            <a:ext cx="64087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Kép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04" y="2852936"/>
            <a:ext cx="7773074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01" y="1097568"/>
            <a:ext cx="7242676" cy="670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5682" y="227777"/>
            <a:ext cx="7212518" cy="1143000"/>
          </a:xfrm>
        </p:spPr>
        <p:txBody>
          <a:bodyPr/>
          <a:lstStyle/>
          <a:p>
            <a:pPr algn="l"/>
            <a:r>
              <a:rPr lang="hu-HU" dirty="0" smtClean="0"/>
              <a:t>Orális CHO töltés - biztonságos?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922" y="6416154"/>
            <a:ext cx="2651078" cy="4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8" y="4688819"/>
            <a:ext cx="3809116" cy="215589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96" y="1299241"/>
            <a:ext cx="6207026" cy="317302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786" y="3545855"/>
            <a:ext cx="5028950" cy="2601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9" name="Egyenes összekötő nyíllal 18"/>
          <p:cNvCxnSpPr/>
          <p:nvPr/>
        </p:nvCxnSpPr>
        <p:spPr bwMode="auto">
          <a:xfrm>
            <a:off x="5724128" y="4846622"/>
            <a:ext cx="0" cy="3105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214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864096"/>
          </a:xfrm>
        </p:spPr>
        <p:txBody>
          <a:bodyPr/>
          <a:lstStyle/>
          <a:p>
            <a:r>
              <a:rPr lang="hu-HU" dirty="0"/>
              <a:t>CHO </a:t>
            </a:r>
            <a:r>
              <a:rPr lang="hu-HU" dirty="0" err="1"/>
              <a:t>preload</a:t>
            </a:r>
            <a:r>
              <a:rPr lang="hu-HU" dirty="0"/>
              <a:t> ERAS </a:t>
            </a:r>
            <a:r>
              <a:rPr lang="hu-HU" dirty="0" smtClean="0"/>
              <a:t>kulcselem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268760"/>
            <a:ext cx="6462480" cy="5036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8840"/>
            <a:ext cx="8900931" cy="28882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540" y="947197"/>
            <a:ext cx="7242676" cy="6706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441261"/>
            <a:ext cx="2399060" cy="3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01" y="1097568"/>
            <a:ext cx="7242676" cy="670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5682" y="227777"/>
            <a:ext cx="7212518" cy="1143000"/>
          </a:xfrm>
        </p:spPr>
        <p:txBody>
          <a:bodyPr/>
          <a:lstStyle/>
          <a:p>
            <a:pPr algn="l"/>
            <a:r>
              <a:rPr lang="hu-HU" dirty="0" smtClean="0"/>
              <a:t>Orális CHO töltés klinikai előnyei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5619328"/>
          </a:xfrm>
        </p:spPr>
        <p:txBody>
          <a:bodyPr/>
          <a:lstStyle/>
          <a:p>
            <a:r>
              <a:rPr lang="hu-HU" dirty="0" smtClean="0"/>
              <a:t>Javul a perioperatív </a:t>
            </a:r>
            <a:r>
              <a:rPr lang="hu-HU" dirty="0" err="1" smtClean="0"/>
              <a:t>wellbeing</a:t>
            </a:r>
            <a:r>
              <a:rPr lang="hu-HU" dirty="0"/>
              <a:t> </a:t>
            </a:r>
            <a:r>
              <a:rPr lang="hu-HU" dirty="0" smtClean="0"/>
              <a:t>(szomjúság, éhség, szorongás)</a:t>
            </a:r>
          </a:p>
          <a:p>
            <a:r>
              <a:rPr lang="hu-HU" dirty="0" smtClean="0"/>
              <a:t>Csökken a perioperatív PONV rizikó</a:t>
            </a:r>
          </a:p>
          <a:p>
            <a:r>
              <a:rPr lang="hu-HU" dirty="0" smtClean="0"/>
              <a:t>Javuló protein metabolizmus → izomfunkció javul</a:t>
            </a:r>
          </a:p>
          <a:p>
            <a:r>
              <a:rPr lang="hu-HU" dirty="0" smtClean="0"/>
              <a:t>Csökken a LOS??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922" y="6416154"/>
            <a:ext cx="2651078" cy="4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7" y="4158463"/>
            <a:ext cx="4840238" cy="24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632"/>
            <a:ext cx="7172325" cy="48196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4664"/>
            <a:ext cx="8278324" cy="5793465"/>
          </a:xfrm>
          <a:prstGeom prst="rect">
            <a:avLst/>
          </a:prstGeom>
        </p:spPr>
      </p:pic>
      <p:sp>
        <p:nvSpPr>
          <p:cNvPr id="10" name="Ellipszis 9"/>
          <p:cNvSpPr/>
          <p:nvPr/>
        </p:nvSpPr>
        <p:spPr bwMode="auto">
          <a:xfrm>
            <a:off x="685800" y="609600"/>
            <a:ext cx="2590056" cy="19553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307830"/>
            <a:ext cx="7643192" cy="1109808"/>
          </a:xfrm>
        </p:spPr>
        <p:txBody>
          <a:bodyPr>
            <a:normAutofit fontScale="90000"/>
          </a:bodyPr>
          <a:lstStyle/>
          <a:p>
            <a:pPr algn="l"/>
            <a:r>
              <a:rPr lang="hu-HU" altLang="hu-HU" sz="391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altLang="hu-HU" sz="391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altLang="hu-HU" sz="391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91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mentality</a:t>
            </a:r>
            <a:r>
              <a:rPr lang="hu-HU" altLang="hu-HU" sz="391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hu-HU" altLang="hu-HU" sz="7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˂   ERAS</a:t>
            </a:r>
            <a:endParaRPr lang="hu-HU" altLang="hu-HU" sz="7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179512" y="1450843"/>
            <a:ext cx="8964488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Műtéti kockázat csökkentése, beteg optimális állapotba hozatala </a:t>
            </a:r>
            <a:r>
              <a:rPr lang="hu-HU" altLang="hu-H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multidisciplinális</a:t>
            </a: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feladat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alt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altLang="hu-H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alt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hu-H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Preoperatív</a:t>
            </a: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kivizsgálás,                     ERAS</a:t>
            </a:r>
          </a:p>
          <a:p>
            <a:pPr lvl="1">
              <a:spcBef>
                <a:spcPct val="20000"/>
              </a:spcBef>
            </a:pP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altLang="hu-H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aneszteziológiai</a:t>
            </a: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ambulancia              (90-es évek)</a:t>
            </a:r>
          </a:p>
          <a:p>
            <a:pPr lvl="1">
              <a:spcBef>
                <a:spcPct val="20000"/>
              </a:spcBef>
            </a:pP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(1949→70-es évek Európa</a:t>
            </a:r>
          </a:p>
          <a:p>
            <a:pPr lvl="1">
              <a:spcBef>
                <a:spcPct val="20000"/>
              </a:spcBef>
            </a:pP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→80-as évek </a:t>
            </a:r>
            <a:r>
              <a:rPr lang="hu-HU" altLang="hu-H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hu-HU" alt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2297782" y="2664632"/>
            <a:ext cx="1008112" cy="86409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6146993" y="2664444"/>
            <a:ext cx="864096" cy="86409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915" y="5483339"/>
            <a:ext cx="1365073" cy="13650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555" y="6389605"/>
            <a:ext cx="2554445" cy="420660"/>
          </a:xfrm>
          <a:prstGeom prst="rect">
            <a:avLst/>
          </a:prstGeom>
        </p:spPr>
      </p:pic>
      <p:pic>
        <p:nvPicPr>
          <p:cNvPr id="15" name="Tartalom hely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1040418" y="1273237"/>
            <a:ext cx="7242676" cy="6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artalom helye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03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01" y="1097568"/>
            <a:ext cx="7242676" cy="670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6301" y="293696"/>
            <a:ext cx="7451899" cy="1143000"/>
          </a:xfrm>
        </p:spPr>
        <p:txBody>
          <a:bodyPr/>
          <a:lstStyle/>
          <a:p>
            <a:pPr algn="l"/>
            <a:r>
              <a:rPr lang="hu-HU" dirty="0" smtClean="0"/>
              <a:t>CHO </a:t>
            </a:r>
            <a:r>
              <a:rPr lang="hu-HU" dirty="0" err="1" smtClean="0"/>
              <a:t>load</a:t>
            </a:r>
            <a:r>
              <a:rPr lang="hu-HU" dirty="0" smtClean="0"/>
              <a:t> diabetes mellitusban?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922" y="6416154"/>
            <a:ext cx="2651078" cy="4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45" y="1741717"/>
            <a:ext cx="5721790" cy="487076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125" y="4221068"/>
            <a:ext cx="3804043" cy="2066619"/>
          </a:xfrm>
          <a:prstGeom prst="rect">
            <a:avLst/>
          </a:prstGeom>
        </p:spPr>
      </p:pic>
      <p:cxnSp>
        <p:nvCxnSpPr>
          <p:cNvPr id="12" name="Egyenes összekötő 11"/>
          <p:cNvCxnSpPr/>
          <p:nvPr/>
        </p:nvCxnSpPr>
        <p:spPr bwMode="auto">
          <a:xfrm>
            <a:off x="5474954" y="5589240"/>
            <a:ext cx="34563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5796135" y="1756850"/>
            <a:ext cx="3145019" cy="188817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4804" indent="-3048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4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8" indent="-25400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89">
                <a:solidFill>
                  <a:schemeClr val="tx1"/>
                </a:solidFill>
                <a:latin typeface="+mn-lt"/>
              </a:defRPr>
            </a:lvl2pPr>
            <a:lvl3pPr marL="1016013" indent="-20320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33">
                <a:solidFill>
                  <a:schemeClr val="tx1"/>
                </a:solidFill>
                <a:latin typeface="+mn-lt"/>
              </a:defRPr>
            </a:lvl3pPr>
            <a:lvl4pPr marL="1422418" indent="-20320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78">
                <a:solidFill>
                  <a:schemeClr val="tx1"/>
                </a:solidFill>
                <a:latin typeface="+mn-lt"/>
              </a:defRPr>
            </a:lvl4pPr>
            <a:lvl5pPr marL="1828823" indent="-20320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78">
                <a:solidFill>
                  <a:schemeClr val="tx1"/>
                </a:solidFill>
                <a:latin typeface="+mn-lt"/>
              </a:defRPr>
            </a:lvl5pPr>
            <a:lvl6pPr marL="2235228" indent="-20320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78">
                <a:solidFill>
                  <a:schemeClr val="tx1"/>
                </a:solidFill>
                <a:latin typeface="+mn-lt"/>
              </a:defRPr>
            </a:lvl6pPr>
            <a:lvl7pPr marL="2641633" indent="-20320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78">
                <a:solidFill>
                  <a:schemeClr val="tx1"/>
                </a:solidFill>
                <a:latin typeface="+mn-lt"/>
              </a:defRPr>
            </a:lvl7pPr>
            <a:lvl8pPr marL="3048038" indent="-20320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78">
                <a:solidFill>
                  <a:schemeClr val="tx1"/>
                </a:solidFill>
                <a:latin typeface="+mn-lt"/>
              </a:defRPr>
            </a:lvl8pPr>
            <a:lvl9pPr marL="3454443" indent="-20320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78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u-HU" sz="2000" kern="0" dirty="0" err="1" smtClean="0">
                <a:solidFill>
                  <a:schemeClr val="accent2">
                    <a:lumMod val="75000"/>
                  </a:schemeClr>
                </a:solidFill>
              </a:rPr>
              <a:t>Hyperglycemia</a:t>
            </a:r>
            <a:endParaRPr lang="hu-HU" sz="2000" kern="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000" kern="0" dirty="0" err="1" smtClean="0">
                <a:solidFill>
                  <a:schemeClr val="accent2">
                    <a:lumMod val="75000"/>
                  </a:schemeClr>
                </a:solidFill>
              </a:rPr>
              <a:t>Gastroparesis</a:t>
            </a:r>
            <a:r>
              <a:rPr lang="hu-HU" sz="2000" kern="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000" kern="0" dirty="0" err="1" smtClean="0">
                <a:solidFill>
                  <a:schemeClr val="accent2">
                    <a:lumMod val="75000"/>
                  </a:schemeClr>
                </a:solidFill>
              </a:rPr>
              <a:t>autonom</a:t>
            </a:r>
            <a:r>
              <a:rPr lang="hu-HU" sz="2000" kern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000" kern="0" dirty="0" err="1" smtClean="0">
                <a:solidFill>
                  <a:schemeClr val="accent2">
                    <a:lumMod val="75000"/>
                  </a:schemeClr>
                </a:solidFill>
              </a:rPr>
              <a:t>neuropathia</a:t>
            </a:r>
            <a:r>
              <a:rPr lang="hu-HU" sz="2000" kern="0" dirty="0" smtClean="0">
                <a:solidFill>
                  <a:schemeClr val="accent2">
                    <a:lumMod val="75000"/>
                  </a:schemeClr>
                </a:solidFill>
              </a:rPr>
              <a:t> miatt elhúzódó gyomorürülés → aspiráció rizikó</a:t>
            </a:r>
            <a:r>
              <a:rPr lang="hu-HU" sz="1800" kern="0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endParaRPr lang="hu-HU" kern="0" dirty="0" smtClean="0"/>
          </a:p>
          <a:p>
            <a:endParaRPr lang="hu-HU" kern="0" dirty="0" smtClean="0"/>
          </a:p>
          <a:p>
            <a:endParaRPr lang="hu-HU" kern="0" dirty="0" smtClean="0"/>
          </a:p>
          <a:p>
            <a:endParaRPr lang="hu-HU" kern="0" dirty="0" smtClean="0"/>
          </a:p>
          <a:p>
            <a:endParaRPr lang="hu-HU" kern="0" dirty="0"/>
          </a:p>
        </p:txBody>
      </p:sp>
    </p:spTree>
    <p:extLst>
      <p:ext uri="{BB962C8B-B14F-4D97-AF65-F5344CB8AC3E}">
        <p14:creationId xmlns:p14="http://schemas.microsoft.com/office/powerpoint/2010/main" val="5588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Gyakorlatban hogy néz ki?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91" y="6453336"/>
            <a:ext cx="2611511" cy="4322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62" y="1685538"/>
            <a:ext cx="7242676" cy="670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39552" y="2127960"/>
            <a:ext cx="75075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2400" b="1" dirty="0" smtClean="0"/>
              <a:t>Műtét előtt este: </a:t>
            </a:r>
            <a:r>
              <a:rPr lang="hu-HU" sz="2400" dirty="0" err="1" smtClean="0"/>
              <a:t>Maltodextrin</a:t>
            </a:r>
            <a:r>
              <a:rPr lang="hu-HU" sz="2400" dirty="0" smtClean="0"/>
              <a:t> </a:t>
            </a:r>
            <a:r>
              <a:rPr lang="hu-HU" sz="2400" dirty="0"/>
              <a:t>12,5% </a:t>
            </a:r>
            <a:r>
              <a:rPr lang="hu-HU" sz="2400" dirty="0" smtClean="0"/>
              <a:t>285 </a:t>
            </a:r>
            <a:r>
              <a:rPr lang="hu-HU" sz="2400" dirty="0" err="1" smtClean="0"/>
              <a:t>mOsm</a:t>
            </a:r>
            <a:r>
              <a:rPr lang="hu-HU" sz="2400" dirty="0" smtClean="0"/>
              <a:t>/kg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/>
              <a:t> </a:t>
            </a:r>
            <a:r>
              <a:rPr lang="hu-HU" sz="2400" dirty="0" smtClean="0"/>
              <a:t>      100g (4x25g)  800ml</a:t>
            </a:r>
          </a:p>
          <a:p>
            <a:endParaRPr lang="hu-HU" sz="2400" dirty="0" smtClean="0"/>
          </a:p>
          <a:p>
            <a:pPr marL="342900" indent="-342900">
              <a:buAutoNum type="arabicPeriod" startAt="2"/>
            </a:pPr>
            <a:r>
              <a:rPr lang="hu-HU" sz="2400" b="1" dirty="0" smtClean="0"/>
              <a:t>Műtéti anesztézia indukció előtt 2-3 órával: </a:t>
            </a:r>
          </a:p>
          <a:p>
            <a:endParaRPr lang="hu-HU" sz="2400" b="1" dirty="0" smtClean="0"/>
          </a:p>
          <a:p>
            <a:r>
              <a:rPr lang="hu-HU" sz="2400" dirty="0"/>
              <a:t> </a:t>
            </a:r>
            <a:r>
              <a:rPr lang="hu-HU" sz="2400" dirty="0" smtClean="0"/>
              <a:t>      50 </a:t>
            </a:r>
            <a:r>
              <a:rPr lang="hu-HU" sz="2400" dirty="0"/>
              <a:t>g </a:t>
            </a:r>
            <a:r>
              <a:rPr lang="hu-HU" sz="2400" dirty="0" smtClean="0"/>
              <a:t>(2x25g)  400 ml</a:t>
            </a:r>
          </a:p>
          <a:p>
            <a:endParaRPr lang="hu-HU" sz="2400" dirty="0"/>
          </a:p>
          <a:p>
            <a:endParaRPr lang="hu-HU" sz="2400" dirty="0"/>
          </a:p>
          <a:p>
            <a:r>
              <a:rPr lang="hu-HU" b="1" dirty="0" smtClean="0">
                <a:solidFill>
                  <a:srgbClr val="FF0000"/>
                </a:solidFill>
              </a:rPr>
              <a:t>ESPEN </a:t>
            </a:r>
            <a:r>
              <a:rPr lang="hu-HU" b="1" dirty="0" err="1">
                <a:solidFill>
                  <a:srgbClr val="FF0000"/>
                </a:solidFill>
              </a:rPr>
              <a:t>guideline</a:t>
            </a:r>
            <a:r>
              <a:rPr lang="hu-HU" b="1" dirty="0">
                <a:solidFill>
                  <a:srgbClr val="FF0000"/>
                </a:solidFill>
              </a:rPr>
              <a:t>:</a:t>
            </a:r>
          </a:p>
          <a:p>
            <a:r>
              <a:rPr lang="hu-HU" b="1" dirty="0">
                <a:solidFill>
                  <a:srgbClr val="FF0000"/>
                </a:solidFill>
              </a:rPr>
              <a:t> a szénhidrát tartalmú ital fogyasztása része a metabolikus előkészítésnek</a:t>
            </a:r>
            <a:r>
              <a:rPr lang="hu-HU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724129" y="2708920"/>
            <a:ext cx="20882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g</a:t>
            </a:r>
            <a:r>
              <a:rPr lang="hu-HU" dirty="0" smtClean="0"/>
              <a:t>likogén raktár feltöltése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724130" y="4293096"/>
            <a:ext cx="208823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„fed </a:t>
            </a:r>
            <a:r>
              <a:rPr lang="hu-HU" dirty="0" err="1" smtClean="0"/>
              <a:t>state</a:t>
            </a:r>
            <a:r>
              <a:rPr lang="hu-HU" dirty="0" smtClean="0"/>
              <a:t>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718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39" y="779765"/>
            <a:ext cx="7242676" cy="670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-321532"/>
            <a:ext cx="6982544" cy="1734308"/>
          </a:xfrm>
        </p:spPr>
        <p:txBody>
          <a:bodyPr/>
          <a:lstStyle/>
          <a:p>
            <a:pPr algn="l"/>
            <a:r>
              <a:rPr lang="hu-HU" dirty="0" smtClean="0"/>
              <a:t>3. Perioperatív vércukor kontroll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251521" y="4437113"/>
            <a:ext cx="8640960" cy="2420886"/>
          </a:xfrm>
        </p:spPr>
        <p:txBody>
          <a:bodyPr/>
          <a:lstStyle/>
          <a:p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Hyperglycemia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(˃10.0 </a:t>
            </a: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mmol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/L) szignifikáns emelte a kórházi tartózkodást, infekció rizikót, morbiditást igazolt DM  és korábban nem ismert DM  esetén egyaránt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Inzulinnal elért megfelelő vércukorszint csoportban  a mortalitás nem volt magasabb, mint a normál csoportban!</a:t>
            </a:r>
          </a:p>
          <a:p>
            <a:endParaRPr lang="hu-HU" dirty="0" smtClean="0">
              <a:solidFill>
                <a:srgbClr val="FF0000"/>
              </a:solidFill>
            </a:endParaRPr>
          </a:p>
          <a:p>
            <a:endParaRPr lang="hu-HU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883128"/>
            <a:ext cx="6243071" cy="358976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593059" y="1268760"/>
            <a:ext cx="2443437" cy="175432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retrospektív, 11633 beteg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47 kórház, SCOAP résztvevő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á</a:t>
            </a:r>
            <a:r>
              <a:rPr lang="hu-HU" dirty="0" smtClean="0"/>
              <a:t>ltalános sebészeti műtét (</a:t>
            </a:r>
            <a:r>
              <a:rPr lang="hu-HU" dirty="0" err="1" smtClean="0"/>
              <a:t>lapsc</a:t>
            </a:r>
            <a:r>
              <a:rPr lang="hu-HU" dirty="0" smtClean="0"/>
              <a:t>/nyitott)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260" y="6422502"/>
            <a:ext cx="2046075" cy="4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11560" y="4019006"/>
            <a:ext cx="7635530" cy="2765275"/>
          </a:xfrm>
        </p:spPr>
        <p:txBody>
          <a:bodyPr/>
          <a:lstStyle/>
          <a:p>
            <a:pPr algn="l"/>
            <a:r>
              <a:rPr lang="hu-HU" sz="2400" dirty="0" smtClean="0">
                <a:solidFill>
                  <a:srgbClr val="FF0000"/>
                </a:solidFill>
              </a:rPr>
              <a:t>Az intenzív glükóz kontroll (4.5-6.0 </a:t>
            </a:r>
            <a:r>
              <a:rPr lang="hu-HU" sz="2400" dirty="0" err="1" smtClean="0">
                <a:solidFill>
                  <a:srgbClr val="FF0000"/>
                </a:solidFill>
              </a:rPr>
              <a:t>mmol</a:t>
            </a:r>
            <a:r>
              <a:rPr lang="hu-HU" sz="2400" dirty="0" smtClean="0">
                <a:solidFill>
                  <a:srgbClr val="FF0000"/>
                </a:solidFill>
              </a:rPr>
              <a:t>/L) csoportban a </a:t>
            </a:r>
            <a:r>
              <a:rPr lang="hu-HU" sz="2400" b="1" dirty="0" err="1" smtClean="0">
                <a:solidFill>
                  <a:srgbClr val="FF0000"/>
                </a:solidFill>
              </a:rPr>
              <a:t>hipoglikémia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előfordulása </a:t>
            </a:r>
            <a:r>
              <a:rPr lang="hu-HU" sz="2400" u="sng" dirty="0" smtClean="0">
                <a:solidFill>
                  <a:srgbClr val="FF0000"/>
                </a:solidFill>
              </a:rPr>
              <a:t>6.8%</a:t>
            </a:r>
            <a:r>
              <a:rPr lang="hu-HU" sz="2400" dirty="0" smtClean="0">
                <a:solidFill>
                  <a:srgbClr val="FF0000"/>
                </a:solidFill>
              </a:rPr>
              <a:t>, </a:t>
            </a:r>
            <a:r>
              <a:rPr lang="hu-HU" sz="2400" b="1" dirty="0" smtClean="0">
                <a:solidFill>
                  <a:srgbClr val="FF0000"/>
                </a:solidFill>
              </a:rPr>
              <a:t>mortalitás </a:t>
            </a:r>
            <a:r>
              <a:rPr lang="hu-HU" sz="2400" b="1" u="sng" dirty="0" smtClean="0">
                <a:solidFill>
                  <a:srgbClr val="FF0000"/>
                </a:solidFill>
              </a:rPr>
              <a:t>27.5% </a:t>
            </a:r>
            <a:r>
              <a:rPr lang="hu-HU" sz="2400" dirty="0" smtClean="0">
                <a:solidFill>
                  <a:srgbClr val="FF0000"/>
                </a:solidFill>
              </a:rPr>
              <a:t>volt.</a:t>
            </a:r>
            <a:br>
              <a:rPr lang="hu-HU" sz="2400" dirty="0" smtClean="0">
                <a:solidFill>
                  <a:srgbClr val="FF0000"/>
                </a:solidFill>
              </a:rPr>
            </a:br>
            <a:r>
              <a:rPr lang="hu-HU" sz="2400" b="1" dirty="0" smtClean="0">
                <a:solidFill>
                  <a:srgbClr val="FF0000"/>
                </a:solidFill>
              </a:rPr>
              <a:t/>
            </a:r>
            <a:br>
              <a:rPr lang="hu-HU" sz="2400" b="1" dirty="0" smtClean="0">
                <a:solidFill>
                  <a:srgbClr val="FF0000"/>
                </a:solidFill>
              </a:rPr>
            </a:br>
            <a:r>
              <a:rPr lang="hu-HU" sz="2400" b="1" dirty="0" smtClean="0">
                <a:solidFill>
                  <a:srgbClr val="FF0000"/>
                </a:solidFill>
              </a:rPr>
              <a:t/>
            </a:r>
            <a:br>
              <a:rPr lang="hu-HU" sz="2400" b="1" dirty="0" smtClean="0">
                <a:solidFill>
                  <a:srgbClr val="FF0000"/>
                </a:solidFill>
              </a:rPr>
            </a:br>
            <a:r>
              <a:rPr lang="hu-HU" sz="2400" dirty="0" smtClean="0">
                <a:solidFill>
                  <a:srgbClr val="00B050"/>
                </a:solidFill>
              </a:rPr>
              <a:t>A konvencionális glükóz kontroll ˂ 10.0 </a:t>
            </a:r>
            <a:r>
              <a:rPr lang="hu-HU" sz="2400" dirty="0" err="1" smtClean="0">
                <a:solidFill>
                  <a:srgbClr val="00B050"/>
                </a:solidFill>
              </a:rPr>
              <a:t>mmol</a:t>
            </a:r>
            <a:r>
              <a:rPr lang="hu-HU" sz="2400" dirty="0" smtClean="0">
                <a:solidFill>
                  <a:srgbClr val="00B050"/>
                </a:solidFill>
              </a:rPr>
              <a:t>/L csoportban a </a:t>
            </a:r>
            <a:r>
              <a:rPr lang="hu-HU" sz="2400" b="1" dirty="0" err="1" smtClean="0">
                <a:solidFill>
                  <a:srgbClr val="00B050"/>
                </a:solidFill>
              </a:rPr>
              <a:t>hipoglikémia</a:t>
            </a:r>
            <a:r>
              <a:rPr lang="hu-HU" sz="2400" dirty="0" smtClean="0">
                <a:solidFill>
                  <a:srgbClr val="00B050"/>
                </a:solidFill>
              </a:rPr>
              <a:t> 0.5%, </a:t>
            </a:r>
            <a:r>
              <a:rPr lang="hu-HU" sz="2400" b="1" dirty="0" smtClean="0">
                <a:solidFill>
                  <a:srgbClr val="00B050"/>
                </a:solidFill>
              </a:rPr>
              <a:t>mortalitás 24.9% volt.</a:t>
            </a:r>
            <a:br>
              <a:rPr lang="hu-HU" sz="2400" b="1" dirty="0" smtClean="0">
                <a:solidFill>
                  <a:srgbClr val="00B050"/>
                </a:solidFill>
              </a:rPr>
            </a:br>
            <a:r>
              <a:rPr lang="hu-HU" sz="2400" b="1" dirty="0">
                <a:solidFill>
                  <a:srgbClr val="FFC000"/>
                </a:solidFill>
              </a:rPr>
              <a:t/>
            </a:r>
            <a:br>
              <a:rPr lang="hu-HU" sz="2400" b="1" dirty="0">
                <a:solidFill>
                  <a:srgbClr val="FFC000"/>
                </a:solidFill>
              </a:rPr>
            </a:br>
            <a:r>
              <a:rPr lang="hu-HU" sz="2400" dirty="0" smtClean="0"/>
              <a:t>  </a:t>
            </a:r>
            <a:endParaRPr lang="hu-HU" sz="24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427" y="6345332"/>
            <a:ext cx="2651990" cy="43895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4" y="1124744"/>
            <a:ext cx="7242676" cy="6706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876" y="1221996"/>
            <a:ext cx="6539751" cy="270610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94" y="0"/>
            <a:ext cx="1818506" cy="1205749"/>
          </a:xfrm>
          <a:prstGeom prst="rect">
            <a:avLst/>
          </a:prstGeom>
        </p:spPr>
      </p:pic>
      <p:sp>
        <p:nvSpPr>
          <p:cNvPr id="5" name="AutoShape 2" descr="Az érem két oldala | Life Success"/>
          <p:cNvSpPr>
            <a:spLocks noChangeAspect="1" noChangeArrowheads="1"/>
          </p:cNvSpPr>
          <p:nvPr/>
        </p:nvSpPr>
        <p:spPr bwMode="auto">
          <a:xfrm>
            <a:off x="395536" y="4005064"/>
            <a:ext cx="8062664" cy="46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Felfelé-lefelé nyíl 14"/>
          <p:cNvSpPr/>
          <p:nvPr/>
        </p:nvSpPr>
        <p:spPr bwMode="auto">
          <a:xfrm>
            <a:off x="4211960" y="4797152"/>
            <a:ext cx="214908" cy="504056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Cím 1"/>
          <p:cNvSpPr txBox="1">
            <a:spLocks/>
          </p:cNvSpPr>
          <p:nvPr/>
        </p:nvSpPr>
        <p:spPr bwMode="auto">
          <a:xfrm>
            <a:off x="1006301" y="293696"/>
            <a:ext cx="74518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5pPr>
            <a:lvl6pPr marL="40640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6pPr>
            <a:lvl7pPr marL="81281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7pPr>
            <a:lvl8pPr marL="121921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8pPr>
            <a:lvl9pPr marL="162562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hu-HU" kern="0" dirty="0" smtClean="0"/>
              <a:t>Az érem másik oldala:</a:t>
            </a:r>
            <a:endParaRPr lang="hu-HU" kern="0" dirty="0"/>
          </a:p>
        </p:txBody>
      </p:sp>
    </p:spTree>
    <p:extLst>
      <p:ext uri="{BB962C8B-B14F-4D97-AF65-F5344CB8AC3E}">
        <p14:creationId xmlns:p14="http://schemas.microsoft.com/office/powerpoint/2010/main" val="1393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748007" y="1984352"/>
            <a:ext cx="8280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smtClean="0"/>
              <a:t>. </a:t>
            </a:r>
            <a:endParaRPr lang="hu-HU" sz="1350" dirty="0"/>
          </a:p>
        </p:txBody>
      </p:sp>
      <p:sp>
        <p:nvSpPr>
          <p:cNvPr id="5" name="Téglalap 4"/>
          <p:cNvSpPr/>
          <p:nvPr/>
        </p:nvSpPr>
        <p:spPr>
          <a:xfrm>
            <a:off x="5076056" y="2722812"/>
            <a:ext cx="4427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Routine preoperative tests for elective surgery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NICE guideline [NG45]Published date: 05 April 2016</a:t>
            </a:r>
            <a:endParaRPr lang="hu-HU" sz="1400" i="1" dirty="0">
              <a:solidFill>
                <a:srgbClr val="FF0000"/>
              </a:solidFill>
            </a:endParaRPr>
          </a:p>
        </p:txBody>
      </p:sp>
      <p:sp>
        <p:nvSpPr>
          <p:cNvPr id="6" name="Rectangle 9" descr="Vastag átlós felfelé"/>
          <p:cNvSpPr>
            <a:spLocks noChangeArrowheads="1"/>
          </p:cNvSpPr>
          <p:nvPr/>
        </p:nvSpPr>
        <p:spPr bwMode="auto">
          <a:xfrm>
            <a:off x="1003366" y="1153126"/>
            <a:ext cx="7247467" cy="6773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740900" y="118998"/>
            <a:ext cx="7772400" cy="1143000"/>
          </a:xfrm>
        </p:spPr>
        <p:txBody>
          <a:bodyPr/>
          <a:lstStyle/>
          <a:p>
            <a:r>
              <a:rPr lang="hu-HU" dirty="0" smtClean="0"/>
              <a:t>Vércukor </a:t>
            </a:r>
            <a:r>
              <a:rPr lang="hu-HU" dirty="0" err="1" smtClean="0"/>
              <a:t>preoperatív</a:t>
            </a:r>
            <a:r>
              <a:rPr lang="hu-HU" dirty="0" smtClean="0"/>
              <a:t> teszt</a:t>
            </a: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67544" y="1428362"/>
            <a:ext cx="8676456" cy="5429638"/>
          </a:xfrm>
        </p:spPr>
        <p:txBody>
          <a:bodyPr/>
          <a:lstStyle/>
          <a:p>
            <a:r>
              <a:rPr lang="hu-HU" sz="2400" u="sng" dirty="0" smtClean="0"/>
              <a:t>Rutin</a:t>
            </a:r>
            <a:r>
              <a:rPr lang="hu-HU" sz="2400" dirty="0" smtClean="0"/>
              <a:t> vércukor vizsgálat </a:t>
            </a:r>
            <a:r>
              <a:rPr lang="hu-HU" sz="2400" dirty="0" err="1" smtClean="0"/>
              <a:t>preoperatíve</a:t>
            </a:r>
            <a:r>
              <a:rPr lang="hu-HU" sz="2400" dirty="0" smtClean="0"/>
              <a:t> nem indokolt 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smtClean="0"/>
              <a:t>   (2003-s NICE </a:t>
            </a:r>
            <a:r>
              <a:rPr lang="hu-HU" sz="2400" dirty="0" err="1" smtClean="0"/>
              <a:t>guideline</a:t>
            </a:r>
            <a:r>
              <a:rPr lang="hu-HU" sz="2400" dirty="0" smtClean="0"/>
              <a:t> sem javasolta!)</a:t>
            </a:r>
          </a:p>
          <a:p>
            <a:r>
              <a:rPr lang="hu-HU" sz="2400" dirty="0" smtClean="0"/>
              <a:t>HbA1c teszt csak diabeteses betegnél javasolta</a:t>
            </a:r>
          </a:p>
          <a:p>
            <a:endParaRPr lang="hu-HU" sz="2400" dirty="0" smtClean="0"/>
          </a:p>
          <a:p>
            <a:r>
              <a:rPr lang="hu-HU" dirty="0" smtClean="0"/>
              <a:t>Szoros glukóz kontroll (4-6 mml/L) helyett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b="1" dirty="0" smtClean="0"/>
              <a:t>6-10 </a:t>
            </a:r>
            <a:r>
              <a:rPr lang="hu-HU" b="1" dirty="0" err="1" smtClean="0"/>
              <a:t>mmol</a:t>
            </a:r>
            <a:r>
              <a:rPr lang="hu-HU" b="1" dirty="0" smtClean="0"/>
              <a:t>/L  </a:t>
            </a:r>
            <a:r>
              <a:rPr lang="hu-HU" dirty="0" smtClean="0"/>
              <a:t>2DM és nem DM betegek estében </a:t>
            </a:r>
          </a:p>
          <a:p>
            <a:pPr marL="0" indent="0" algn="ctr">
              <a:buNone/>
            </a:pPr>
            <a:r>
              <a:rPr lang="hu-HU" dirty="0" smtClean="0">
                <a:solidFill>
                  <a:srgbClr val="FF0000"/>
                </a:solidFill>
              </a:rPr>
              <a:t>Nem indokolt „csak” vércukor érték miatt műtét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  </a:t>
            </a:r>
            <a:r>
              <a:rPr lang="hu-HU" dirty="0">
                <a:solidFill>
                  <a:srgbClr val="FF0000"/>
                </a:solidFill>
              </a:rPr>
              <a:t>halasztása! </a:t>
            </a:r>
            <a:endParaRPr lang="hu-H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1400" i="1" dirty="0" smtClean="0">
                <a:solidFill>
                  <a:srgbClr val="FF0000"/>
                </a:solidFill>
              </a:rPr>
              <a:t>					</a:t>
            </a:r>
          </a:p>
          <a:p>
            <a:pPr marL="0" indent="0">
              <a:buNone/>
            </a:pPr>
            <a:r>
              <a:rPr lang="hu-HU" sz="1400" i="1" dirty="0">
                <a:solidFill>
                  <a:srgbClr val="FF0000"/>
                </a:solidFill>
              </a:rPr>
              <a:t>	</a:t>
            </a:r>
            <a:r>
              <a:rPr lang="hu-HU" sz="1400" i="1" dirty="0" smtClean="0">
                <a:solidFill>
                  <a:srgbClr val="FF0000"/>
                </a:solidFill>
              </a:rPr>
              <a:t>				</a:t>
            </a:r>
            <a:r>
              <a:rPr lang="hu-HU" sz="1400" i="1" dirty="0" err="1" smtClean="0">
                <a:solidFill>
                  <a:srgbClr val="FF0000"/>
                </a:solidFill>
              </a:rPr>
              <a:t>Perioperative</a:t>
            </a:r>
            <a:r>
              <a:rPr lang="hu-HU" sz="1400" i="1" dirty="0" smtClean="0">
                <a:solidFill>
                  <a:srgbClr val="FF0000"/>
                </a:solidFill>
              </a:rPr>
              <a:t> </a:t>
            </a:r>
            <a:r>
              <a:rPr lang="hu-HU" sz="1400" i="1" dirty="0" err="1" smtClean="0">
                <a:solidFill>
                  <a:srgbClr val="FF0000"/>
                </a:solidFill>
              </a:rPr>
              <a:t>care</a:t>
            </a:r>
            <a:r>
              <a:rPr lang="hu-HU" sz="1400" i="1" dirty="0" smtClean="0">
                <a:solidFill>
                  <a:srgbClr val="FF0000"/>
                </a:solidFill>
              </a:rPr>
              <a:t> in </a:t>
            </a:r>
            <a:r>
              <a:rPr lang="hu-HU" sz="1400" i="1" dirty="0" err="1">
                <a:solidFill>
                  <a:srgbClr val="FF0000"/>
                </a:solidFill>
              </a:rPr>
              <a:t>a</a:t>
            </a:r>
            <a:r>
              <a:rPr lang="hu-HU" sz="1400" i="1" dirty="0" err="1" smtClean="0">
                <a:solidFill>
                  <a:srgbClr val="FF0000"/>
                </a:solidFill>
              </a:rPr>
              <a:t>dults</a:t>
            </a:r>
            <a:r>
              <a:rPr lang="hu-HU" sz="1400" i="1" dirty="0" smtClean="0">
                <a:solidFill>
                  <a:srgbClr val="FF0000"/>
                </a:solidFill>
              </a:rPr>
              <a:t> NICE </a:t>
            </a:r>
            <a:r>
              <a:rPr lang="hu-HU" sz="1400" i="1" dirty="0" err="1" smtClean="0">
                <a:solidFill>
                  <a:srgbClr val="FF0000"/>
                </a:solidFill>
              </a:rPr>
              <a:t>guideline</a:t>
            </a:r>
            <a:r>
              <a:rPr lang="hu-HU" sz="1400" i="1" dirty="0" smtClean="0">
                <a:solidFill>
                  <a:srgbClr val="FF0000"/>
                </a:solidFill>
              </a:rPr>
              <a:t> [NG180] 					</a:t>
            </a:r>
            <a:r>
              <a:rPr lang="hu-HU" sz="1400" i="1" dirty="0" err="1" smtClean="0">
                <a:solidFill>
                  <a:srgbClr val="FF0000"/>
                </a:solidFill>
              </a:rPr>
              <a:t>Published</a:t>
            </a:r>
            <a:r>
              <a:rPr lang="hu-HU" sz="1400" i="1" dirty="0" smtClean="0">
                <a:solidFill>
                  <a:srgbClr val="FF0000"/>
                </a:solidFill>
              </a:rPr>
              <a:t> </a:t>
            </a:r>
            <a:r>
              <a:rPr lang="hu-HU" sz="1400" i="1" dirty="0" err="1" smtClean="0">
                <a:solidFill>
                  <a:srgbClr val="FF0000"/>
                </a:solidFill>
              </a:rPr>
              <a:t>date</a:t>
            </a:r>
            <a:r>
              <a:rPr lang="hu-HU" sz="1400" i="1" dirty="0" smtClean="0">
                <a:solidFill>
                  <a:srgbClr val="FF0000"/>
                </a:solidFill>
              </a:rPr>
              <a:t>: 19 August 2020 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" y="4957522"/>
            <a:ext cx="1444768" cy="1900478"/>
          </a:xfrm>
          <a:prstGeom prst="rect">
            <a:avLst/>
          </a:prstGeom>
        </p:spPr>
      </p:pic>
      <p:sp>
        <p:nvSpPr>
          <p:cNvPr id="2" name="Ellipszis 1"/>
          <p:cNvSpPr/>
          <p:nvPr/>
        </p:nvSpPr>
        <p:spPr bwMode="auto">
          <a:xfrm>
            <a:off x="1115616" y="3645024"/>
            <a:ext cx="1800200" cy="6480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4. PONV profilaxis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84784"/>
            <a:ext cx="8428578" cy="4611216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Kell foglalkozni a PONV-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vel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?  </a:t>
            </a:r>
            <a:r>
              <a:rPr lang="hu-HU" sz="1800" i="1" dirty="0" err="1" smtClean="0">
                <a:solidFill>
                  <a:srgbClr val="00B050"/>
                </a:solidFill>
              </a:rPr>
              <a:t>Incidencia</a:t>
            </a:r>
            <a:r>
              <a:rPr lang="hu-HU" sz="1800" i="1" dirty="0" smtClean="0">
                <a:solidFill>
                  <a:srgbClr val="00B050"/>
                </a:solidFill>
              </a:rPr>
              <a:t>: 30% (</a:t>
            </a:r>
            <a:r>
              <a:rPr lang="hu-HU" sz="1800" i="1" dirty="0" err="1" smtClean="0">
                <a:solidFill>
                  <a:srgbClr val="00B050"/>
                </a:solidFill>
              </a:rPr>
              <a:t>vomiting</a:t>
            </a:r>
            <a:r>
              <a:rPr lang="hu-HU" sz="1800" i="1" dirty="0" smtClean="0">
                <a:solidFill>
                  <a:srgbClr val="00B050"/>
                </a:solidFill>
              </a:rPr>
              <a:t>), 50% 						   (</a:t>
            </a:r>
            <a:r>
              <a:rPr lang="hu-HU" sz="1800" i="1" dirty="0" err="1" smtClean="0">
                <a:solidFill>
                  <a:srgbClr val="00B050"/>
                </a:solidFill>
              </a:rPr>
              <a:t>nausea</a:t>
            </a:r>
            <a:r>
              <a:rPr lang="hu-HU" sz="1800" i="1" dirty="0" smtClean="0">
                <a:solidFill>
                  <a:srgbClr val="00B050"/>
                </a:solidFill>
              </a:rPr>
              <a:t>), 80% (</a:t>
            </a:r>
            <a:r>
              <a:rPr lang="hu-HU" sz="1800" i="1" dirty="0" err="1" smtClean="0">
                <a:solidFill>
                  <a:srgbClr val="00B050"/>
                </a:solidFill>
              </a:rPr>
              <a:t>high</a:t>
            </a:r>
            <a:r>
              <a:rPr lang="hu-HU" sz="1800" i="1" dirty="0" smtClean="0">
                <a:solidFill>
                  <a:srgbClr val="00B050"/>
                </a:solidFill>
              </a:rPr>
              <a:t> </a:t>
            </a:r>
            <a:r>
              <a:rPr lang="hu-HU" sz="1800" i="1" dirty="0" err="1" smtClean="0">
                <a:solidFill>
                  <a:srgbClr val="00B050"/>
                </a:solidFill>
              </a:rPr>
              <a:t>risk</a:t>
            </a:r>
            <a:r>
              <a:rPr lang="hu-HU" sz="1800" i="1" dirty="0" smtClean="0">
                <a:solidFill>
                  <a:srgbClr val="00B050"/>
                </a:solidFill>
              </a:rPr>
              <a:t> </a:t>
            </a:r>
            <a:r>
              <a:rPr lang="hu-HU" sz="1800" i="1" dirty="0" err="1" smtClean="0">
                <a:solidFill>
                  <a:srgbClr val="00B050"/>
                </a:solidFill>
              </a:rPr>
              <a:t>patient</a:t>
            </a:r>
            <a:r>
              <a:rPr lang="hu-HU" sz="1800" i="1" dirty="0" smtClean="0">
                <a:solidFill>
                  <a:srgbClr val="00B050"/>
                </a:solidFill>
              </a:rPr>
              <a:t>)</a:t>
            </a:r>
            <a:endParaRPr lang="hu-HU" sz="1800" i="1" dirty="0">
              <a:solidFill>
                <a:srgbClr val="00B050"/>
              </a:solidFill>
            </a:endParaRPr>
          </a:p>
          <a:p>
            <a:endParaRPr lang="hu-HU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427828"/>
            <a:ext cx="5557205" cy="41722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58" y="2354058"/>
            <a:ext cx="3766242" cy="20008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105" y="4481343"/>
            <a:ext cx="2900995" cy="88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67114"/>
            <a:ext cx="8964488" cy="864136"/>
          </a:xfrm>
        </p:spPr>
        <p:txBody>
          <a:bodyPr/>
          <a:lstStyle/>
          <a:p>
            <a:r>
              <a:rPr lang="hu-HU" dirty="0" smtClean="0"/>
              <a:t>PONV rizikóbecslés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4" y="1438698"/>
            <a:ext cx="4454305" cy="484360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499992" y="1290566"/>
            <a:ext cx="46440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hu-H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Beteg kockázat</a:t>
            </a:r>
          </a:p>
          <a:p>
            <a:pPr marL="342900" indent="-342900">
              <a:buFont typeface="+mj-lt"/>
              <a:buAutoNum type="arabicPeriod"/>
            </a:pPr>
            <a:endParaRPr lang="hu-HU" sz="2400" dirty="0"/>
          </a:p>
          <a:p>
            <a:endParaRPr lang="hu-HU" sz="2400" dirty="0"/>
          </a:p>
          <a:p>
            <a:r>
              <a:rPr lang="hu-HU" sz="2400" dirty="0" smtClean="0"/>
              <a:t>  </a:t>
            </a:r>
          </a:p>
          <a:p>
            <a:endParaRPr lang="hu-HU" sz="2400" dirty="0"/>
          </a:p>
          <a:p>
            <a:endParaRPr lang="hu-HU" sz="2400" dirty="0" smtClean="0"/>
          </a:p>
          <a:p>
            <a:r>
              <a:rPr lang="hu-HU" sz="2400" dirty="0" smtClean="0"/>
              <a:t>2.    Anesztéziához társult kockázat</a:t>
            </a:r>
          </a:p>
          <a:p>
            <a:pPr marL="342900" indent="-342900">
              <a:buFont typeface="+mj-lt"/>
              <a:buAutoNum type="arabicPeriod"/>
            </a:pPr>
            <a:endParaRPr lang="hu-HU" sz="2400" dirty="0"/>
          </a:p>
          <a:p>
            <a:pPr marL="342900" indent="-342900">
              <a:buFont typeface="+mj-lt"/>
              <a:buAutoNum type="arabicPeriod"/>
            </a:pPr>
            <a:endParaRPr lang="hu-HU" sz="2400" dirty="0" smtClean="0"/>
          </a:p>
          <a:p>
            <a:r>
              <a:rPr lang="hu-HU" sz="2400" dirty="0" smtClean="0"/>
              <a:t>3. Műtéthez kapcsolódó kockázat</a:t>
            </a:r>
          </a:p>
          <a:p>
            <a:r>
              <a:rPr lang="hu-HU" sz="2400" dirty="0" smtClean="0"/>
              <a:t>     </a:t>
            </a:r>
            <a:r>
              <a:rPr lang="hu-HU" sz="2000" i="1" dirty="0" smtClean="0"/>
              <a:t>(</a:t>
            </a:r>
            <a:r>
              <a:rPr lang="hu-HU" sz="2000" i="1" dirty="0" err="1" smtClean="0"/>
              <a:t>laparoscopia</a:t>
            </a:r>
            <a:r>
              <a:rPr lang="hu-HU" sz="2000" i="1" dirty="0" smtClean="0"/>
              <a:t>, ENT, emlő, idegsebészeti</a:t>
            </a:r>
          </a:p>
          <a:p>
            <a:r>
              <a:rPr lang="hu-HU" sz="2000" i="1" dirty="0"/>
              <a:t> </a:t>
            </a:r>
            <a:r>
              <a:rPr lang="hu-HU" sz="2000" i="1" dirty="0" smtClean="0"/>
              <a:t>      </a:t>
            </a:r>
            <a:r>
              <a:rPr lang="hu-HU" sz="2000" i="1" dirty="0" err="1" smtClean="0"/>
              <a:t>strabismus</a:t>
            </a:r>
            <a:r>
              <a:rPr lang="hu-HU" sz="2000" i="1" dirty="0" smtClean="0"/>
              <a:t>, plasztikai műtétek, </a:t>
            </a:r>
          </a:p>
          <a:p>
            <a:r>
              <a:rPr lang="hu-HU" sz="2000" i="1" dirty="0" smtClean="0"/>
              <a:t>       </a:t>
            </a:r>
            <a:r>
              <a:rPr lang="hu-HU" sz="2000" i="1" dirty="0" err="1" smtClean="0"/>
              <a:t>laparotomia</a:t>
            </a:r>
            <a:r>
              <a:rPr lang="hu-HU" sz="2000" i="1" dirty="0" smtClean="0"/>
              <a:t>) </a:t>
            </a:r>
            <a:endParaRPr lang="hu-HU" sz="2000" i="1" dirty="0"/>
          </a:p>
        </p:txBody>
      </p:sp>
      <p:cxnSp>
        <p:nvCxnSpPr>
          <p:cNvPr id="13" name="Egyenes összekötő nyíllal 12"/>
          <p:cNvCxnSpPr/>
          <p:nvPr/>
        </p:nvCxnSpPr>
        <p:spPr bwMode="auto">
          <a:xfrm flipH="1">
            <a:off x="2603910" y="4280613"/>
            <a:ext cx="1867332" cy="5534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Egyenes összekötő nyíllal 15"/>
          <p:cNvCxnSpPr/>
          <p:nvPr/>
        </p:nvCxnSpPr>
        <p:spPr bwMode="auto">
          <a:xfrm flipH="1" flipV="1">
            <a:off x="1773880" y="2242250"/>
            <a:ext cx="2669475" cy="17853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Egyenes összekötő nyíllal 17"/>
          <p:cNvCxnSpPr/>
          <p:nvPr/>
        </p:nvCxnSpPr>
        <p:spPr bwMode="auto">
          <a:xfrm flipH="1" flipV="1">
            <a:off x="1115616" y="2651651"/>
            <a:ext cx="3425286" cy="25478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Egyenes összekötő nyíllal 26"/>
          <p:cNvCxnSpPr/>
          <p:nvPr/>
        </p:nvCxnSpPr>
        <p:spPr bwMode="auto">
          <a:xfrm flipH="1">
            <a:off x="3108617" y="1896878"/>
            <a:ext cx="1391375" cy="2879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Egyenes összekötő nyíllal 29"/>
          <p:cNvCxnSpPr/>
          <p:nvPr/>
        </p:nvCxnSpPr>
        <p:spPr bwMode="auto">
          <a:xfrm flipH="1">
            <a:off x="1482142" y="1915149"/>
            <a:ext cx="3017850" cy="26216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Egyenes összekötő nyíllal 31"/>
          <p:cNvCxnSpPr/>
          <p:nvPr/>
        </p:nvCxnSpPr>
        <p:spPr bwMode="auto">
          <a:xfrm flipH="1">
            <a:off x="1115616" y="1915149"/>
            <a:ext cx="3384376" cy="14730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Kép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742" y="2094118"/>
            <a:ext cx="4574184" cy="182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7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PONV rizikó csökkentése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84784"/>
            <a:ext cx="8428578" cy="4611216"/>
          </a:xfrm>
        </p:spPr>
        <p:txBody>
          <a:bodyPr/>
          <a:lstStyle/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Rizikóbecslésen alapuló protokoll költséghatékony</a:t>
            </a:r>
          </a:p>
          <a:p>
            <a:r>
              <a:rPr lang="hu-HU" dirty="0" smtClean="0"/>
              <a:t>Az elmúlt évtizedben paradigma váltás történt</a:t>
            </a:r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MULTIMODÁLIS PONV PROFILAXIS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661" y="1421192"/>
            <a:ext cx="4490519" cy="226336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2" y="1353991"/>
            <a:ext cx="4679854" cy="2291033"/>
          </a:xfrm>
          <a:prstGeom prst="rect">
            <a:avLst/>
          </a:prstGeom>
        </p:spPr>
      </p:pic>
      <p:sp>
        <p:nvSpPr>
          <p:cNvPr id="11" name="Lefelé nyíl 10"/>
          <p:cNvSpPr/>
          <p:nvPr/>
        </p:nvSpPr>
        <p:spPr bwMode="auto">
          <a:xfrm>
            <a:off x="4067944" y="5157192"/>
            <a:ext cx="299701" cy="43204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PONV multimodális profilaxis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84784"/>
            <a:ext cx="8428578" cy="4611216"/>
          </a:xfrm>
        </p:spPr>
        <p:txBody>
          <a:bodyPr/>
          <a:lstStyle/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68" y="1230608"/>
            <a:ext cx="4378440" cy="5420410"/>
          </a:xfrm>
          <a:prstGeom prst="rect">
            <a:avLst/>
          </a:prstGeom>
        </p:spPr>
      </p:pic>
      <p:sp>
        <p:nvSpPr>
          <p:cNvPr id="11" name="Ellipszis 10"/>
          <p:cNvSpPr/>
          <p:nvPr/>
        </p:nvSpPr>
        <p:spPr bwMode="auto">
          <a:xfrm flipV="1">
            <a:off x="2123728" y="4581128"/>
            <a:ext cx="1224136" cy="4956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842" y="4560717"/>
            <a:ext cx="1261981" cy="53649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459396"/>
            <a:ext cx="3475021" cy="120101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109" y="2813788"/>
            <a:ext cx="4153417" cy="1829699"/>
          </a:xfrm>
          <a:prstGeom prst="rect">
            <a:avLst/>
          </a:prstGeom>
        </p:spPr>
      </p:pic>
      <p:cxnSp>
        <p:nvCxnSpPr>
          <p:cNvPr id="17" name="Egyenes összekötő nyíllal 16"/>
          <p:cNvCxnSpPr/>
          <p:nvPr/>
        </p:nvCxnSpPr>
        <p:spPr bwMode="auto">
          <a:xfrm flipV="1">
            <a:off x="4143269" y="2512849"/>
            <a:ext cx="1008112" cy="7592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Kép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760" y="4790591"/>
            <a:ext cx="3860950" cy="19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1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84035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       PONV gyógyszeres profilaxis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84784"/>
            <a:ext cx="8428578" cy="4611216"/>
          </a:xfrm>
        </p:spPr>
        <p:txBody>
          <a:bodyPr/>
          <a:lstStyle/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5" y="1098237"/>
            <a:ext cx="8148119" cy="44905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7" y="4854741"/>
            <a:ext cx="7187807" cy="197527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022" y="2082904"/>
            <a:ext cx="3364910" cy="2485286"/>
          </a:xfrm>
          <a:prstGeom prst="rect">
            <a:avLst/>
          </a:prstGeom>
        </p:spPr>
      </p:pic>
      <p:sp>
        <p:nvSpPr>
          <p:cNvPr id="20" name="Ellipszis 19"/>
          <p:cNvSpPr/>
          <p:nvPr/>
        </p:nvSpPr>
        <p:spPr bwMode="auto">
          <a:xfrm>
            <a:off x="374718" y="5699626"/>
            <a:ext cx="812906" cy="4463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2" name="Egyenes összekötő 21"/>
          <p:cNvCxnSpPr/>
          <p:nvPr/>
        </p:nvCxnSpPr>
        <p:spPr bwMode="auto">
          <a:xfrm>
            <a:off x="128560" y="2348880"/>
            <a:ext cx="86409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Egyenes összekötő 23"/>
          <p:cNvCxnSpPr/>
          <p:nvPr/>
        </p:nvCxnSpPr>
        <p:spPr bwMode="auto">
          <a:xfrm>
            <a:off x="27485" y="3645024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Egyenes összekötő 25"/>
          <p:cNvCxnSpPr/>
          <p:nvPr/>
        </p:nvCxnSpPr>
        <p:spPr bwMode="auto">
          <a:xfrm>
            <a:off x="128560" y="3717032"/>
            <a:ext cx="7200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Egyenes összekötő 30"/>
          <p:cNvCxnSpPr/>
          <p:nvPr/>
        </p:nvCxnSpPr>
        <p:spPr bwMode="auto">
          <a:xfrm>
            <a:off x="115600" y="2780928"/>
            <a:ext cx="5840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47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/>
          <p:cNvPicPr>
            <a:picLocks noChangeAspect="1" noChangeArrowheads="1"/>
          </p:cNvPicPr>
          <p:nvPr/>
        </p:nvPicPr>
        <p:blipFill>
          <a:blip r:embed="rId3" cstate="screen"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711" y="3365501"/>
            <a:ext cx="4329289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Text Box 4"/>
          <p:cNvSpPr txBox="1">
            <a:spLocks noChangeArrowheads="1"/>
          </p:cNvSpPr>
          <p:nvPr/>
        </p:nvSpPr>
        <p:spPr bwMode="auto">
          <a:xfrm>
            <a:off x="1524000" y="698501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en-US" dirty="0" err="1">
                <a:solidFill>
                  <a:srgbClr val="000000"/>
                </a:solidFill>
              </a:rPr>
              <a:t>Fast</a:t>
            </a: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hu-HU" altLang="en-US" dirty="0" err="1">
                <a:solidFill>
                  <a:srgbClr val="000000"/>
                </a:solidFill>
              </a:rPr>
              <a:t>Track-tól</a:t>
            </a:r>
            <a:r>
              <a:rPr lang="hu-HU" altLang="en-US" dirty="0">
                <a:solidFill>
                  <a:srgbClr val="000000"/>
                </a:solidFill>
              </a:rPr>
              <a:t> a perioperatív koncepcióig</a:t>
            </a:r>
          </a:p>
        </p:txBody>
      </p:sp>
      <p:sp>
        <p:nvSpPr>
          <p:cNvPr id="129028" name="Rectangle 9" descr="Vastag átlós felfelé"/>
          <p:cNvSpPr>
            <a:spLocks noChangeArrowheads="1"/>
          </p:cNvSpPr>
          <p:nvPr/>
        </p:nvSpPr>
        <p:spPr bwMode="auto">
          <a:xfrm>
            <a:off x="1557867" y="1329267"/>
            <a:ext cx="7247467" cy="67733"/>
          </a:xfrm>
          <a:prstGeom prst="rect">
            <a:avLst/>
          </a:pr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160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345" y="1783644"/>
            <a:ext cx="4573411" cy="45903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4" descr="http://www.ebpom.org/images/news/uploads/EBPOM_00160_X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934" y="4085168"/>
            <a:ext cx="1195212" cy="165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612" y="5843412"/>
            <a:ext cx="2099733" cy="40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012" y="1569156"/>
            <a:ext cx="7231944" cy="486833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zis feliratnak 14"/>
          <p:cNvSpPr>
            <a:spLocks noChangeArrowheads="1"/>
          </p:cNvSpPr>
          <p:nvPr/>
        </p:nvSpPr>
        <p:spPr bwMode="auto">
          <a:xfrm>
            <a:off x="1936551" y="4900790"/>
            <a:ext cx="2699456" cy="942622"/>
          </a:xfrm>
          <a:prstGeom prst="wedgeEllipseCallout">
            <a:avLst>
              <a:gd name="adj1" fmla="val 583"/>
              <a:gd name="adj2" fmla="val -171710"/>
            </a:avLst>
          </a:prstGeom>
          <a:solidFill>
            <a:schemeClr val="bg1"/>
          </a:solidFill>
          <a:ln w="317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133" dirty="0">
                <a:solidFill>
                  <a:srgbClr val="000000"/>
                </a:solidFill>
                <a:ea typeface="Arial" charset="0"/>
                <a:cs typeface="Arial" charset="0"/>
              </a:rPr>
              <a:t>Best </a:t>
            </a:r>
            <a:r>
              <a:rPr lang="hu-HU" altLang="hu-HU" sz="2133" dirty="0" err="1">
                <a:solidFill>
                  <a:srgbClr val="000000"/>
                </a:solidFill>
                <a:ea typeface="Arial" charset="0"/>
                <a:cs typeface="Arial" charset="0"/>
              </a:rPr>
              <a:t>possible</a:t>
            </a:r>
            <a:r>
              <a:rPr lang="hu-HU" altLang="hu-HU" sz="2133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hu-HU" altLang="hu-HU" sz="2133" dirty="0" err="1">
                <a:solidFill>
                  <a:srgbClr val="000000"/>
                </a:solidFill>
                <a:ea typeface="Arial" charset="0"/>
                <a:cs typeface="Arial" charset="0"/>
              </a:rPr>
              <a:t>condition</a:t>
            </a:r>
            <a:endParaRPr lang="hu-HU" altLang="hu-HU" sz="2133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Ellipszis feliratnak 14"/>
          <p:cNvSpPr>
            <a:spLocks noChangeArrowheads="1"/>
          </p:cNvSpPr>
          <p:nvPr/>
        </p:nvSpPr>
        <p:spPr bwMode="auto">
          <a:xfrm>
            <a:off x="3804355" y="1124656"/>
            <a:ext cx="3426178" cy="1087966"/>
          </a:xfrm>
          <a:prstGeom prst="wedgeEllipseCallout">
            <a:avLst>
              <a:gd name="adj1" fmla="val 2041"/>
              <a:gd name="adj2" fmla="val 127989"/>
            </a:avLst>
          </a:prstGeom>
          <a:solidFill>
            <a:schemeClr val="bg1"/>
          </a:solidFill>
          <a:ln w="317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133" dirty="0">
                <a:solidFill>
                  <a:srgbClr val="000000"/>
                </a:solidFill>
                <a:ea typeface="Arial" charset="0"/>
                <a:cs typeface="Arial" charset="0"/>
              </a:rPr>
              <a:t>Min. </a:t>
            </a:r>
            <a:r>
              <a:rPr lang="hu-HU" altLang="hu-HU" sz="2133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invasive</a:t>
            </a:r>
            <a:endParaRPr lang="hu-HU" altLang="hu-HU" sz="2133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2133" dirty="0">
                <a:solidFill>
                  <a:srgbClr val="000000"/>
                </a:solidFill>
                <a:ea typeface="Arial" charset="0"/>
                <a:cs typeface="Arial" charset="0"/>
              </a:rPr>
              <a:t>a</a:t>
            </a:r>
            <a:r>
              <a:rPr lang="hu-HU" altLang="hu-HU" sz="2133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naesth+surgery</a:t>
            </a:r>
            <a:endParaRPr lang="hu-HU" altLang="hu-HU" sz="2133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3" name="Ellipszis feliratnak 14"/>
          <p:cNvSpPr>
            <a:spLocks noChangeArrowheads="1"/>
          </p:cNvSpPr>
          <p:nvPr/>
        </p:nvSpPr>
        <p:spPr bwMode="auto">
          <a:xfrm>
            <a:off x="6300612" y="4900790"/>
            <a:ext cx="2055988" cy="704452"/>
          </a:xfrm>
          <a:prstGeom prst="wedgeEllipseCallout">
            <a:avLst>
              <a:gd name="adj1" fmla="val -3468"/>
              <a:gd name="adj2" fmla="val -217824"/>
            </a:avLst>
          </a:prstGeom>
          <a:solidFill>
            <a:schemeClr val="bg1"/>
          </a:solidFill>
          <a:ln w="317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133">
                <a:solidFill>
                  <a:srgbClr val="000000"/>
                </a:solidFill>
                <a:ea typeface="Arial" charset="0"/>
                <a:cs typeface="Arial" charset="0"/>
              </a:rPr>
              <a:t>Fast track</a:t>
            </a:r>
          </a:p>
        </p:txBody>
      </p:sp>
    </p:spTree>
    <p:extLst>
      <p:ext uri="{BB962C8B-B14F-4D97-AF65-F5344CB8AC3E}">
        <p14:creationId xmlns:p14="http://schemas.microsoft.com/office/powerpoint/2010/main" val="31981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5. Standard </a:t>
            </a:r>
            <a:r>
              <a:rPr lang="hu-HU" dirty="0" err="1" smtClean="0"/>
              <a:t>anaesthetic</a:t>
            </a:r>
            <a:r>
              <a:rPr lang="hu-HU" dirty="0" smtClean="0"/>
              <a:t> </a:t>
            </a:r>
            <a:r>
              <a:rPr lang="hu-HU" dirty="0" err="1" smtClean="0"/>
              <a:t>protocol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Optimalizálni anesztézia során alkalmazott gyógyszerek hatását → elősegíti az ébredést, </a:t>
            </a:r>
            <a:r>
              <a:rPr lang="hu-HU" dirty="0" err="1" smtClean="0"/>
              <a:t>adverz</a:t>
            </a:r>
            <a:r>
              <a:rPr lang="hu-HU" dirty="0" smtClean="0"/>
              <a:t> események, </a:t>
            </a:r>
            <a:r>
              <a:rPr lang="hu-HU" dirty="0" err="1" smtClean="0"/>
              <a:t>post.op</a:t>
            </a:r>
            <a:r>
              <a:rPr lang="hu-HU" dirty="0" smtClean="0"/>
              <a:t> komplikáció rizikó csökken</a:t>
            </a:r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BZD kerülése, rövid-hatású szerek, </a:t>
            </a:r>
            <a:r>
              <a:rPr lang="hu-HU" dirty="0" err="1" smtClean="0"/>
              <a:t>opioid</a:t>
            </a:r>
            <a:r>
              <a:rPr lang="hu-HU" dirty="0" smtClean="0"/>
              <a:t> csökkent alkalmazása, </a:t>
            </a:r>
            <a:r>
              <a:rPr lang="hu-HU" dirty="0" err="1"/>
              <a:t>m</a:t>
            </a:r>
            <a:r>
              <a:rPr lang="hu-HU" dirty="0" err="1" smtClean="0"/>
              <a:t>onitorozás</a:t>
            </a:r>
            <a:r>
              <a:rPr lang="hu-HU" dirty="0" smtClean="0"/>
              <a:t> (alvásmélység, NMB)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elé nyíl 3"/>
          <p:cNvSpPr/>
          <p:nvPr/>
        </p:nvSpPr>
        <p:spPr bwMode="auto">
          <a:xfrm>
            <a:off x="3995936" y="2943217"/>
            <a:ext cx="333751" cy="86409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No </a:t>
            </a:r>
            <a:r>
              <a:rPr lang="hu-HU" dirty="0" err="1" smtClean="0"/>
              <a:t>premedication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061" y="1412776"/>
            <a:ext cx="3549221" cy="4611216"/>
          </a:xfrm>
        </p:spPr>
        <p:txBody>
          <a:bodyPr/>
          <a:lstStyle/>
          <a:p>
            <a:r>
              <a:rPr lang="hu-HU" sz="2000" dirty="0" smtClean="0"/>
              <a:t> műtét előtti szorongás a post. operatív fájdalom </a:t>
            </a:r>
            <a:r>
              <a:rPr lang="hu-HU" sz="2000" dirty="0" err="1" smtClean="0"/>
              <a:t>prediktora</a:t>
            </a:r>
            <a:endParaRPr lang="hu-HU" sz="2000" dirty="0" smtClean="0"/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2000" dirty="0" smtClean="0"/>
              <a:t>BZD rutinszerűen használata az </a:t>
            </a:r>
            <a:r>
              <a:rPr lang="hu-HU" sz="2000" dirty="0" err="1" smtClean="0"/>
              <a:t>adverz</a:t>
            </a:r>
            <a:r>
              <a:rPr lang="hu-HU" sz="2000" dirty="0" smtClean="0"/>
              <a:t> hatása miatt kérdéses</a:t>
            </a:r>
          </a:p>
          <a:p>
            <a:endParaRPr lang="hu-HU" sz="2000" dirty="0"/>
          </a:p>
          <a:p>
            <a:r>
              <a:rPr lang="hu-HU" sz="2000" dirty="0" smtClean="0"/>
              <a:t>BZD 65 év felett kerülendő</a:t>
            </a:r>
            <a:endParaRPr lang="hu-HU" sz="2000" dirty="0"/>
          </a:p>
          <a:p>
            <a:endParaRPr lang="hu-HU" sz="2000" dirty="0" smtClean="0"/>
          </a:p>
          <a:p>
            <a:endParaRPr lang="hu-HU" sz="2000" dirty="0"/>
          </a:p>
          <a:p>
            <a:endParaRPr lang="hu-HU" sz="2000" dirty="0" smtClean="0"/>
          </a:p>
          <a:p>
            <a:endParaRPr lang="hu-HU" sz="2000" dirty="0" smtClean="0"/>
          </a:p>
          <a:p>
            <a:endParaRPr lang="hu-HU" sz="2000" dirty="0" smtClean="0"/>
          </a:p>
          <a:p>
            <a:endParaRPr lang="hu-HU" sz="2000" dirty="0" smtClean="0"/>
          </a:p>
          <a:p>
            <a:endParaRPr lang="hu-HU" sz="2000" dirty="0"/>
          </a:p>
          <a:p>
            <a:endParaRPr lang="hu-HU" sz="2000" dirty="0" smtClean="0"/>
          </a:p>
          <a:p>
            <a:pPr algn="ctr"/>
            <a:endParaRPr lang="hu-HU" dirty="0" smtClean="0"/>
          </a:p>
          <a:p>
            <a:pPr algn="ctr"/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282" y="1400187"/>
            <a:ext cx="5289213" cy="13286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458163"/>
            <a:ext cx="4123060" cy="259644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59" y="5157193"/>
            <a:ext cx="3021221" cy="149382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71" y="4446833"/>
            <a:ext cx="5815638" cy="1873258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 bwMode="auto">
          <a:xfrm>
            <a:off x="4499992" y="1412776"/>
            <a:ext cx="432048" cy="100811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 No </a:t>
            </a:r>
            <a:r>
              <a:rPr lang="hu-HU" dirty="0" err="1" smtClean="0"/>
              <a:t>premedication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061" y="1412776"/>
            <a:ext cx="3549221" cy="4611216"/>
          </a:xfrm>
        </p:spPr>
        <p:txBody>
          <a:bodyPr/>
          <a:lstStyle/>
          <a:p>
            <a:r>
              <a:rPr lang="hu-HU" sz="2000" dirty="0" err="1"/>
              <a:t>m</a:t>
            </a:r>
            <a:r>
              <a:rPr lang="hu-HU" sz="2000" dirty="0" err="1" smtClean="0"/>
              <a:t>elatonin</a:t>
            </a:r>
            <a:r>
              <a:rPr lang="hu-HU" sz="2000" dirty="0" smtClean="0"/>
              <a:t> alternatív megoldás?</a:t>
            </a:r>
          </a:p>
          <a:p>
            <a:endParaRPr lang="hu-HU" sz="2000" dirty="0"/>
          </a:p>
          <a:p>
            <a:r>
              <a:rPr lang="hu-HU" sz="2000" dirty="0" smtClean="0"/>
              <a:t>„</a:t>
            </a:r>
            <a:r>
              <a:rPr lang="hu-HU" sz="2000" dirty="0" err="1" smtClean="0"/>
              <a:t>surgery</a:t>
            </a:r>
            <a:r>
              <a:rPr lang="hu-HU" sz="2000" dirty="0" smtClean="0"/>
              <a:t> </a:t>
            </a:r>
            <a:r>
              <a:rPr lang="hu-HU" sz="2000" dirty="0" err="1" smtClean="0"/>
              <a:t>school</a:t>
            </a:r>
            <a:r>
              <a:rPr lang="hu-HU" sz="2000" dirty="0" smtClean="0"/>
              <a:t>”- effektív peroperatív kommunikáció/edukáció</a:t>
            </a:r>
            <a:endParaRPr lang="hu-HU" dirty="0" smtClean="0"/>
          </a:p>
          <a:p>
            <a:pPr algn="ctr"/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191" y="1412776"/>
            <a:ext cx="5688632" cy="217066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804767"/>
            <a:ext cx="3766242" cy="203703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870981"/>
            <a:ext cx="3621386" cy="933786"/>
          </a:xfrm>
          <a:prstGeom prst="rect">
            <a:avLst/>
          </a:prstGeom>
        </p:spPr>
      </p:pic>
      <p:cxnSp>
        <p:nvCxnSpPr>
          <p:cNvPr id="16" name="Egyenes összekötő 15"/>
          <p:cNvCxnSpPr/>
          <p:nvPr/>
        </p:nvCxnSpPr>
        <p:spPr bwMode="auto">
          <a:xfrm>
            <a:off x="755576" y="4221088"/>
            <a:ext cx="299170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Egyenes összekötő 17"/>
          <p:cNvCxnSpPr/>
          <p:nvPr/>
        </p:nvCxnSpPr>
        <p:spPr bwMode="auto">
          <a:xfrm>
            <a:off x="2808799" y="4653136"/>
            <a:ext cx="125914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Egyenes összekötő 19"/>
          <p:cNvCxnSpPr/>
          <p:nvPr/>
        </p:nvCxnSpPr>
        <p:spPr bwMode="auto">
          <a:xfrm>
            <a:off x="539552" y="4804767"/>
            <a:ext cx="352839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Egyenes összekötő 21"/>
          <p:cNvCxnSpPr/>
          <p:nvPr/>
        </p:nvCxnSpPr>
        <p:spPr bwMode="auto">
          <a:xfrm>
            <a:off x="539552" y="5013176"/>
            <a:ext cx="358637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Kép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352" y="4031188"/>
            <a:ext cx="3055760" cy="210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7777"/>
            <a:ext cx="8964488" cy="864136"/>
          </a:xfrm>
        </p:spPr>
        <p:txBody>
          <a:bodyPr/>
          <a:lstStyle/>
          <a:p>
            <a:r>
              <a:rPr lang="hu-HU" dirty="0" smtClean="0"/>
              <a:t>TIVA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inhalatív</a:t>
            </a:r>
            <a:r>
              <a:rPr lang="hu-HU" dirty="0" smtClean="0"/>
              <a:t> anesztézia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r>
              <a:rPr lang="hu-HU" dirty="0" smtClean="0"/>
              <a:t>Nincs egyértelmű ajánlás</a:t>
            </a:r>
          </a:p>
          <a:p>
            <a:r>
              <a:rPr lang="hu-HU" dirty="0" smtClean="0"/>
              <a:t>TIVA mellet szól: PONV </a:t>
            </a:r>
            <a:r>
              <a:rPr lang="hu-HU" dirty="0" err="1" smtClean="0"/>
              <a:t>incidencia</a:t>
            </a:r>
            <a:r>
              <a:rPr lang="hu-HU" dirty="0" smtClean="0"/>
              <a:t> alacsonyabb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Tumorsebészet?</a:t>
            </a:r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610240"/>
            <a:ext cx="4124913" cy="11183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496" y="2610240"/>
            <a:ext cx="2713615" cy="320895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9" y="4620051"/>
            <a:ext cx="1968701" cy="206440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640" y="5087524"/>
            <a:ext cx="3383791" cy="11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84" y="936799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6938" y="101573"/>
            <a:ext cx="8964488" cy="864136"/>
          </a:xfrm>
        </p:spPr>
        <p:txBody>
          <a:bodyPr/>
          <a:lstStyle/>
          <a:p>
            <a:r>
              <a:rPr lang="hu-HU" dirty="0" smtClean="0"/>
              <a:t>Alvásmélység </a:t>
            </a:r>
            <a:r>
              <a:rPr lang="hu-HU" dirty="0" err="1" smtClean="0"/>
              <a:t>monitorozás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5556" y="1415444"/>
            <a:ext cx="7772400" cy="4611216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Inadekvát </a:t>
            </a:r>
            <a:r>
              <a:rPr lang="hu-HU" dirty="0"/>
              <a:t>a</a:t>
            </a:r>
            <a:r>
              <a:rPr lang="hu-HU" dirty="0" smtClean="0"/>
              <a:t>nesztézia kétélű:</a:t>
            </a:r>
          </a:p>
          <a:p>
            <a:pPr marL="869954" lvl="1" indent="-514350">
              <a:buFont typeface="+mj-lt"/>
              <a:buAutoNum type="arabicPeriod"/>
            </a:pPr>
            <a:r>
              <a:rPr lang="hu-HU" dirty="0" smtClean="0"/>
              <a:t>	</a:t>
            </a:r>
            <a:r>
              <a:rPr lang="hu-HU" dirty="0" err="1" smtClean="0"/>
              <a:t>intaroperatív</a:t>
            </a:r>
            <a:r>
              <a:rPr lang="hu-HU" dirty="0" smtClean="0"/>
              <a:t> ébrenlét</a:t>
            </a:r>
          </a:p>
          <a:p>
            <a:pPr marL="869954" lvl="1" indent="-514350">
              <a:buFont typeface="+mj-lt"/>
              <a:buAutoNum type="arabicPeriod"/>
            </a:pPr>
            <a:r>
              <a:rPr lang="hu-HU" dirty="0"/>
              <a:t>e</a:t>
            </a:r>
            <a:r>
              <a:rPr lang="hu-HU" dirty="0" smtClean="0"/>
              <a:t>lhúzódó ébredés, fokozott </a:t>
            </a:r>
            <a:r>
              <a:rPr lang="hu-HU" dirty="0" err="1" smtClean="0"/>
              <a:t>postop</a:t>
            </a:r>
            <a:r>
              <a:rPr lang="hu-HU" dirty="0" smtClean="0"/>
              <a:t>. komplikáció (PONV, delírium), mortalitás?</a:t>
            </a:r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r>
              <a:rPr lang="hu-HU" altLang="hu-HU" sz="1600" i="1" kern="1200" dirty="0" smtClean="0">
                <a:solidFill>
                  <a:srgbClr val="FF0000"/>
                </a:solidFill>
                <a:latin typeface="Arial"/>
              </a:rPr>
              <a:t>			</a:t>
            </a:r>
          </a:p>
          <a:p>
            <a:pPr marL="0" indent="0">
              <a:buNone/>
            </a:pPr>
            <a:r>
              <a:rPr lang="hu-HU" altLang="hu-HU" sz="1600" i="1" kern="1200" dirty="0">
                <a:solidFill>
                  <a:srgbClr val="FF0000"/>
                </a:solidFill>
                <a:latin typeface="Arial"/>
              </a:rPr>
              <a:t>	</a:t>
            </a:r>
            <a:r>
              <a:rPr lang="hu-HU" altLang="hu-HU" sz="1600" i="1" kern="1200" dirty="0" smtClean="0">
                <a:solidFill>
                  <a:srgbClr val="FF0000"/>
                </a:solidFill>
                <a:latin typeface="Arial"/>
              </a:rPr>
              <a:t>	</a:t>
            </a:r>
            <a:r>
              <a:rPr lang="hu-HU" altLang="hu-HU" sz="1400" i="1" kern="1200" dirty="0" smtClean="0">
                <a:solidFill>
                  <a:srgbClr val="FF0000"/>
                </a:solidFill>
                <a:latin typeface="Arial"/>
              </a:rPr>
              <a:t>Brown </a:t>
            </a:r>
            <a:r>
              <a:rPr lang="hu-HU" altLang="hu-HU" sz="1400" i="1" kern="1200" dirty="0">
                <a:solidFill>
                  <a:srgbClr val="FF0000"/>
                </a:solidFill>
                <a:latin typeface="Arial"/>
              </a:rPr>
              <a:t>C. </a:t>
            </a:r>
            <a:r>
              <a:rPr lang="hu-HU" altLang="hu-HU" sz="1400" i="1" kern="1200" dirty="0" err="1">
                <a:solidFill>
                  <a:srgbClr val="FF0000"/>
                </a:solidFill>
                <a:latin typeface="Arial"/>
              </a:rPr>
              <a:t>Br</a:t>
            </a:r>
            <a:r>
              <a:rPr lang="hu-HU" altLang="hu-HU" sz="1400" i="1" kern="1200" dirty="0">
                <a:solidFill>
                  <a:srgbClr val="FF0000"/>
                </a:solidFill>
                <a:latin typeface="Arial"/>
              </a:rPr>
              <a:t>. J Anesth.2016; 117 (S3):iii52-61</a:t>
            </a:r>
            <a:endParaRPr lang="hu-HU" sz="1400" dirty="0" smtClean="0"/>
          </a:p>
          <a:p>
            <a:endParaRPr lang="hu-HU" sz="1400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" y="3320880"/>
            <a:ext cx="6168142" cy="3139833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 bwMode="auto">
          <a:xfrm>
            <a:off x="2843808" y="3619011"/>
            <a:ext cx="1512168" cy="26642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034" y="2849094"/>
            <a:ext cx="3083966" cy="6955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277" y="3616831"/>
            <a:ext cx="4068340" cy="992675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 bwMode="auto">
          <a:xfrm>
            <a:off x="5136277" y="3962005"/>
            <a:ext cx="2034169" cy="647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779" y="1011888"/>
            <a:ext cx="1456190" cy="1485197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943698" y="4759350"/>
            <a:ext cx="1656184" cy="584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BIS˂45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5952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84" y="936799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6938" y="101573"/>
            <a:ext cx="8964488" cy="864136"/>
          </a:xfrm>
        </p:spPr>
        <p:txBody>
          <a:bodyPr/>
          <a:lstStyle/>
          <a:p>
            <a:r>
              <a:rPr lang="hu-HU" dirty="0" smtClean="0"/>
              <a:t>Alvásmélység </a:t>
            </a:r>
            <a:r>
              <a:rPr lang="hu-HU" dirty="0" err="1" smtClean="0"/>
              <a:t>monitorozás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5556" y="1415444"/>
            <a:ext cx="7772400" cy="4611216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sz="1400" dirty="0" smtClean="0"/>
          </a:p>
          <a:p>
            <a:endParaRPr lang="hu-HU" sz="1400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36" y="1251117"/>
            <a:ext cx="5201166" cy="235978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810964"/>
            <a:ext cx="5910893" cy="285949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661756" y="1215533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821" y="1336880"/>
            <a:ext cx="2727851" cy="809362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5659253" y="1179801"/>
            <a:ext cx="3377243" cy="258532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BIS </a:t>
            </a:r>
            <a:r>
              <a:rPr lang="hu-HU" dirty="0" err="1" smtClean="0"/>
              <a:t>vs</a:t>
            </a:r>
            <a:r>
              <a:rPr lang="hu-HU" dirty="0" smtClean="0"/>
              <a:t> klinikai jel / ETGA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BIS vezérelt :</a:t>
            </a:r>
          </a:p>
          <a:p>
            <a:pPr marL="800100" lvl="1" indent="-342900">
              <a:buFont typeface="+mj-lt"/>
              <a:buAutoNum type="arabicPeriod"/>
            </a:pPr>
            <a:r>
              <a:rPr lang="hu-HU" dirty="0" err="1" smtClean="0"/>
              <a:t>Propofol</a:t>
            </a:r>
            <a:r>
              <a:rPr lang="hu-HU" dirty="0" smtClean="0"/>
              <a:t>/</a:t>
            </a:r>
            <a:r>
              <a:rPr lang="hu-HU" dirty="0" err="1" smtClean="0"/>
              <a:t>volatilis</a:t>
            </a:r>
            <a:r>
              <a:rPr lang="hu-HU" dirty="0" smtClean="0"/>
              <a:t> ↓</a:t>
            </a:r>
          </a:p>
          <a:p>
            <a:pPr marL="800100" lvl="1" indent="-342900">
              <a:buFont typeface="+mj-lt"/>
              <a:buAutoNum type="arabicPeriod"/>
            </a:pPr>
            <a:r>
              <a:rPr lang="hu-HU" dirty="0" err="1" smtClean="0"/>
              <a:t>Recovery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 ↓ (szemnyitás, </a:t>
            </a:r>
            <a:r>
              <a:rPr lang="hu-HU" dirty="0" err="1" smtClean="0"/>
              <a:t>extubálás,orientáció</a:t>
            </a:r>
            <a:r>
              <a:rPr lang="hu-HU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hu-HU" dirty="0" smtClean="0"/>
              <a:t>PACU eltöltött idő ↓</a:t>
            </a:r>
          </a:p>
          <a:p>
            <a:pPr marL="800100" lvl="1" indent="-342900">
              <a:buFont typeface="+mj-lt"/>
              <a:buAutoNum type="arabicPeriod"/>
            </a:pPr>
            <a:r>
              <a:rPr lang="hu-HU" dirty="0" smtClean="0"/>
              <a:t>LOS nem volt szignifikáns különbség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01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84" y="936799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6938" y="101573"/>
            <a:ext cx="8964488" cy="864136"/>
          </a:xfrm>
        </p:spPr>
        <p:txBody>
          <a:bodyPr/>
          <a:lstStyle/>
          <a:p>
            <a:r>
              <a:rPr lang="hu-HU" dirty="0" smtClean="0"/>
              <a:t>Entrópia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5556" y="1415444"/>
            <a:ext cx="7772400" cy="4611216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12" y="1295962"/>
            <a:ext cx="3837933" cy="54608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867" y="1797348"/>
            <a:ext cx="2615411" cy="17436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5" y="5557222"/>
            <a:ext cx="3766242" cy="1176950"/>
          </a:xfrm>
          <a:prstGeom prst="rect">
            <a:avLst/>
          </a:prstGeom>
        </p:spPr>
      </p:pic>
      <p:cxnSp>
        <p:nvCxnSpPr>
          <p:cNvPr id="18" name="Egyenes összekötő 17"/>
          <p:cNvCxnSpPr/>
          <p:nvPr/>
        </p:nvCxnSpPr>
        <p:spPr bwMode="auto">
          <a:xfrm>
            <a:off x="306938" y="6651018"/>
            <a:ext cx="34009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Egyenes összekötő 19"/>
          <p:cNvCxnSpPr/>
          <p:nvPr/>
        </p:nvCxnSpPr>
        <p:spPr bwMode="auto">
          <a:xfrm>
            <a:off x="306938" y="6487276"/>
            <a:ext cx="34009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Kép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284" y="4271117"/>
            <a:ext cx="3548958" cy="16024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5068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err="1" smtClean="0"/>
              <a:t>Izomrelaxáns</a:t>
            </a:r>
            <a:r>
              <a:rPr lang="hu-HU" dirty="0" smtClean="0"/>
              <a:t> alkalmazása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9073008" cy="4690864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NMBA használata</a:t>
            </a:r>
            <a:endParaRPr lang="hu-HU" dirty="0"/>
          </a:p>
          <a:p>
            <a:endParaRPr lang="hu-HU" dirty="0" smtClean="0"/>
          </a:p>
          <a:p>
            <a:pPr marL="0" indent="0">
              <a:buNone/>
            </a:pPr>
            <a:r>
              <a:rPr lang="hu-HU" dirty="0"/>
              <a:t>o</a:t>
            </a:r>
            <a:r>
              <a:rPr lang="hu-HU" dirty="0" smtClean="0"/>
              <a:t>ptimalizál a sebész                      </a:t>
            </a:r>
            <a:r>
              <a:rPr lang="hu-HU" dirty="0" err="1" smtClean="0"/>
              <a:t>postop</a:t>
            </a:r>
            <a:r>
              <a:rPr lang="hu-HU" dirty="0" smtClean="0"/>
              <a:t>. komplikáció</a:t>
            </a:r>
          </a:p>
          <a:p>
            <a:pPr marL="0" indent="0">
              <a:buNone/>
            </a:pPr>
            <a:r>
              <a:rPr lang="hu-HU" dirty="0" smtClean="0"/>
              <a:t>számára (</a:t>
            </a:r>
            <a:r>
              <a:rPr lang="hu-HU" dirty="0" err="1" smtClean="0"/>
              <a:t>laparoscopia</a:t>
            </a:r>
            <a:r>
              <a:rPr lang="hu-HU" dirty="0" smtClean="0"/>
              <a:t>)                 </a:t>
            </a:r>
            <a:r>
              <a:rPr lang="hu-HU" sz="2000" i="1" dirty="0" smtClean="0"/>
              <a:t>(</a:t>
            </a:r>
            <a:r>
              <a:rPr lang="hu-HU" sz="2000" i="1" dirty="0" err="1" smtClean="0"/>
              <a:t>hypoxia</a:t>
            </a:r>
            <a:r>
              <a:rPr lang="hu-HU" sz="2000" i="1" dirty="0" smtClean="0"/>
              <a:t>, aspiráció,</a:t>
            </a:r>
          </a:p>
          <a:p>
            <a:pPr marL="0" indent="0">
              <a:buNone/>
            </a:pPr>
            <a:r>
              <a:rPr lang="hu-HU" sz="2000" i="1" dirty="0"/>
              <a:t>	</a:t>
            </a:r>
            <a:r>
              <a:rPr lang="hu-HU" sz="2000" i="1" dirty="0" smtClean="0"/>
              <a:t>				     </a:t>
            </a:r>
            <a:r>
              <a:rPr lang="hu-HU" sz="2000" i="1" dirty="0" err="1" smtClean="0"/>
              <a:t>resp.insuff</a:t>
            </a:r>
            <a:r>
              <a:rPr lang="hu-HU" sz="2000" i="1" dirty="0" smtClean="0"/>
              <a:t>., korai mobilizálás		</a:t>
            </a:r>
            <a:r>
              <a:rPr lang="hu-HU" dirty="0" smtClean="0"/>
              <a:t>		              	    </a:t>
            </a:r>
            <a:r>
              <a:rPr lang="hu-HU" sz="2000" i="1" dirty="0" smtClean="0"/>
              <a:t>elhúzódik)</a:t>
            </a:r>
            <a:endParaRPr lang="hu-HU" sz="2800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 bwMode="auto">
          <a:xfrm>
            <a:off x="5580112" y="2060848"/>
            <a:ext cx="648072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Egyenes összekötő nyíllal 7"/>
          <p:cNvCxnSpPr/>
          <p:nvPr/>
        </p:nvCxnSpPr>
        <p:spPr bwMode="auto">
          <a:xfrm flipH="1">
            <a:off x="3275856" y="2060848"/>
            <a:ext cx="648072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Kép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0" y="3940888"/>
            <a:ext cx="3590673" cy="281082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325" y="4478756"/>
            <a:ext cx="4116883" cy="17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err="1" smtClean="0"/>
              <a:t>Laparoscopia</a:t>
            </a:r>
            <a:r>
              <a:rPr lang="hu-HU" dirty="0" smtClean="0"/>
              <a:t> = </a:t>
            </a:r>
            <a:r>
              <a:rPr lang="hu-HU" dirty="0" err="1" smtClean="0"/>
              <a:t>deep</a:t>
            </a:r>
            <a:r>
              <a:rPr lang="hu-HU" dirty="0" smtClean="0"/>
              <a:t> </a:t>
            </a:r>
            <a:r>
              <a:rPr lang="hu-HU" dirty="0" err="1" smtClean="0"/>
              <a:t>block</a:t>
            </a:r>
            <a:r>
              <a:rPr lang="hu-HU" dirty="0" smtClean="0"/>
              <a:t>?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556792"/>
            <a:ext cx="8136904" cy="4690864"/>
          </a:xfrm>
        </p:spPr>
        <p:txBody>
          <a:bodyPr/>
          <a:lstStyle/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08" y="1514147"/>
            <a:ext cx="5923165" cy="2819040"/>
          </a:xfrm>
          <a:prstGeom prst="rect">
            <a:avLst/>
          </a:prstGeom>
        </p:spPr>
      </p:pic>
      <p:sp>
        <p:nvSpPr>
          <p:cNvPr id="9" name="Ellipszis buborék 8"/>
          <p:cNvSpPr/>
          <p:nvPr/>
        </p:nvSpPr>
        <p:spPr bwMode="auto">
          <a:xfrm>
            <a:off x="5652609" y="1245655"/>
            <a:ext cx="3222082" cy="1800200"/>
          </a:xfrm>
          <a:prstGeom prst="wedgeEllipseCallout">
            <a:avLst>
              <a:gd name="adj1" fmla="val -74468"/>
              <a:gd name="adj2" fmla="val 86016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048673" y="1454137"/>
            <a:ext cx="2771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post.operatív</a:t>
            </a:r>
            <a:r>
              <a:rPr lang="hu-HU" dirty="0" smtClean="0"/>
              <a:t> fájdalom↓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</a:t>
            </a:r>
            <a:r>
              <a:rPr lang="hu-HU" dirty="0" smtClean="0"/>
              <a:t>lacsonyabb nyomás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j</a:t>
            </a:r>
            <a:r>
              <a:rPr lang="hu-HU" dirty="0" smtClean="0"/>
              <a:t>avult a műtéti feltétel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műtét időtartamában nem volt különbség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488755"/>
            <a:ext cx="7820025" cy="141922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060" y="3325830"/>
            <a:ext cx="4060288" cy="2499577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6048673" y="3664486"/>
            <a:ext cx="2627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</a:t>
            </a:r>
            <a:r>
              <a:rPr lang="hu-HU" dirty="0" err="1" smtClean="0"/>
              <a:t>ost.op</a:t>
            </a:r>
            <a:r>
              <a:rPr lang="hu-HU" dirty="0" smtClean="0"/>
              <a:t> fájdalom ↓</a:t>
            </a:r>
          </a:p>
          <a:p>
            <a:pPr algn="ctr"/>
            <a:r>
              <a:rPr lang="hu-HU" u="sng" dirty="0" smtClean="0"/>
              <a:t>Nem talált elég evidenciát  a rutin </a:t>
            </a:r>
            <a:r>
              <a:rPr lang="hu-HU" u="sng" dirty="0" err="1" smtClean="0"/>
              <a:t>deep</a:t>
            </a:r>
            <a:r>
              <a:rPr lang="hu-HU" u="sng" dirty="0" smtClean="0"/>
              <a:t> NMB </a:t>
            </a:r>
            <a:endParaRPr lang="hu-HU" u="sng" dirty="0"/>
          </a:p>
        </p:txBody>
      </p:sp>
    </p:spTree>
    <p:extLst>
      <p:ext uri="{BB962C8B-B14F-4D97-AF65-F5344CB8AC3E}">
        <p14:creationId xmlns:p14="http://schemas.microsoft.com/office/powerpoint/2010/main" val="5382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smtClean="0"/>
              <a:t>Optimális NMB</a:t>
            </a:r>
            <a:r>
              <a:rPr lang="hu-HU" dirty="0"/>
              <a:t>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4616546" cy="4978896"/>
          </a:xfrm>
        </p:spPr>
        <p:txBody>
          <a:bodyPr/>
          <a:lstStyle/>
          <a:p>
            <a:pPr marL="0" indent="0">
              <a:buNone/>
            </a:pPr>
            <a:r>
              <a:rPr lang="hu-HU" sz="2000" b="1" dirty="0" err="1" smtClean="0">
                <a:solidFill>
                  <a:srgbClr val="FFC000"/>
                </a:solidFill>
              </a:rPr>
              <a:t>Residuális</a:t>
            </a:r>
            <a:r>
              <a:rPr lang="hu-HU" sz="2000" b="1" dirty="0" smtClean="0">
                <a:solidFill>
                  <a:srgbClr val="FFC000"/>
                </a:solidFill>
              </a:rPr>
              <a:t> </a:t>
            </a:r>
            <a:r>
              <a:rPr lang="hu-HU" sz="2000" b="1" dirty="0" err="1" smtClean="0">
                <a:solidFill>
                  <a:srgbClr val="FFC000"/>
                </a:solidFill>
              </a:rPr>
              <a:t>block</a:t>
            </a:r>
            <a:r>
              <a:rPr lang="hu-HU" sz="2000" b="1" dirty="0" smtClean="0">
                <a:solidFill>
                  <a:srgbClr val="FFC000"/>
                </a:solidFill>
              </a:rPr>
              <a:t> (TOF˂0.7+ </a:t>
            </a:r>
            <a:r>
              <a:rPr lang="hu-HU" sz="2000" b="1" dirty="0" err="1" smtClean="0">
                <a:solidFill>
                  <a:srgbClr val="FFC000"/>
                </a:solidFill>
              </a:rPr>
              <a:t>klinikum</a:t>
            </a:r>
            <a:r>
              <a:rPr lang="hu-HU" sz="2000" b="1" dirty="0" smtClean="0">
                <a:solidFill>
                  <a:srgbClr val="FFC000"/>
                </a:solidFill>
              </a:rPr>
              <a:t>)</a:t>
            </a:r>
          </a:p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559" y="1729229"/>
            <a:ext cx="3808391" cy="23351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068" y="4041535"/>
            <a:ext cx="3820759" cy="1388472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 bwMode="auto">
          <a:xfrm>
            <a:off x="5733525" y="2636912"/>
            <a:ext cx="27966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Egyenes összekötő 17"/>
          <p:cNvCxnSpPr/>
          <p:nvPr/>
        </p:nvCxnSpPr>
        <p:spPr bwMode="auto">
          <a:xfrm flipH="1" flipV="1">
            <a:off x="4844068" y="2996952"/>
            <a:ext cx="29491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Egyenes összekötő 19"/>
          <p:cNvCxnSpPr/>
          <p:nvPr/>
        </p:nvCxnSpPr>
        <p:spPr bwMode="auto">
          <a:xfrm flipV="1">
            <a:off x="4885189" y="2805990"/>
            <a:ext cx="2916324" cy="22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Egyenes összekötő 24"/>
          <p:cNvCxnSpPr/>
          <p:nvPr/>
        </p:nvCxnSpPr>
        <p:spPr bwMode="auto">
          <a:xfrm>
            <a:off x="6444208" y="3032956"/>
            <a:ext cx="2086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Egyenes összekötő 26"/>
          <p:cNvCxnSpPr/>
          <p:nvPr/>
        </p:nvCxnSpPr>
        <p:spPr bwMode="auto">
          <a:xfrm>
            <a:off x="4885189" y="3212976"/>
            <a:ext cx="8483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Egyenes összekötő 28"/>
          <p:cNvCxnSpPr/>
          <p:nvPr/>
        </p:nvCxnSpPr>
        <p:spPr bwMode="auto">
          <a:xfrm>
            <a:off x="6444208" y="4221088"/>
            <a:ext cx="20766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Egyenes összekötő 30"/>
          <p:cNvCxnSpPr/>
          <p:nvPr/>
        </p:nvCxnSpPr>
        <p:spPr bwMode="auto">
          <a:xfrm flipV="1">
            <a:off x="4868655" y="4411755"/>
            <a:ext cx="3645019" cy="20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Ellipszis 32"/>
          <p:cNvSpPr/>
          <p:nvPr/>
        </p:nvSpPr>
        <p:spPr bwMode="auto">
          <a:xfrm>
            <a:off x="5871762" y="4961541"/>
            <a:ext cx="504056" cy="2926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287" y="5124819"/>
            <a:ext cx="536494" cy="289695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58" y="1657350"/>
            <a:ext cx="3724275" cy="5200650"/>
          </a:xfrm>
          <a:prstGeom prst="rect">
            <a:avLst/>
          </a:prstGeom>
        </p:spPr>
      </p:pic>
      <p:sp>
        <p:nvSpPr>
          <p:cNvPr id="37" name="Ellipszis 36"/>
          <p:cNvSpPr/>
          <p:nvPr/>
        </p:nvSpPr>
        <p:spPr bwMode="auto">
          <a:xfrm>
            <a:off x="417565" y="1988840"/>
            <a:ext cx="1058091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Ellipszis 37"/>
          <p:cNvSpPr/>
          <p:nvPr/>
        </p:nvSpPr>
        <p:spPr bwMode="auto">
          <a:xfrm>
            <a:off x="395536" y="4463723"/>
            <a:ext cx="2016224" cy="27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9" name="Kép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469" y="73245"/>
            <a:ext cx="4611390" cy="840014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009" y="5586722"/>
            <a:ext cx="4052922" cy="9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0"/>
            <a:ext cx="7702624" cy="1412776"/>
          </a:xfrm>
        </p:spPr>
        <p:txBody>
          <a:bodyPr/>
          <a:lstStyle/>
          <a:p>
            <a:r>
              <a:rPr lang="hu-HU" dirty="0" smtClean="0"/>
              <a:t>Műtéti stressz-inzulin rezisztencia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988840"/>
            <a:ext cx="5486400" cy="41148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570548"/>
            <a:ext cx="2475613" cy="2982587"/>
          </a:xfrm>
          <a:prstGeom prst="rect">
            <a:avLst/>
          </a:prstGeom>
        </p:spPr>
      </p:pic>
      <p:pic>
        <p:nvPicPr>
          <p:cNvPr id="7" name="Tartalom hely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1145748" y="1012282"/>
            <a:ext cx="7242676" cy="6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912" y="6496411"/>
            <a:ext cx="2195736" cy="361589"/>
          </a:xfrm>
          <a:prstGeom prst="rect">
            <a:avLst/>
          </a:prstGeom>
        </p:spPr>
      </p:pic>
      <p:sp>
        <p:nvSpPr>
          <p:cNvPr id="10" name="Ellipszis 9"/>
          <p:cNvSpPr/>
          <p:nvPr/>
        </p:nvSpPr>
        <p:spPr bwMode="auto">
          <a:xfrm>
            <a:off x="3347864" y="2570548"/>
            <a:ext cx="1080120" cy="22266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Ellipszis 10"/>
          <p:cNvSpPr/>
          <p:nvPr/>
        </p:nvSpPr>
        <p:spPr bwMode="auto">
          <a:xfrm>
            <a:off x="3347864" y="5472545"/>
            <a:ext cx="936104" cy="7647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Ellipszis 11"/>
          <p:cNvSpPr/>
          <p:nvPr/>
        </p:nvSpPr>
        <p:spPr bwMode="auto">
          <a:xfrm>
            <a:off x="3375929" y="4725143"/>
            <a:ext cx="648072" cy="827991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Egyenes összekötő nyíllal 13"/>
          <p:cNvCxnSpPr/>
          <p:nvPr/>
        </p:nvCxnSpPr>
        <p:spPr bwMode="auto">
          <a:xfrm flipV="1">
            <a:off x="4139952" y="4581128"/>
            <a:ext cx="3024336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Ellipszis 16"/>
          <p:cNvSpPr/>
          <p:nvPr/>
        </p:nvSpPr>
        <p:spPr bwMode="auto">
          <a:xfrm>
            <a:off x="4427984" y="1855168"/>
            <a:ext cx="1381944" cy="715380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Egyenes összekötő nyíllal 18"/>
          <p:cNvCxnSpPr/>
          <p:nvPr/>
        </p:nvCxnSpPr>
        <p:spPr bwMode="auto">
          <a:xfrm>
            <a:off x="4427984" y="3645024"/>
            <a:ext cx="2736304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6059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11560" y="4019006"/>
            <a:ext cx="7635530" cy="2765275"/>
          </a:xfrm>
        </p:spPr>
        <p:txBody>
          <a:bodyPr/>
          <a:lstStyle/>
          <a:p>
            <a:pPr algn="l"/>
            <a:r>
              <a:rPr lang="hu-HU" sz="2400" dirty="0" smtClean="0"/>
              <a:t>  </a:t>
            </a:r>
            <a:endParaRPr lang="hu-HU" sz="24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427" y="6345332"/>
            <a:ext cx="2651990" cy="43895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19" y="854025"/>
            <a:ext cx="7846640" cy="72655"/>
          </a:xfrm>
          <a:prstGeom prst="rect">
            <a:avLst/>
          </a:prstGeom>
        </p:spPr>
      </p:pic>
      <p:sp>
        <p:nvSpPr>
          <p:cNvPr id="5" name="AutoShape 2" descr="Az érem két oldala | Life Success"/>
          <p:cNvSpPr>
            <a:spLocks noChangeAspect="1" noChangeArrowheads="1"/>
          </p:cNvSpPr>
          <p:nvPr/>
        </p:nvSpPr>
        <p:spPr bwMode="auto">
          <a:xfrm>
            <a:off x="395536" y="4005064"/>
            <a:ext cx="8062664" cy="46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" name="Cím 1"/>
          <p:cNvSpPr txBox="1">
            <a:spLocks/>
          </p:cNvSpPr>
          <p:nvPr/>
        </p:nvSpPr>
        <p:spPr bwMode="auto">
          <a:xfrm>
            <a:off x="395536" y="-144291"/>
            <a:ext cx="84460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5pPr>
            <a:lvl6pPr marL="40640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6pPr>
            <a:lvl7pPr marL="81281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7pPr>
            <a:lvl8pPr marL="121921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8pPr>
            <a:lvl9pPr marL="162562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hu-HU" kern="0" dirty="0" smtClean="0"/>
              <a:t>6. </a:t>
            </a:r>
            <a:r>
              <a:rPr lang="hu-HU" kern="0" dirty="0" err="1" smtClean="0"/>
              <a:t>Hypotermia</a:t>
            </a:r>
            <a:r>
              <a:rPr lang="hu-HU" kern="0" dirty="0" smtClean="0"/>
              <a:t> (maghőmérséklet˂36 °C)</a:t>
            </a:r>
            <a:endParaRPr lang="hu-HU" kern="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1" y="1307482"/>
            <a:ext cx="5063233" cy="174254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76" y="3447788"/>
            <a:ext cx="5671560" cy="298675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463" y="1548740"/>
            <a:ext cx="4256350" cy="259306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463" y="4162996"/>
            <a:ext cx="4654073" cy="2182336"/>
          </a:xfrm>
          <a:prstGeom prst="rect">
            <a:avLst/>
          </a:prstGeom>
        </p:spPr>
      </p:pic>
      <p:sp>
        <p:nvSpPr>
          <p:cNvPr id="18" name="Ellipszis buborék 17"/>
          <p:cNvSpPr/>
          <p:nvPr/>
        </p:nvSpPr>
        <p:spPr bwMode="auto">
          <a:xfrm>
            <a:off x="6365637" y="1247212"/>
            <a:ext cx="1222981" cy="453596"/>
          </a:xfrm>
          <a:prstGeom prst="wedgeEllipseCallout">
            <a:avLst>
              <a:gd name="adj1" fmla="val -63455"/>
              <a:gd name="adj2" fmla="val 8223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347979" y="1350899"/>
            <a:ext cx="1240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REDISZTRIBÚCIÓ</a:t>
            </a:r>
            <a:endParaRPr lang="hu-HU" sz="1000" dirty="0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718" y="1619461"/>
            <a:ext cx="1420491" cy="615749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7307469" y="1731819"/>
            <a:ext cx="97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LINEÁRIS</a:t>
            </a:r>
            <a:endParaRPr lang="hu-HU" sz="1200" dirty="0"/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3" y="2103744"/>
            <a:ext cx="1210489" cy="524718"/>
          </a:xfrm>
          <a:prstGeom prst="rect">
            <a:avLst/>
          </a:prstGeom>
        </p:spPr>
      </p:pic>
      <p:sp>
        <p:nvSpPr>
          <p:cNvPr id="23" name="Szövegdoboz 22"/>
          <p:cNvSpPr txBox="1"/>
          <p:nvPr/>
        </p:nvSpPr>
        <p:spPr>
          <a:xfrm>
            <a:off x="8100392" y="213285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PLATOU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4545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11560" y="4019006"/>
            <a:ext cx="7635530" cy="2765275"/>
          </a:xfrm>
        </p:spPr>
        <p:txBody>
          <a:bodyPr/>
          <a:lstStyle/>
          <a:p>
            <a:pPr algn="l"/>
            <a:r>
              <a:rPr lang="hu-HU" sz="2400" dirty="0" smtClean="0"/>
              <a:t>  </a:t>
            </a:r>
            <a:endParaRPr lang="hu-HU" sz="24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427" y="6345332"/>
            <a:ext cx="2651990" cy="43895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77" y="906867"/>
            <a:ext cx="8496944" cy="78675"/>
          </a:xfrm>
          <a:prstGeom prst="rect">
            <a:avLst/>
          </a:prstGeom>
        </p:spPr>
      </p:pic>
      <p:sp>
        <p:nvSpPr>
          <p:cNvPr id="5" name="AutoShape 2" descr="Az érem két oldala | Life Success"/>
          <p:cNvSpPr>
            <a:spLocks noChangeAspect="1" noChangeArrowheads="1"/>
          </p:cNvSpPr>
          <p:nvPr/>
        </p:nvSpPr>
        <p:spPr bwMode="auto">
          <a:xfrm>
            <a:off x="395536" y="4005064"/>
            <a:ext cx="8062664" cy="46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" name="Cím 1"/>
          <p:cNvSpPr txBox="1">
            <a:spLocks/>
          </p:cNvSpPr>
          <p:nvPr/>
        </p:nvSpPr>
        <p:spPr bwMode="auto">
          <a:xfrm>
            <a:off x="184277" y="-171400"/>
            <a:ext cx="898505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5pPr>
            <a:lvl6pPr marL="40640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6pPr>
            <a:lvl7pPr marL="81281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7pPr>
            <a:lvl8pPr marL="121921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8pPr>
            <a:lvl9pPr marL="162562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hu-HU" kern="0" dirty="0" err="1" smtClean="0"/>
              <a:t>Hypotermia</a:t>
            </a:r>
            <a:r>
              <a:rPr lang="hu-HU" kern="0" dirty="0" smtClean="0"/>
              <a:t> rizikófaktor→ következmény</a:t>
            </a:r>
            <a:endParaRPr lang="hu-HU" kern="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33" y="1124744"/>
            <a:ext cx="3937557" cy="510615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54194" y="1282702"/>
            <a:ext cx="45667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Rizikó tényezők: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ASA </a:t>
            </a:r>
            <a:r>
              <a:rPr lang="hu-HU" sz="2800" dirty="0" err="1" smtClean="0"/>
              <a:t>grade</a:t>
            </a:r>
            <a:endParaRPr lang="hu-H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 smtClean="0"/>
              <a:t>Preoperatív</a:t>
            </a:r>
            <a:r>
              <a:rPr lang="hu-HU" sz="2800" dirty="0" smtClean="0"/>
              <a:t> </a:t>
            </a:r>
            <a:r>
              <a:rPr lang="hu-HU" sz="2800" dirty="0" err="1" smtClean="0"/>
              <a:t>hypotermia</a:t>
            </a:r>
            <a:r>
              <a:rPr lang="hu-HU" sz="2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Kombinált GA és regionális anesztézia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 smtClean="0"/>
              <a:t>Kardiovasculáris</a:t>
            </a:r>
            <a:r>
              <a:rPr lang="hu-HU" sz="2800" dirty="0" smtClean="0"/>
              <a:t> komplikáció rizikó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Alacsony BMI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Életkor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Műtét hossza (kb. 1 óra nagyobb rizikó)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Környezet hőmérséklet</a:t>
            </a:r>
            <a:endParaRPr lang="hu-HU" sz="2800" dirty="0"/>
          </a:p>
        </p:txBody>
      </p:sp>
      <p:sp>
        <p:nvSpPr>
          <p:cNvPr id="8" name="Ellipszis buborék 7"/>
          <p:cNvSpPr/>
          <p:nvPr/>
        </p:nvSpPr>
        <p:spPr bwMode="auto">
          <a:xfrm>
            <a:off x="7227486" y="1268760"/>
            <a:ext cx="1872208" cy="787274"/>
          </a:xfrm>
          <a:prstGeom prst="wedgeEllipseCallou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flipH="1">
            <a:off x="7415612" y="1477731"/>
            <a:ext cx="1495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0000"/>
                </a:solidFill>
              </a:rPr>
              <a:t>INFEKCIÓ</a:t>
            </a:r>
            <a:endParaRPr lang="hu-HU" sz="2000" dirty="0">
              <a:solidFill>
                <a:srgbClr val="FF0000"/>
              </a:solidFill>
            </a:endParaRPr>
          </a:p>
        </p:txBody>
      </p:sp>
      <p:sp>
        <p:nvSpPr>
          <p:cNvPr id="18" name="Ellipszis buborék 17"/>
          <p:cNvSpPr/>
          <p:nvPr/>
        </p:nvSpPr>
        <p:spPr bwMode="auto">
          <a:xfrm>
            <a:off x="7227486" y="2347027"/>
            <a:ext cx="1872208" cy="787274"/>
          </a:xfrm>
          <a:prstGeom prst="wedgeEllipseCallou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415612" y="2425702"/>
            <a:ext cx="14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ELHÚZÓDÓ ÉBREDÉS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573" y="3376120"/>
            <a:ext cx="1785677" cy="864404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469790" y="3496194"/>
            <a:ext cx="168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VÉRZÉS RIZIKÓ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79" y="4530224"/>
            <a:ext cx="1995815" cy="966127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7293863" y="4622275"/>
            <a:ext cx="161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CV ESEMÉNYEK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989" y="5539255"/>
            <a:ext cx="1605227" cy="777052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7481989" y="5663300"/>
            <a:ext cx="160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REMEGÉS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11560" y="4019006"/>
            <a:ext cx="7635530" cy="2765275"/>
          </a:xfrm>
        </p:spPr>
        <p:txBody>
          <a:bodyPr/>
          <a:lstStyle/>
          <a:p>
            <a:pPr algn="l"/>
            <a:r>
              <a:rPr lang="hu-HU" sz="2400" dirty="0" smtClean="0"/>
              <a:t>  </a:t>
            </a:r>
            <a:endParaRPr lang="hu-HU" sz="24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951" y="6453336"/>
            <a:ext cx="1999466" cy="330946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4" y="1124744"/>
            <a:ext cx="7242676" cy="67062"/>
          </a:xfrm>
          <a:prstGeom prst="rect">
            <a:avLst/>
          </a:prstGeom>
        </p:spPr>
      </p:pic>
      <p:sp>
        <p:nvSpPr>
          <p:cNvPr id="5" name="AutoShape 2" descr="Az érem két oldala | Life Success"/>
          <p:cNvSpPr>
            <a:spLocks noChangeAspect="1" noChangeArrowheads="1"/>
          </p:cNvSpPr>
          <p:nvPr/>
        </p:nvSpPr>
        <p:spPr bwMode="auto">
          <a:xfrm>
            <a:off x="395536" y="4005064"/>
            <a:ext cx="8062664" cy="46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" name="Cím 1"/>
          <p:cNvSpPr txBox="1">
            <a:spLocks/>
          </p:cNvSpPr>
          <p:nvPr/>
        </p:nvSpPr>
        <p:spPr bwMode="auto">
          <a:xfrm>
            <a:off x="1006301" y="293696"/>
            <a:ext cx="74518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5pPr>
            <a:lvl6pPr marL="40640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6pPr>
            <a:lvl7pPr marL="81281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7pPr>
            <a:lvl8pPr marL="1219215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8pPr>
            <a:lvl9pPr marL="1625620"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hu-HU" kern="0" dirty="0" err="1" smtClean="0"/>
              <a:t>Hypotermia</a:t>
            </a:r>
            <a:r>
              <a:rPr lang="hu-HU" kern="0" dirty="0" smtClean="0"/>
              <a:t> megelőzés</a:t>
            </a:r>
            <a:endParaRPr lang="hu-HU" kern="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5" y="1308201"/>
            <a:ext cx="7678598" cy="524821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463" y="3758310"/>
            <a:ext cx="3548958" cy="113168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07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smtClean="0"/>
              <a:t>7. Fájdalom </a:t>
            </a:r>
            <a:r>
              <a:rPr lang="hu-HU" dirty="0" err="1" smtClean="0"/>
              <a:t>th</a:t>
            </a:r>
            <a:r>
              <a:rPr lang="hu-HU" dirty="0" smtClean="0"/>
              <a:t>.-  multimodális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2132856"/>
            <a:ext cx="7772400" cy="4114800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73" y="1307428"/>
            <a:ext cx="3397691" cy="537754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470" y="1235938"/>
            <a:ext cx="4264261" cy="316307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224470" y="4505046"/>
            <a:ext cx="48862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C00000"/>
                </a:solidFill>
              </a:rPr>
              <a:t>Optimális </a:t>
            </a:r>
            <a:r>
              <a:rPr lang="hu-HU" sz="2000" b="1" dirty="0" err="1" smtClean="0">
                <a:solidFill>
                  <a:srgbClr val="C00000"/>
                </a:solidFill>
              </a:rPr>
              <a:t>analgézia</a:t>
            </a:r>
            <a:r>
              <a:rPr lang="hu-HU" sz="2000" b="1" dirty="0" smtClean="0">
                <a:solidFill>
                  <a:srgbClr val="C00000"/>
                </a:solidFill>
              </a:rPr>
              <a:t> minimális mellékhatás.</a:t>
            </a:r>
          </a:p>
          <a:p>
            <a:r>
              <a:rPr lang="hu-HU" sz="2000" b="1" dirty="0" err="1" smtClean="0">
                <a:solidFill>
                  <a:srgbClr val="C00000"/>
                </a:solidFill>
              </a:rPr>
              <a:t>Opioid</a:t>
            </a:r>
            <a:r>
              <a:rPr lang="hu-HU" sz="2000" b="1" dirty="0" smtClean="0">
                <a:solidFill>
                  <a:srgbClr val="C00000"/>
                </a:solidFill>
              </a:rPr>
              <a:t> </a:t>
            </a:r>
            <a:r>
              <a:rPr lang="hu-HU" sz="2000" b="1" dirty="0" err="1" smtClean="0">
                <a:solidFill>
                  <a:srgbClr val="C00000"/>
                </a:solidFill>
              </a:rPr>
              <a:t>sparing</a:t>
            </a:r>
            <a:r>
              <a:rPr lang="hu-HU" sz="2000" b="1" dirty="0" smtClean="0">
                <a:solidFill>
                  <a:srgbClr val="C00000"/>
                </a:solidFill>
              </a:rPr>
              <a:t>. </a:t>
            </a:r>
          </a:p>
          <a:p>
            <a:r>
              <a:rPr lang="hu-HU" sz="2000" b="1" dirty="0" err="1" smtClean="0">
                <a:solidFill>
                  <a:srgbClr val="C00000"/>
                </a:solidFill>
              </a:rPr>
              <a:t>NSAIDs</a:t>
            </a:r>
            <a:r>
              <a:rPr lang="hu-HU" sz="2000" b="1" dirty="0" smtClean="0">
                <a:solidFill>
                  <a:srgbClr val="C00000"/>
                </a:solidFill>
              </a:rPr>
              <a:t>, COX-2, </a:t>
            </a:r>
            <a:r>
              <a:rPr lang="hu-HU" sz="2000" b="1" dirty="0" err="1" smtClean="0">
                <a:solidFill>
                  <a:srgbClr val="C00000"/>
                </a:solidFill>
              </a:rPr>
              <a:t>paracetamol</a:t>
            </a:r>
            <a:r>
              <a:rPr lang="hu-HU" sz="2000" b="1" dirty="0" smtClean="0">
                <a:solidFill>
                  <a:srgbClr val="C00000"/>
                </a:solidFill>
              </a:rPr>
              <a:t> – </a:t>
            </a:r>
            <a:r>
              <a:rPr lang="hu-HU" sz="2000" b="1" dirty="0" err="1" smtClean="0">
                <a:solidFill>
                  <a:srgbClr val="C00000"/>
                </a:solidFill>
              </a:rPr>
              <a:t>anastomózis</a:t>
            </a:r>
            <a:r>
              <a:rPr lang="hu-HU" sz="2000" b="1" dirty="0" smtClean="0">
                <a:solidFill>
                  <a:srgbClr val="C00000"/>
                </a:solidFill>
              </a:rPr>
              <a:t> elégtelenség?</a:t>
            </a:r>
          </a:p>
          <a:p>
            <a:r>
              <a:rPr lang="hu-HU" sz="2000" b="1" dirty="0" err="1">
                <a:solidFill>
                  <a:srgbClr val="C00000"/>
                </a:solidFill>
              </a:rPr>
              <a:t>k</a:t>
            </a:r>
            <a:r>
              <a:rPr lang="hu-HU" sz="2000" b="1" dirty="0" err="1" smtClean="0">
                <a:solidFill>
                  <a:srgbClr val="C00000"/>
                </a:solidFill>
              </a:rPr>
              <a:t>etamin</a:t>
            </a:r>
            <a:r>
              <a:rPr lang="hu-HU" sz="2000" b="1" dirty="0" smtClean="0">
                <a:solidFill>
                  <a:srgbClr val="C00000"/>
                </a:solidFill>
              </a:rPr>
              <a:t>, </a:t>
            </a:r>
            <a:r>
              <a:rPr lang="hu-HU" sz="2000" b="1" dirty="0" err="1" smtClean="0">
                <a:solidFill>
                  <a:srgbClr val="C00000"/>
                </a:solidFill>
              </a:rPr>
              <a:t>gabapeptin</a:t>
            </a:r>
            <a:r>
              <a:rPr lang="hu-HU" sz="2000" b="1" dirty="0" smtClean="0">
                <a:solidFill>
                  <a:srgbClr val="C00000"/>
                </a:solidFill>
              </a:rPr>
              <a:t>, </a:t>
            </a:r>
            <a:r>
              <a:rPr lang="hu-HU" sz="2000" b="1" dirty="0" err="1" smtClean="0">
                <a:solidFill>
                  <a:srgbClr val="C00000"/>
                </a:solidFill>
              </a:rPr>
              <a:t>lidocain</a:t>
            </a:r>
            <a:r>
              <a:rPr lang="hu-HU" sz="2000" b="1" dirty="0" smtClean="0">
                <a:solidFill>
                  <a:srgbClr val="C00000"/>
                </a:solidFill>
              </a:rPr>
              <a:t> , regionális technikák</a:t>
            </a:r>
          </a:p>
          <a:p>
            <a:endParaRPr lang="hu-H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smtClean="0"/>
              <a:t>Fájdalom </a:t>
            </a:r>
            <a:r>
              <a:rPr lang="hu-HU" dirty="0" err="1" smtClean="0"/>
              <a:t>th</a:t>
            </a:r>
            <a:r>
              <a:rPr lang="hu-HU" dirty="0" smtClean="0"/>
              <a:t>.-  multimodális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2132856"/>
            <a:ext cx="7772400" cy="4114800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880" y="3645024"/>
            <a:ext cx="3657600" cy="24263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0" name="Egyenes összekötő 9"/>
          <p:cNvCxnSpPr/>
          <p:nvPr/>
        </p:nvCxnSpPr>
        <p:spPr bwMode="auto">
          <a:xfrm>
            <a:off x="8172400" y="4077072"/>
            <a:ext cx="5040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Egyenes összekötő 11"/>
          <p:cNvCxnSpPr/>
          <p:nvPr/>
        </p:nvCxnSpPr>
        <p:spPr bwMode="auto">
          <a:xfrm>
            <a:off x="5364088" y="4221088"/>
            <a:ext cx="24482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Egyenes összekötő 13"/>
          <p:cNvCxnSpPr/>
          <p:nvPr/>
        </p:nvCxnSpPr>
        <p:spPr bwMode="auto">
          <a:xfrm>
            <a:off x="8028384" y="4365104"/>
            <a:ext cx="6480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Egyenes összekötő 19"/>
          <p:cNvCxnSpPr/>
          <p:nvPr/>
        </p:nvCxnSpPr>
        <p:spPr bwMode="auto">
          <a:xfrm>
            <a:off x="5364088" y="4581128"/>
            <a:ext cx="28083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Egyenes összekötő 24"/>
          <p:cNvCxnSpPr/>
          <p:nvPr/>
        </p:nvCxnSpPr>
        <p:spPr bwMode="auto">
          <a:xfrm>
            <a:off x="5724128" y="4941168"/>
            <a:ext cx="165618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Egyenes összekötő 26"/>
          <p:cNvCxnSpPr/>
          <p:nvPr/>
        </p:nvCxnSpPr>
        <p:spPr bwMode="auto">
          <a:xfrm>
            <a:off x="5724128" y="5085184"/>
            <a:ext cx="20882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Egyenes összekötő 28"/>
          <p:cNvCxnSpPr/>
          <p:nvPr/>
        </p:nvCxnSpPr>
        <p:spPr bwMode="auto">
          <a:xfrm>
            <a:off x="7452320" y="5445224"/>
            <a:ext cx="12241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Egyenes összekötő 30"/>
          <p:cNvCxnSpPr/>
          <p:nvPr/>
        </p:nvCxnSpPr>
        <p:spPr bwMode="auto">
          <a:xfrm>
            <a:off x="5364088" y="5589240"/>
            <a:ext cx="20162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2" name="Kép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5" y="1416927"/>
            <a:ext cx="5035277" cy="2059886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788" y="1697914"/>
            <a:ext cx="6877050" cy="704850"/>
          </a:xfrm>
          <a:prstGeom prst="rect">
            <a:avLst/>
          </a:prstGeom>
        </p:spPr>
      </p:pic>
      <p:cxnSp>
        <p:nvCxnSpPr>
          <p:cNvPr id="35" name="Egyenes összekötő 34"/>
          <p:cNvCxnSpPr/>
          <p:nvPr/>
        </p:nvCxnSpPr>
        <p:spPr bwMode="auto">
          <a:xfrm flipH="1">
            <a:off x="5308979" y="1916832"/>
            <a:ext cx="21973" cy="75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Egyenes összekötő 36"/>
          <p:cNvCxnSpPr/>
          <p:nvPr/>
        </p:nvCxnSpPr>
        <p:spPr bwMode="auto">
          <a:xfrm>
            <a:off x="4139952" y="1916832"/>
            <a:ext cx="4752528" cy="75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Egyenes összekötő 38"/>
          <p:cNvCxnSpPr/>
          <p:nvPr/>
        </p:nvCxnSpPr>
        <p:spPr bwMode="auto">
          <a:xfrm>
            <a:off x="2339752" y="2132856"/>
            <a:ext cx="129614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Kép 4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27" y="3911755"/>
            <a:ext cx="4863801" cy="172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err="1" smtClean="0"/>
              <a:t>Thoracalis</a:t>
            </a:r>
            <a:r>
              <a:rPr lang="hu-HU" dirty="0" smtClean="0"/>
              <a:t> </a:t>
            </a:r>
            <a:r>
              <a:rPr lang="hu-HU" dirty="0" err="1" smtClean="0"/>
              <a:t>epidurál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2132856"/>
            <a:ext cx="8134672" cy="4114800"/>
          </a:xfrm>
        </p:spPr>
        <p:txBody>
          <a:bodyPr/>
          <a:lstStyle/>
          <a:p>
            <a:r>
              <a:rPr lang="hu-HU" dirty="0" smtClean="0"/>
              <a:t>Csökkenti a műtéti stresszt→ inzulin rezisztenciát, fehérje </a:t>
            </a:r>
            <a:r>
              <a:rPr lang="hu-HU" dirty="0" err="1" smtClean="0"/>
              <a:t>katabolizmust</a:t>
            </a:r>
            <a:endParaRPr lang="hu-HU" dirty="0" smtClean="0"/>
          </a:p>
          <a:p>
            <a:r>
              <a:rPr lang="hu-HU" dirty="0" smtClean="0"/>
              <a:t>Nyitott hasi műtéteknél </a:t>
            </a:r>
            <a:r>
              <a:rPr lang="hu-HU" dirty="0" err="1" smtClean="0"/>
              <a:t>gold</a:t>
            </a:r>
            <a:r>
              <a:rPr lang="hu-HU" dirty="0" smtClean="0"/>
              <a:t> standard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hu-HU" dirty="0" err="1" smtClean="0"/>
              <a:t>Th</a:t>
            </a:r>
            <a:r>
              <a:rPr lang="hu-HU" dirty="0" smtClean="0"/>
              <a:t> (!) EDA </a:t>
            </a:r>
            <a:r>
              <a:rPr lang="hu-HU" dirty="0" err="1" smtClean="0"/>
              <a:t>post.op</a:t>
            </a:r>
            <a:r>
              <a:rPr lang="hu-HU" dirty="0" smtClean="0"/>
              <a:t> 48-72 h</a:t>
            </a:r>
          </a:p>
          <a:p>
            <a:r>
              <a:rPr lang="hu-HU" dirty="0" err="1" smtClean="0"/>
              <a:t>Post.op</a:t>
            </a:r>
            <a:r>
              <a:rPr lang="hu-HU" dirty="0" smtClean="0"/>
              <a:t> GIT funkció javul, PONV↓</a:t>
            </a:r>
          </a:p>
          <a:p>
            <a:r>
              <a:rPr lang="hu-HU" dirty="0" smtClean="0"/>
              <a:t>Nem befolyásolja a LOS</a:t>
            </a:r>
          </a:p>
          <a:p>
            <a:r>
              <a:rPr lang="hu-HU" dirty="0" smtClean="0"/>
              <a:t>LAPAROSCOPIA esetén ezek az előnyök nem érvényesülnek!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 </a:t>
            </a:r>
          </a:p>
          <a:p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0" y="176362"/>
            <a:ext cx="297510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err="1" smtClean="0"/>
              <a:t>Epidurális</a:t>
            </a:r>
            <a:r>
              <a:rPr lang="hu-HU" dirty="0" smtClean="0"/>
              <a:t> </a:t>
            </a:r>
            <a:r>
              <a:rPr lang="hu-HU" dirty="0" err="1" smtClean="0"/>
              <a:t>analgesia</a:t>
            </a:r>
            <a:r>
              <a:rPr lang="hu-HU" dirty="0" smtClean="0"/>
              <a:t> (Th7-10)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2132856"/>
            <a:ext cx="7772400" cy="4114800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48540"/>
            <a:ext cx="2160240" cy="31531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" y="4623994"/>
            <a:ext cx="4172000" cy="20270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44" y="5125556"/>
            <a:ext cx="4106991" cy="13738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cxnSp>
        <p:nvCxnSpPr>
          <p:cNvPr id="9" name="Egyenes összekötő 8"/>
          <p:cNvCxnSpPr/>
          <p:nvPr/>
        </p:nvCxnSpPr>
        <p:spPr bwMode="auto">
          <a:xfrm>
            <a:off x="1691680" y="5638487"/>
            <a:ext cx="331236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Egyenes összekötő 10"/>
          <p:cNvCxnSpPr/>
          <p:nvPr/>
        </p:nvCxnSpPr>
        <p:spPr bwMode="auto">
          <a:xfrm flipV="1">
            <a:off x="1270245" y="5816495"/>
            <a:ext cx="3816424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Kép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643" y="1339382"/>
            <a:ext cx="3458307" cy="49082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991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134672" cy="1143000"/>
          </a:xfrm>
        </p:spPr>
        <p:txBody>
          <a:bodyPr/>
          <a:lstStyle/>
          <a:p>
            <a:pPr algn="l"/>
            <a:r>
              <a:rPr lang="hu-HU" dirty="0" err="1" smtClean="0"/>
              <a:t>Iv</a:t>
            </a:r>
            <a:r>
              <a:rPr lang="hu-HU" dirty="0" smtClean="0"/>
              <a:t>. </a:t>
            </a:r>
            <a:r>
              <a:rPr lang="hu-HU" dirty="0" err="1" smtClean="0"/>
              <a:t>lidocain</a:t>
            </a:r>
            <a:r>
              <a:rPr lang="hu-HU" dirty="0" smtClean="0"/>
              <a:t>, WI of LA, IPLA, 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366970"/>
            <a:ext cx="4680520" cy="4880686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366970"/>
            <a:ext cx="3621386" cy="1910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20" y="2089477"/>
            <a:ext cx="4359018" cy="16277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12" y="4165810"/>
            <a:ext cx="3761558" cy="211549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880" y="3559759"/>
            <a:ext cx="3657600" cy="273414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296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/>
              <a:t>8</a:t>
            </a:r>
            <a:r>
              <a:rPr lang="hu-HU" dirty="0" smtClean="0"/>
              <a:t>. </a:t>
            </a:r>
            <a:r>
              <a:rPr lang="hu-HU" dirty="0" err="1" smtClean="0"/>
              <a:t>Célvezérelt</a:t>
            </a:r>
            <a:r>
              <a:rPr lang="hu-HU" dirty="0" smtClean="0"/>
              <a:t> folyadék </a:t>
            </a:r>
            <a:r>
              <a:rPr lang="hu-HU" dirty="0" err="1" smtClean="0"/>
              <a:t>therápia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2132856"/>
            <a:ext cx="7772400" cy="4114800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503840"/>
            <a:ext cx="5267169" cy="51425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16" y="2095943"/>
            <a:ext cx="8492464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8962714" cy="59751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" y="1871108"/>
            <a:ext cx="3440317" cy="438187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7" name="Egyenes összekötő 6"/>
          <p:cNvCxnSpPr/>
          <p:nvPr/>
        </p:nvCxnSpPr>
        <p:spPr>
          <a:xfrm>
            <a:off x="2123728" y="2708920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60902" y="2924944"/>
            <a:ext cx="32527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260902" y="3068960"/>
            <a:ext cx="2892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260902" y="5661248"/>
            <a:ext cx="25829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260902" y="5805264"/>
            <a:ext cx="9987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0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3716"/>
          </a:xfrm>
        </p:spPr>
        <p:txBody>
          <a:bodyPr/>
          <a:lstStyle/>
          <a:p>
            <a:r>
              <a:rPr lang="hu-HU" dirty="0" smtClean="0"/>
              <a:t>„Diabetes of </a:t>
            </a:r>
            <a:r>
              <a:rPr lang="hu-HU" dirty="0" err="1" smtClean="0"/>
              <a:t>Injury</a:t>
            </a:r>
            <a:r>
              <a:rPr lang="hu-HU" dirty="0" smtClean="0"/>
              <a:t>”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26" y="1916832"/>
            <a:ext cx="5688061" cy="3999323"/>
          </a:xfrm>
          <a:prstGeom prst="rect">
            <a:avLst/>
          </a:prstGeom>
        </p:spPr>
      </p:pic>
      <p:pic>
        <p:nvPicPr>
          <p:cNvPr id="7" name="Tartalom hely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V="1">
            <a:off x="1043608" y="1325895"/>
            <a:ext cx="7242676" cy="6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912" y="6496411"/>
            <a:ext cx="2195736" cy="361589"/>
          </a:xfrm>
          <a:prstGeom prst="rect">
            <a:avLst/>
          </a:prstGeom>
        </p:spPr>
      </p:pic>
      <p:cxnSp>
        <p:nvCxnSpPr>
          <p:cNvPr id="11" name="Egyenes összekötő nyíllal 10"/>
          <p:cNvCxnSpPr/>
          <p:nvPr/>
        </p:nvCxnSpPr>
        <p:spPr bwMode="auto">
          <a:xfrm>
            <a:off x="5175799" y="4293096"/>
            <a:ext cx="79208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Szövegdoboz 12"/>
          <p:cNvSpPr txBox="1"/>
          <p:nvPr/>
        </p:nvSpPr>
        <p:spPr>
          <a:xfrm>
            <a:off x="5974239" y="2553214"/>
            <a:ext cx="316976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pPr algn="ctr"/>
            <a:r>
              <a:rPr lang="hu-HU" sz="2800" dirty="0" err="1"/>
              <a:t>i</a:t>
            </a:r>
            <a:r>
              <a:rPr lang="hu-HU" sz="2800" dirty="0" err="1" smtClean="0"/>
              <a:t>nsulin</a:t>
            </a:r>
            <a:r>
              <a:rPr lang="hu-HU" sz="2800" dirty="0" smtClean="0"/>
              <a:t> </a:t>
            </a:r>
            <a:r>
              <a:rPr lang="hu-HU" sz="2800" dirty="0" err="1" smtClean="0"/>
              <a:t>sensitivitás</a:t>
            </a:r>
            <a:r>
              <a:rPr lang="hu-HU" sz="2800" dirty="0" smtClean="0"/>
              <a:t>  50%-</a:t>
            </a:r>
            <a:r>
              <a:rPr lang="hu-HU" sz="2800" dirty="0" err="1" smtClean="0"/>
              <a:t>os</a:t>
            </a:r>
            <a:r>
              <a:rPr lang="hu-HU" sz="2800" dirty="0" smtClean="0"/>
              <a:t> csökkenése </a:t>
            </a:r>
          </a:p>
          <a:p>
            <a:pPr algn="ctr"/>
            <a:endParaRPr lang="hu-HU" sz="2800" dirty="0" smtClean="0"/>
          </a:p>
          <a:p>
            <a:pPr algn="ctr"/>
            <a:r>
              <a:rPr lang="hu-HU" sz="2800" dirty="0" smtClean="0"/>
              <a:t>műtét utáni komplikációt 5-6 x </a:t>
            </a:r>
          </a:p>
          <a:p>
            <a:pPr algn="ctr"/>
            <a:r>
              <a:rPr lang="hu-HU" sz="2800" dirty="0"/>
              <a:t>i</a:t>
            </a:r>
            <a:r>
              <a:rPr lang="hu-HU" sz="2800" dirty="0" smtClean="0"/>
              <a:t>nfekció rizikó 10 x magasabb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7102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91913"/>
            <a:ext cx="8496944" cy="78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808" y="0"/>
            <a:ext cx="7772400" cy="1143000"/>
          </a:xfrm>
        </p:spPr>
        <p:txBody>
          <a:bodyPr/>
          <a:lstStyle/>
          <a:p>
            <a:pPr algn="l"/>
            <a:r>
              <a:rPr lang="hu-HU" dirty="0" err="1" smtClean="0"/>
              <a:t>Ileus</a:t>
            </a:r>
            <a:r>
              <a:rPr lang="hu-HU" dirty="0" smtClean="0"/>
              <a:t>  </a:t>
            </a:r>
            <a:r>
              <a:rPr lang="hu-HU" dirty="0" err="1" smtClean="0"/>
              <a:t>pathomechanizmus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2132856"/>
            <a:ext cx="7772400" cy="4114800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 smtClean="0"/>
          </a:p>
          <a:p>
            <a:pPr algn="ctr"/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5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7" y="1174921"/>
            <a:ext cx="6663350" cy="52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323528" y="375187"/>
            <a:ext cx="8363272" cy="69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3911" dirty="0" smtClean="0">
                <a:solidFill>
                  <a:srgbClr val="000000"/>
                </a:solidFill>
              </a:rPr>
              <a:t>Postoperatív táplálás – paradigma váltás</a:t>
            </a:r>
            <a:endParaRPr lang="hu-HU" altLang="hu-HU" sz="3911" b="1" i="1" dirty="0">
              <a:solidFill>
                <a:srgbClr val="FFFF00"/>
              </a:solidFill>
            </a:endParaRPr>
          </a:p>
        </p:txBody>
      </p:sp>
      <p:sp>
        <p:nvSpPr>
          <p:cNvPr id="18441" name="Rectangle 9" descr="Vastag átlós felfelé"/>
          <p:cNvSpPr>
            <a:spLocks noChangeArrowheads="1"/>
          </p:cNvSpPr>
          <p:nvPr/>
        </p:nvSpPr>
        <p:spPr bwMode="auto">
          <a:xfrm>
            <a:off x="323529" y="1069351"/>
            <a:ext cx="8244738" cy="6773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23528" y="148478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016" y="6453336"/>
            <a:ext cx="2427984" cy="4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hu-HU" dirty="0" err="1" smtClean="0"/>
              <a:t>Preoperatív</a:t>
            </a:r>
            <a:r>
              <a:rPr lang="hu-HU" dirty="0" smtClean="0"/>
              <a:t> koplaláshoz hasonlóan rossz berögződés a postoperatív koplalás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711" y="1831248"/>
            <a:ext cx="2298789" cy="198660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75804"/>
            <a:ext cx="6303692" cy="36054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267" y="4716155"/>
            <a:ext cx="6090432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9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638300" y="375187"/>
            <a:ext cx="6612467" cy="69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3911" smtClean="0">
                <a:solidFill>
                  <a:srgbClr val="000000"/>
                </a:solidFill>
              </a:rPr>
              <a:t>Postoperatív táplálás gyakorlata</a:t>
            </a:r>
            <a:endParaRPr lang="hu-HU" altLang="hu-HU" sz="3911" b="1" i="1" dirty="0">
              <a:solidFill>
                <a:srgbClr val="FFFF00"/>
              </a:solidFill>
            </a:endParaRPr>
          </a:p>
        </p:txBody>
      </p:sp>
      <p:sp>
        <p:nvSpPr>
          <p:cNvPr id="18441" name="Rectangle 9" descr="Vastag átlós felfelé"/>
          <p:cNvSpPr>
            <a:spLocks noChangeArrowheads="1"/>
          </p:cNvSpPr>
          <p:nvPr/>
        </p:nvSpPr>
        <p:spPr bwMode="auto">
          <a:xfrm>
            <a:off x="1320799" y="1069351"/>
            <a:ext cx="7247467" cy="6773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23528" y="148478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6337300"/>
            <a:ext cx="3124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38" y="1719938"/>
            <a:ext cx="4826524" cy="2285125"/>
          </a:xfrm>
          <a:prstGeom prst="rect">
            <a:avLst/>
          </a:prstGeom>
          <a:ln w="38100">
            <a:noFill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4210224"/>
            <a:ext cx="4826524" cy="15230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78" y="5589240"/>
            <a:ext cx="4502043" cy="85704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231205" y="2004736"/>
            <a:ext cx="3661275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Malnutrició</a:t>
            </a:r>
            <a:endParaRPr lang="hu-HU" dirty="0" smtClean="0"/>
          </a:p>
          <a:p>
            <a:r>
              <a:rPr lang="hu-HU" dirty="0" err="1" smtClean="0"/>
              <a:t>Periopatív</a:t>
            </a:r>
            <a:r>
              <a:rPr lang="hu-HU" dirty="0" smtClean="0"/>
              <a:t> 5 napon át nem tud per </a:t>
            </a:r>
            <a:r>
              <a:rPr lang="hu-HU" dirty="0" err="1" smtClean="0"/>
              <a:t>os</a:t>
            </a:r>
            <a:r>
              <a:rPr lang="hu-HU" dirty="0" smtClean="0"/>
              <a:t> fogyasztani</a:t>
            </a:r>
          </a:p>
          <a:p>
            <a:r>
              <a:rPr lang="hu-HU" dirty="0" smtClean="0"/>
              <a:t>Elvárt kalória/tápanyag bevitel 50%-</a:t>
            </a:r>
            <a:r>
              <a:rPr lang="hu-HU" dirty="0" err="1" smtClean="0"/>
              <a:t>nál</a:t>
            </a:r>
            <a:r>
              <a:rPr lang="hu-HU" dirty="0" smtClean="0"/>
              <a:t> kevesebb több mint 7 nap</a:t>
            </a:r>
          </a:p>
          <a:p>
            <a:pPr algn="ctr"/>
            <a:r>
              <a:rPr lang="hu-HU" b="1" dirty="0" smtClean="0">
                <a:solidFill>
                  <a:srgbClr val="FF0000"/>
                </a:solidFill>
              </a:rPr>
              <a:t>ENTERÁLIS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162562" y="5058035"/>
            <a:ext cx="3585902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Orális/</a:t>
            </a:r>
            <a:r>
              <a:rPr lang="hu-HU" dirty="0" err="1" smtClean="0"/>
              <a:t>enterális</a:t>
            </a:r>
            <a:r>
              <a:rPr lang="hu-HU" dirty="0" smtClean="0"/>
              <a:t> bevitel a kívánt érték 50%-</a:t>
            </a:r>
            <a:r>
              <a:rPr lang="hu-HU" dirty="0" err="1" smtClean="0"/>
              <a:t>nál</a:t>
            </a:r>
            <a:r>
              <a:rPr lang="hu-HU" dirty="0" smtClean="0"/>
              <a:t> kevesebb több mint 7 napon át</a:t>
            </a:r>
          </a:p>
          <a:p>
            <a:pPr algn="ctr"/>
            <a:r>
              <a:rPr lang="hu-HU" b="1" dirty="0" smtClean="0">
                <a:solidFill>
                  <a:srgbClr val="FF0000"/>
                </a:solidFill>
              </a:rPr>
              <a:t>EN és PN kombinálva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45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638300" y="375187"/>
            <a:ext cx="6612467" cy="69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3911" dirty="0" smtClean="0">
                <a:solidFill>
                  <a:srgbClr val="000000"/>
                </a:solidFill>
              </a:rPr>
              <a:t>Postoperatív táplálás </a:t>
            </a:r>
            <a:endParaRPr lang="hu-HU" altLang="hu-HU" sz="3911" b="1" i="1" dirty="0">
              <a:solidFill>
                <a:srgbClr val="FFFF00"/>
              </a:solidFill>
            </a:endParaRPr>
          </a:p>
        </p:txBody>
      </p:sp>
      <p:sp>
        <p:nvSpPr>
          <p:cNvPr id="18441" name="Rectangle 9" descr="Vastag átlós felfelé"/>
          <p:cNvSpPr>
            <a:spLocks noChangeArrowheads="1"/>
          </p:cNvSpPr>
          <p:nvPr/>
        </p:nvSpPr>
        <p:spPr bwMode="auto">
          <a:xfrm>
            <a:off x="1320799" y="1069351"/>
            <a:ext cx="7247467" cy="6773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pic>
        <p:nvPicPr>
          <p:cNvPr id="16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444038"/>
            <a:ext cx="2483768" cy="41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artalom helye 2"/>
          <p:cNvSpPr>
            <a:spLocks noGrp="1"/>
          </p:cNvSpPr>
          <p:nvPr>
            <p:ph idx="1"/>
          </p:nvPr>
        </p:nvSpPr>
        <p:spPr>
          <a:xfrm>
            <a:off x="273714" y="3646179"/>
            <a:ext cx="8147248" cy="26928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orai orális  táplálás: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csökkentette az infekció rizikót</a:t>
            </a:r>
          </a:p>
          <a:p>
            <a:pPr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csökkentette a kórházi tartózkodási időt</a:t>
            </a:r>
          </a:p>
          <a:p>
            <a:pPr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nem alakult ki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anasztomózis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elégtelenség</a:t>
            </a:r>
          </a:p>
          <a:p>
            <a:pPr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csökken a szövődmények száma </a:t>
            </a:r>
          </a:p>
          <a:p>
            <a:pPr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37" y="1443663"/>
            <a:ext cx="7346317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72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85800" y="5935133"/>
            <a:ext cx="1905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124200" y="5935133"/>
            <a:ext cx="289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467544" y="116632"/>
            <a:ext cx="8100721" cy="69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3911" dirty="0" err="1" smtClean="0">
                <a:solidFill>
                  <a:srgbClr val="000000"/>
                </a:solidFill>
              </a:rPr>
              <a:t>Take-home</a:t>
            </a:r>
            <a:r>
              <a:rPr lang="hu-HU" altLang="hu-HU" sz="3911" dirty="0" smtClean="0">
                <a:solidFill>
                  <a:srgbClr val="000000"/>
                </a:solidFill>
              </a:rPr>
              <a:t> </a:t>
            </a:r>
            <a:r>
              <a:rPr lang="hu-HU" altLang="hu-HU" sz="3911" dirty="0" err="1" smtClean="0">
                <a:solidFill>
                  <a:srgbClr val="000000"/>
                </a:solidFill>
              </a:rPr>
              <a:t>message</a:t>
            </a:r>
            <a:endParaRPr lang="hu-HU" altLang="hu-HU" sz="3911" b="1" i="1" dirty="0">
              <a:solidFill>
                <a:srgbClr val="FFFF00"/>
              </a:solidFill>
            </a:endParaRPr>
          </a:p>
        </p:txBody>
      </p:sp>
      <p:sp>
        <p:nvSpPr>
          <p:cNvPr id="18441" name="Rectangle 9" descr="Vastag átlós felfelé"/>
          <p:cNvSpPr>
            <a:spLocks noChangeArrowheads="1"/>
          </p:cNvSpPr>
          <p:nvPr/>
        </p:nvSpPr>
        <p:spPr bwMode="auto">
          <a:xfrm>
            <a:off x="467544" y="842411"/>
            <a:ext cx="8100722" cy="6773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hu-HU" sz="1600">
              <a:solidFill>
                <a:srgbClr val="000000"/>
              </a:solidFill>
            </a:endParaRPr>
          </a:p>
        </p:txBody>
      </p:sp>
      <p:pic>
        <p:nvPicPr>
          <p:cNvPr id="16" name="Picture 2" descr="http://www.halasi-korhaz.hu/sites/default/files/logo_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016" y="6453336"/>
            <a:ext cx="2427984" cy="4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-1" y="1196752"/>
            <a:ext cx="856826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hu-HU" sz="3200" dirty="0" smtClean="0"/>
              <a:t>ERAS elemek átvitele a gyakorlatba elengedhetetlen, még ha az eddigi klinikai gyakorlattal szemben áll!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sz="3200" dirty="0" smtClean="0"/>
              <a:t>ERAS megvalósítása </a:t>
            </a:r>
            <a:r>
              <a:rPr lang="hu-HU" sz="3200" dirty="0" err="1" smtClean="0"/>
              <a:t>multidisciplinális</a:t>
            </a:r>
            <a:r>
              <a:rPr lang="hu-HU" sz="3200" dirty="0" smtClean="0"/>
              <a:t> feladat.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sz="3200" dirty="0" smtClean="0"/>
              <a:t>Fontos az elemek tisztázása- kinek a feladata.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sz="3200" dirty="0" smtClean="0"/>
              <a:t>Aneszteziológus fontos, de csak az egyik résztvevője a beteg perioperatív ellátásának. </a:t>
            </a:r>
          </a:p>
          <a:p>
            <a:pPr marL="514350" indent="-514350">
              <a:buFont typeface="+mj-lt"/>
              <a:buAutoNum type="arabicPeriod"/>
            </a:pPr>
            <a:endParaRPr lang="hu-HU" sz="3200" dirty="0" smtClean="0"/>
          </a:p>
          <a:p>
            <a:pPr marL="342900" indent="-342900">
              <a:buFont typeface="+mj-lt"/>
              <a:buAutoNum type="arabicPeriod"/>
            </a:pPr>
            <a:endParaRPr lang="hu-HU" sz="2400" dirty="0" smtClean="0"/>
          </a:p>
          <a:p>
            <a:pPr marL="342900" indent="-342900">
              <a:buFont typeface="+mj-lt"/>
              <a:buAutoNum type="arabicPeriod"/>
            </a:pPr>
            <a:endParaRPr lang="hu-HU" sz="2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1" y="5604531"/>
            <a:ext cx="1735889" cy="125346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34" y="1111470"/>
            <a:ext cx="7556731" cy="51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7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8974"/>
            <a:ext cx="2520280" cy="189148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70444"/>
            <a:ext cx="8352928" cy="1412776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5681" y="2323860"/>
            <a:ext cx="4572638" cy="34294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330995"/>
            <a:ext cx="8705850" cy="45624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601" y="6498305"/>
            <a:ext cx="2194750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09600"/>
            <a:ext cx="7772400" cy="34194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285" y="4029086"/>
            <a:ext cx="6312043" cy="24849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953" y="6486117"/>
            <a:ext cx="2194750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563960"/>
          </a:xfrm>
        </p:spPr>
        <p:txBody>
          <a:bodyPr/>
          <a:lstStyle/>
          <a:p>
            <a:r>
              <a:rPr lang="hu-HU" dirty="0" smtClean="0"/>
              <a:t>Stressz nagysága ~ IR mértéke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519023"/>
            <a:ext cx="7029450" cy="45815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524" y="1268760"/>
            <a:ext cx="7242676" cy="6706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250" y="6498305"/>
            <a:ext cx="2194750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563960"/>
          </a:xfrm>
        </p:spPr>
        <p:txBody>
          <a:bodyPr/>
          <a:lstStyle/>
          <a:p>
            <a:r>
              <a:rPr lang="hu-HU" dirty="0" smtClean="0"/>
              <a:t>Klinikai következmények</a:t>
            </a: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419" y="3121862"/>
            <a:ext cx="4486577" cy="1574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524" y="1268760"/>
            <a:ext cx="7242676" cy="6706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250" y="6498305"/>
            <a:ext cx="2194750" cy="35969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716" y="1462366"/>
            <a:ext cx="4427984" cy="1456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515" y="4492015"/>
            <a:ext cx="2156861" cy="2046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395" y="4833294"/>
            <a:ext cx="4117721" cy="1480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zövegdoboz 10"/>
          <p:cNvSpPr txBox="1"/>
          <p:nvPr/>
        </p:nvSpPr>
        <p:spPr>
          <a:xfrm>
            <a:off x="89300" y="1462366"/>
            <a:ext cx="43386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IR, műtét nagysága, vérvesztés ~ 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IS ~ komplikáció </a:t>
            </a:r>
            <a:r>
              <a:rPr lang="hu-HU" sz="2000" dirty="0" smtClean="0"/>
              <a:t>(20% csökkent IS→ komplikáció megduplázódott)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/>
              <a:t>IR ~ fehérje egyensúly </a:t>
            </a:r>
            <a:r>
              <a:rPr lang="hu-HU" sz="2000" dirty="0" smtClean="0"/>
              <a:t>(egészséges ember, </a:t>
            </a:r>
            <a:r>
              <a:rPr lang="hu-HU" sz="2000" dirty="0" err="1" smtClean="0"/>
              <a:t>elektív</a:t>
            </a:r>
            <a:r>
              <a:rPr lang="hu-HU" sz="2000" dirty="0" smtClean="0"/>
              <a:t> </a:t>
            </a:r>
            <a:r>
              <a:rPr lang="hu-HU" sz="2000" dirty="0" err="1" smtClean="0"/>
              <a:t>laparotomia</a:t>
            </a:r>
            <a:r>
              <a:rPr lang="hu-HU" sz="2000" dirty="0" smtClean="0"/>
              <a:t> esetén is 40-80 g N-t veszít, IR esetén 50%-</a:t>
            </a:r>
            <a:r>
              <a:rPr lang="hu-HU" sz="2000" dirty="0" err="1" smtClean="0"/>
              <a:t>kal</a:t>
            </a:r>
            <a:r>
              <a:rPr lang="hu-HU" sz="2000" dirty="0" smtClean="0"/>
              <a:t> megnő a fehérje vesztés)</a:t>
            </a:r>
          </a:p>
          <a:p>
            <a:endParaRPr lang="hu-HU" sz="2000" dirty="0"/>
          </a:p>
          <a:p>
            <a:r>
              <a:rPr lang="hu-HU" sz="2000" dirty="0"/>
              <a:t>s</a:t>
            </a:r>
            <a:r>
              <a:rPr lang="hu-HU" sz="2000" dirty="0" smtClean="0"/>
              <a:t>ebgyógyulás, immunfunkció, izomerő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/>
          </a:p>
        </p:txBody>
      </p:sp>
      <p:sp>
        <p:nvSpPr>
          <p:cNvPr id="12" name="Lefelé nyíl 11"/>
          <p:cNvSpPr/>
          <p:nvPr/>
        </p:nvSpPr>
        <p:spPr bwMode="auto">
          <a:xfrm>
            <a:off x="1979712" y="5805264"/>
            <a:ext cx="72008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47170</TotalTime>
  <Words>1352</Words>
  <Application>Microsoft Office PowerPoint</Application>
  <PresentationFormat>Diavetítés a képernyőre (4:3 oldalarány)</PresentationFormat>
  <Paragraphs>479</Paragraphs>
  <Slides>54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 New Roman</vt:lpstr>
      <vt:lpstr>Office-téma</vt:lpstr>
      <vt:lpstr>Alapértelmezett terv</vt:lpstr>
      <vt:lpstr>ERAS aneszteziológus szemmel</vt:lpstr>
      <vt:lpstr>„Silo mentality”  ˂   ERAS</vt:lpstr>
      <vt:lpstr>PowerPoint-bemutató</vt:lpstr>
      <vt:lpstr>Műtéti stressz-inzulin rezisztencia</vt:lpstr>
      <vt:lpstr>„Diabetes of Injury”</vt:lpstr>
      <vt:lpstr>PowerPoint-bemutató</vt:lpstr>
      <vt:lpstr>PowerPoint-bemutató</vt:lpstr>
      <vt:lpstr>Stressz nagysága ~ IR mértéke</vt:lpstr>
      <vt:lpstr>Klinikai következmények</vt:lpstr>
      <vt:lpstr>Stresszor - ERAS elemei</vt:lpstr>
      <vt:lpstr>1. No prolonged fasting</vt:lpstr>
      <vt:lpstr>Perioperatív fasting ajánlások ~130 év után</vt:lpstr>
      <vt:lpstr>PowerPoint-bemutató</vt:lpstr>
      <vt:lpstr>2. CHO preload</vt:lpstr>
      <vt:lpstr>Orális CHO töltés - biztonságos?</vt:lpstr>
      <vt:lpstr>Orális CHO töltés - biztonságos?</vt:lpstr>
      <vt:lpstr>CHO preload ERAS kulcselem</vt:lpstr>
      <vt:lpstr>Orális CHO töltés klinikai előnyei</vt:lpstr>
      <vt:lpstr>PowerPoint-bemutató</vt:lpstr>
      <vt:lpstr>CHO load diabetes mellitusban?</vt:lpstr>
      <vt:lpstr>Gyakorlatban hogy néz ki?</vt:lpstr>
      <vt:lpstr>3. Perioperatív vércukor kontroll</vt:lpstr>
      <vt:lpstr>Az intenzív glükóz kontroll (4.5-6.0 mmol/L) csoportban a hipoglikémia előfordulása 6.8%, mortalitás 27.5% volt.   A konvencionális glükóz kontroll ˂ 10.0 mmol/L csoportban a hipoglikémia 0.5%, mortalitás 24.9% volt.    </vt:lpstr>
      <vt:lpstr>Vércukor preoperatív teszt</vt:lpstr>
      <vt:lpstr>4. PONV profilaxis</vt:lpstr>
      <vt:lpstr>PONV rizikóbecslés</vt:lpstr>
      <vt:lpstr>PONV rizikó csökkentése</vt:lpstr>
      <vt:lpstr>PONV multimodális profilaxis</vt:lpstr>
      <vt:lpstr>       PONV gyógyszeres profilaxis</vt:lpstr>
      <vt:lpstr>5. Standard anaesthetic protocol </vt:lpstr>
      <vt:lpstr>No premedication</vt:lpstr>
      <vt:lpstr> No premedication</vt:lpstr>
      <vt:lpstr>TIVA vs inhalatív anesztézia</vt:lpstr>
      <vt:lpstr>Alvásmélység monitorozás</vt:lpstr>
      <vt:lpstr>Alvásmélység monitorozás</vt:lpstr>
      <vt:lpstr>Entrópia</vt:lpstr>
      <vt:lpstr>Izomrelaxáns alkalmazása </vt:lpstr>
      <vt:lpstr>Laparoscopia = deep block? </vt:lpstr>
      <vt:lpstr>Optimális NMB?</vt:lpstr>
      <vt:lpstr>  </vt:lpstr>
      <vt:lpstr>  </vt:lpstr>
      <vt:lpstr>  </vt:lpstr>
      <vt:lpstr>7. Fájdalom th.-  multimodális</vt:lpstr>
      <vt:lpstr>Fájdalom th.-  multimodális</vt:lpstr>
      <vt:lpstr>Thoracalis epidurál</vt:lpstr>
      <vt:lpstr>Epidurális analgesia (Th7-10)</vt:lpstr>
      <vt:lpstr>Iv. lidocain, WI of LA, IPLA, RA</vt:lpstr>
      <vt:lpstr>8. Célvezérelt folyadék therápia </vt:lpstr>
      <vt:lpstr>PowerPoint-bemutató</vt:lpstr>
      <vt:lpstr>Ileus  pathomechanizmus 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Ici</dc:creator>
  <cp:lastModifiedBy>Windows-felhasználó</cp:lastModifiedBy>
  <cp:revision>510</cp:revision>
  <dcterms:created xsi:type="dcterms:W3CDTF">2019-09-21T16:56:25Z</dcterms:created>
  <dcterms:modified xsi:type="dcterms:W3CDTF">2021-05-07T09:54:04Z</dcterms:modified>
</cp:coreProperties>
</file>