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93292" r:id="rId2"/>
    <p:sldMasterId id="2147497865" r:id="rId3"/>
  </p:sldMasterIdLst>
  <p:notesMasterIdLst>
    <p:notesMasterId r:id="rId42"/>
  </p:notesMasterIdLst>
  <p:handoutMasterIdLst>
    <p:handoutMasterId r:id="rId43"/>
  </p:handoutMasterIdLst>
  <p:sldIdLst>
    <p:sldId id="1314" r:id="rId4"/>
    <p:sldId id="1440" r:id="rId5"/>
    <p:sldId id="1390" r:id="rId6"/>
    <p:sldId id="1261" r:id="rId7"/>
    <p:sldId id="1347" r:id="rId8"/>
    <p:sldId id="1348" r:id="rId9"/>
    <p:sldId id="1349" r:id="rId10"/>
    <p:sldId id="1383" r:id="rId11"/>
    <p:sldId id="1361" r:id="rId12"/>
    <p:sldId id="1443" r:id="rId13"/>
    <p:sldId id="1445" r:id="rId14"/>
    <p:sldId id="1456" r:id="rId15"/>
    <p:sldId id="1425" r:id="rId16"/>
    <p:sldId id="1457" r:id="rId17"/>
    <p:sldId id="1458" r:id="rId18"/>
    <p:sldId id="1429" r:id="rId19"/>
    <p:sldId id="1359" r:id="rId20"/>
    <p:sldId id="1360" r:id="rId21"/>
    <p:sldId id="1402" r:id="rId22"/>
    <p:sldId id="1404" r:id="rId23"/>
    <p:sldId id="1449" r:id="rId24"/>
    <p:sldId id="1393" r:id="rId25"/>
    <p:sldId id="1398" r:id="rId26"/>
    <p:sldId id="1399" r:id="rId27"/>
    <p:sldId id="1400" r:id="rId28"/>
    <p:sldId id="1430" r:id="rId29"/>
    <p:sldId id="1366" r:id="rId30"/>
    <p:sldId id="1459" r:id="rId31"/>
    <p:sldId id="1392" r:id="rId32"/>
    <p:sldId id="1395" r:id="rId33"/>
    <p:sldId id="1396" r:id="rId34"/>
    <p:sldId id="1367" r:id="rId35"/>
    <p:sldId id="1391" r:id="rId36"/>
    <p:sldId id="1450" r:id="rId37"/>
    <p:sldId id="1410" r:id="rId38"/>
    <p:sldId id="1411" r:id="rId39"/>
    <p:sldId id="1413" r:id="rId40"/>
    <p:sldId id="1412" r:id="rId41"/>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F4D"/>
    <a:srgbClr val="F06C0E"/>
    <a:srgbClr val="294143"/>
    <a:srgbClr val="153D6B"/>
    <a:srgbClr val="67AAA8"/>
    <a:srgbClr val="15AAA6"/>
    <a:srgbClr val="ECECEC"/>
    <a:srgbClr val="BBB2C0"/>
    <a:srgbClr val="C0A3AC"/>
    <a:srgbClr val="C06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5" autoAdjust="0"/>
    <p:restoredTop sz="91159" autoAdjust="0"/>
  </p:normalViewPr>
  <p:slideViewPr>
    <p:cSldViewPr>
      <p:cViewPr varScale="1">
        <p:scale>
          <a:sx n="104" d="100"/>
          <a:sy n="104" d="100"/>
        </p:scale>
        <p:origin x="708" y="72"/>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p:scale>
        <a:sx n="1" d="1"/>
        <a:sy n="1" d="1"/>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2.xml"/><Relationship Id="rId26" Type="http://schemas.openxmlformats.org/officeDocument/2006/relationships/slide" Target="slides/slide31.xml"/><Relationship Id="rId3" Type="http://schemas.openxmlformats.org/officeDocument/2006/relationships/slide" Target="slides/slide5.xml"/><Relationship Id="rId21" Type="http://schemas.openxmlformats.org/officeDocument/2006/relationships/slide" Target="slides/slide25.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30.xml"/><Relationship Id="rId2" Type="http://schemas.openxmlformats.org/officeDocument/2006/relationships/slide" Target="slides/slide4.xml"/><Relationship Id="rId16" Type="http://schemas.openxmlformats.org/officeDocument/2006/relationships/slide" Target="slides/slide19.xml"/><Relationship Id="rId20" Type="http://schemas.openxmlformats.org/officeDocument/2006/relationships/slide" Target="slides/slide24.xml"/><Relationship Id="rId29" Type="http://schemas.openxmlformats.org/officeDocument/2006/relationships/slide" Target="slides/slide35.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9.xml"/><Relationship Id="rId32" Type="http://schemas.openxmlformats.org/officeDocument/2006/relationships/slide" Target="slides/slide38.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8.xml"/><Relationship Id="rId28" Type="http://schemas.openxmlformats.org/officeDocument/2006/relationships/slide" Target="slides/slide33.xml"/><Relationship Id="rId10" Type="http://schemas.openxmlformats.org/officeDocument/2006/relationships/slide" Target="slides/slide12.xml"/><Relationship Id="rId19" Type="http://schemas.openxmlformats.org/officeDocument/2006/relationships/slide" Target="slides/slide23.xml"/><Relationship Id="rId31" Type="http://schemas.openxmlformats.org/officeDocument/2006/relationships/slide" Target="slides/slide37.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7.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2021. 02. 11.</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72926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25202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20809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66356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8687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74626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284994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258979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23944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76132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08011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864558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22669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21</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69550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5508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063205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87384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14303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913596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3127884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495034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1667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4451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736184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2948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236328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87005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34</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59347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82092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419115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1024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36575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5379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19484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7239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37080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40826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27125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984BF067-6126-9748-A3F1-3252281BB9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B34D967-DD30-5847-9379-91AA753F55F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8517CCC3-59E0-1048-B06D-31194E24FB36}"/>
              </a:ext>
            </a:extLst>
          </p:cNvPr>
          <p:cNvSpPr>
            <a:spLocks noGrp="1" noChangeArrowheads="1"/>
          </p:cNvSpPr>
          <p:nvPr>
            <p:ph type="sldNum" sz="quarter" idx="12"/>
          </p:nvPr>
        </p:nvSpPr>
        <p:spPr>
          <a:ln/>
        </p:spPr>
        <p:txBody>
          <a:bodyPr/>
          <a:lstStyle>
            <a:lvl1pPr>
              <a:defRPr/>
            </a:lvl1pPr>
          </a:lstStyle>
          <a:p>
            <a:pPr>
              <a:defRPr/>
            </a:pPr>
            <a:fld id="{68E6839B-234E-6B4A-86BE-9046D1B4A514}" type="slidenum">
              <a:rPr lang="hu-HU"/>
              <a:pPr>
                <a:defRPr/>
              </a:pPr>
              <a:t>‹#›</a:t>
            </a:fld>
            <a:endParaRPr lang="hu-HU"/>
          </a:p>
        </p:txBody>
      </p:sp>
    </p:spTree>
    <p:extLst>
      <p:ext uri="{BB962C8B-B14F-4D97-AF65-F5344CB8AC3E}">
        <p14:creationId xmlns:p14="http://schemas.microsoft.com/office/powerpoint/2010/main" val="165538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791AEF48-3B8D-F643-AA0B-82244CCE9A4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6840A3D-E588-6746-83C9-168AD39E47F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23BF75A-074F-114F-ABA9-B318C4F3F9A0}"/>
              </a:ext>
            </a:extLst>
          </p:cNvPr>
          <p:cNvSpPr>
            <a:spLocks noGrp="1" noChangeArrowheads="1"/>
          </p:cNvSpPr>
          <p:nvPr>
            <p:ph type="sldNum" sz="quarter" idx="12"/>
          </p:nvPr>
        </p:nvSpPr>
        <p:spPr>
          <a:ln/>
        </p:spPr>
        <p:txBody>
          <a:bodyPr/>
          <a:lstStyle>
            <a:lvl1pPr>
              <a:defRPr/>
            </a:lvl1pPr>
          </a:lstStyle>
          <a:p>
            <a:pPr>
              <a:defRPr/>
            </a:pPr>
            <a:fld id="{7C6C2CDA-6A98-EE40-9A90-836DB73D87CE}" type="slidenum">
              <a:rPr lang="hu-HU"/>
              <a:pPr>
                <a:defRPr/>
              </a:pPr>
              <a:t>‹#›</a:t>
            </a:fld>
            <a:endParaRPr lang="hu-HU"/>
          </a:p>
        </p:txBody>
      </p:sp>
    </p:spTree>
    <p:extLst>
      <p:ext uri="{BB962C8B-B14F-4D97-AF65-F5344CB8AC3E}">
        <p14:creationId xmlns:p14="http://schemas.microsoft.com/office/powerpoint/2010/main" val="41494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A80D596-CD97-3448-8CE8-6870B4F4160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8DA8CCC-6172-384D-B8A9-2633C4905C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CBD1F14-B0DA-C040-824B-9FFA922A59EA}"/>
              </a:ext>
            </a:extLst>
          </p:cNvPr>
          <p:cNvSpPr>
            <a:spLocks noGrp="1" noChangeArrowheads="1"/>
          </p:cNvSpPr>
          <p:nvPr>
            <p:ph type="sldNum" sz="quarter" idx="12"/>
          </p:nvPr>
        </p:nvSpPr>
        <p:spPr>
          <a:ln/>
        </p:spPr>
        <p:txBody>
          <a:bodyPr/>
          <a:lstStyle>
            <a:lvl1pPr>
              <a:defRPr/>
            </a:lvl1pPr>
          </a:lstStyle>
          <a:p>
            <a:pPr>
              <a:defRPr/>
            </a:pPr>
            <a:fld id="{DD0B6027-B467-7843-8A9A-57BB96BCB026}" type="slidenum">
              <a:rPr lang="hu-HU"/>
              <a:pPr>
                <a:defRPr/>
              </a:pPr>
              <a:t>‹#›</a:t>
            </a:fld>
            <a:endParaRPr lang="hu-HU"/>
          </a:p>
        </p:txBody>
      </p:sp>
    </p:spTree>
    <p:extLst>
      <p:ext uri="{BB962C8B-B14F-4D97-AF65-F5344CB8AC3E}">
        <p14:creationId xmlns:p14="http://schemas.microsoft.com/office/powerpoint/2010/main" val="25880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B379CD05-60F3-6F44-A25C-3AE317851B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4406F82-180D-6545-BE52-E396FFF7942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3A246087-3D68-4D4D-82ED-61A2BB6E0C86}"/>
              </a:ext>
            </a:extLst>
          </p:cNvPr>
          <p:cNvSpPr>
            <a:spLocks noGrp="1" noChangeArrowheads="1"/>
          </p:cNvSpPr>
          <p:nvPr>
            <p:ph type="sldNum" sz="quarter" idx="12"/>
          </p:nvPr>
        </p:nvSpPr>
        <p:spPr>
          <a:ln/>
        </p:spPr>
        <p:txBody>
          <a:bodyPr/>
          <a:lstStyle>
            <a:lvl1pPr>
              <a:defRPr/>
            </a:lvl1pPr>
          </a:lstStyle>
          <a:p>
            <a:pPr>
              <a:defRPr/>
            </a:pPr>
            <a:fld id="{1CD26CA6-049B-3E4B-8E25-05BB405D6F2D}" type="slidenum">
              <a:rPr lang="hu-HU"/>
              <a:pPr>
                <a:defRPr/>
              </a:pPr>
              <a:t>‹#›</a:t>
            </a:fld>
            <a:endParaRPr lang="hu-HU"/>
          </a:p>
        </p:txBody>
      </p:sp>
    </p:spTree>
    <p:extLst>
      <p:ext uri="{BB962C8B-B14F-4D97-AF65-F5344CB8AC3E}">
        <p14:creationId xmlns:p14="http://schemas.microsoft.com/office/powerpoint/2010/main" val="319274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C0D8472B-812A-CE40-B815-5124690C87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AC690FE-778B-E848-9B7B-79140EF05F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2C84B3B-C852-AD4F-8C04-B956C46FFE40}"/>
              </a:ext>
            </a:extLst>
          </p:cNvPr>
          <p:cNvSpPr>
            <a:spLocks noGrp="1" noChangeArrowheads="1"/>
          </p:cNvSpPr>
          <p:nvPr>
            <p:ph type="sldNum" sz="quarter" idx="12"/>
          </p:nvPr>
        </p:nvSpPr>
        <p:spPr>
          <a:ln/>
        </p:spPr>
        <p:txBody>
          <a:bodyPr/>
          <a:lstStyle>
            <a:lvl1pPr>
              <a:defRPr/>
            </a:lvl1pPr>
          </a:lstStyle>
          <a:p>
            <a:pPr>
              <a:defRPr/>
            </a:pPr>
            <a:fld id="{8DA4377B-2361-EF46-8B66-79093C44AF1C}" type="slidenum">
              <a:rPr lang="hu-HU"/>
              <a:pPr>
                <a:defRPr/>
              </a:pPr>
              <a:t>‹#›</a:t>
            </a:fld>
            <a:endParaRPr lang="hu-HU"/>
          </a:p>
        </p:txBody>
      </p:sp>
    </p:spTree>
    <p:extLst>
      <p:ext uri="{BB962C8B-B14F-4D97-AF65-F5344CB8AC3E}">
        <p14:creationId xmlns:p14="http://schemas.microsoft.com/office/powerpoint/2010/main" val="1325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0070E028-6E5F-FF4F-A83F-C97606CD355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70348A1-D407-6D4A-A345-0001B07AB5B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AD5DE376-83FD-5C46-9A1B-8E38CC28329B}"/>
              </a:ext>
            </a:extLst>
          </p:cNvPr>
          <p:cNvSpPr>
            <a:spLocks noGrp="1" noChangeArrowheads="1"/>
          </p:cNvSpPr>
          <p:nvPr>
            <p:ph type="sldNum" sz="quarter" idx="12"/>
          </p:nvPr>
        </p:nvSpPr>
        <p:spPr>
          <a:ln/>
        </p:spPr>
        <p:txBody>
          <a:bodyPr/>
          <a:lstStyle>
            <a:lvl1pPr>
              <a:defRPr/>
            </a:lvl1pPr>
          </a:lstStyle>
          <a:p>
            <a:pPr>
              <a:defRPr/>
            </a:pPr>
            <a:fld id="{F9BA32FB-5F1A-BE46-9034-3C59CD89E393}" type="slidenum">
              <a:rPr lang="hu-HU"/>
              <a:pPr>
                <a:defRPr/>
              </a:pPr>
              <a:t>‹#›</a:t>
            </a:fld>
            <a:endParaRPr lang="hu-HU"/>
          </a:p>
        </p:txBody>
      </p:sp>
    </p:spTree>
    <p:extLst>
      <p:ext uri="{BB962C8B-B14F-4D97-AF65-F5344CB8AC3E}">
        <p14:creationId xmlns:p14="http://schemas.microsoft.com/office/powerpoint/2010/main" val="1492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DB5526AE-B5A2-BB49-ADA7-A0B91B63828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C07857E8-464C-C346-A10B-8D5F2B1E5D8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795CBFE2-8676-3E40-A215-24459C6A56EE}"/>
              </a:ext>
            </a:extLst>
          </p:cNvPr>
          <p:cNvSpPr>
            <a:spLocks noGrp="1" noChangeArrowheads="1"/>
          </p:cNvSpPr>
          <p:nvPr>
            <p:ph type="sldNum" sz="quarter" idx="12"/>
          </p:nvPr>
        </p:nvSpPr>
        <p:spPr>
          <a:ln/>
        </p:spPr>
        <p:txBody>
          <a:bodyPr/>
          <a:lstStyle>
            <a:lvl1pPr>
              <a:defRPr/>
            </a:lvl1pPr>
          </a:lstStyle>
          <a:p>
            <a:pPr>
              <a:defRPr/>
            </a:pPr>
            <a:fld id="{FEECD50B-B455-E940-8326-15A97F82992C}" type="slidenum">
              <a:rPr lang="hu-HU"/>
              <a:pPr>
                <a:defRPr/>
              </a:pPr>
              <a:t>‹#›</a:t>
            </a:fld>
            <a:endParaRPr lang="hu-HU"/>
          </a:p>
        </p:txBody>
      </p:sp>
    </p:spTree>
    <p:extLst>
      <p:ext uri="{BB962C8B-B14F-4D97-AF65-F5344CB8AC3E}">
        <p14:creationId xmlns:p14="http://schemas.microsoft.com/office/powerpoint/2010/main" val="2410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9EE0C564-BCDD-DF45-92F1-1D50643C604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7E62E655-4780-8D4A-95D4-28C2A84E277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6E3305B-6DB2-2E4B-AC4B-38B062F47866}"/>
              </a:ext>
            </a:extLst>
          </p:cNvPr>
          <p:cNvSpPr>
            <a:spLocks noGrp="1" noChangeArrowheads="1"/>
          </p:cNvSpPr>
          <p:nvPr>
            <p:ph type="sldNum" sz="quarter" idx="12"/>
          </p:nvPr>
        </p:nvSpPr>
        <p:spPr>
          <a:ln/>
        </p:spPr>
        <p:txBody>
          <a:bodyPr/>
          <a:lstStyle>
            <a:lvl1pPr>
              <a:defRPr/>
            </a:lvl1pPr>
          </a:lstStyle>
          <a:p>
            <a:pPr>
              <a:defRPr/>
            </a:pPr>
            <a:fld id="{6019F62C-9E64-CC49-8BE9-73D0A032B6F9}" type="slidenum">
              <a:rPr lang="hu-HU"/>
              <a:pPr>
                <a:defRPr/>
              </a:pPr>
              <a:t>‹#›</a:t>
            </a:fld>
            <a:endParaRPr lang="hu-HU"/>
          </a:p>
        </p:txBody>
      </p:sp>
    </p:spTree>
    <p:extLst>
      <p:ext uri="{BB962C8B-B14F-4D97-AF65-F5344CB8AC3E}">
        <p14:creationId xmlns:p14="http://schemas.microsoft.com/office/powerpoint/2010/main" val="6602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92DDE4-AD90-4F4E-A369-B14AADBA0835}"/>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571C04D7-5B81-124B-B820-5D78665F46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43E66C80-4108-8041-BE13-36229B7E1226}"/>
              </a:ext>
            </a:extLst>
          </p:cNvPr>
          <p:cNvSpPr>
            <a:spLocks noGrp="1" noChangeArrowheads="1"/>
          </p:cNvSpPr>
          <p:nvPr>
            <p:ph type="sldNum" sz="quarter" idx="12"/>
          </p:nvPr>
        </p:nvSpPr>
        <p:spPr>
          <a:ln/>
        </p:spPr>
        <p:txBody>
          <a:bodyPr/>
          <a:lstStyle>
            <a:lvl1pPr>
              <a:defRPr/>
            </a:lvl1pPr>
          </a:lstStyle>
          <a:p>
            <a:pPr>
              <a:defRPr/>
            </a:pPr>
            <a:fld id="{AFDABBF7-09FF-5549-9574-2F91120D906C}" type="slidenum">
              <a:rPr lang="hu-HU"/>
              <a:pPr>
                <a:defRPr/>
              </a:pPr>
              <a:t>‹#›</a:t>
            </a:fld>
            <a:endParaRPr lang="hu-HU"/>
          </a:p>
        </p:txBody>
      </p:sp>
    </p:spTree>
    <p:extLst>
      <p:ext uri="{BB962C8B-B14F-4D97-AF65-F5344CB8AC3E}">
        <p14:creationId xmlns:p14="http://schemas.microsoft.com/office/powerpoint/2010/main" val="19726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331FF83-582A-E149-AA4F-CB7DC5EAE1C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21E849C-933D-5544-BB65-1ACCC0448B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512BDE1-D0EB-C542-AF5F-A45EB6D1BEF9}"/>
              </a:ext>
            </a:extLst>
          </p:cNvPr>
          <p:cNvSpPr>
            <a:spLocks noGrp="1" noChangeArrowheads="1"/>
          </p:cNvSpPr>
          <p:nvPr>
            <p:ph type="sldNum" sz="quarter" idx="12"/>
          </p:nvPr>
        </p:nvSpPr>
        <p:spPr>
          <a:ln/>
        </p:spPr>
        <p:txBody>
          <a:bodyPr/>
          <a:lstStyle>
            <a:lvl1pPr>
              <a:defRPr/>
            </a:lvl1pPr>
          </a:lstStyle>
          <a:p>
            <a:pPr>
              <a:defRPr/>
            </a:pPr>
            <a:fld id="{B64B0E90-5F55-E345-93F5-CFCB517DF6B9}" type="slidenum">
              <a:rPr lang="hu-HU"/>
              <a:pPr>
                <a:defRPr/>
              </a:pPr>
              <a:t>‹#›</a:t>
            </a:fld>
            <a:endParaRPr lang="hu-HU"/>
          </a:p>
        </p:txBody>
      </p:sp>
    </p:spTree>
    <p:extLst>
      <p:ext uri="{BB962C8B-B14F-4D97-AF65-F5344CB8AC3E}">
        <p14:creationId xmlns:p14="http://schemas.microsoft.com/office/powerpoint/2010/main" val="6808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9EB697C-EA0D-2741-9059-DEC18E27333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D3E6FC2A-0CA1-6B46-A79A-C97E5B78D2C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797CFE61-220F-DB47-AE1A-CE3B3122EB39}"/>
              </a:ext>
            </a:extLst>
          </p:cNvPr>
          <p:cNvSpPr>
            <a:spLocks noGrp="1" noChangeArrowheads="1"/>
          </p:cNvSpPr>
          <p:nvPr>
            <p:ph type="sldNum" sz="quarter" idx="12"/>
          </p:nvPr>
        </p:nvSpPr>
        <p:spPr>
          <a:ln/>
        </p:spPr>
        <p:txBody>
          <a:bodyPr/>
          <a:lstStyle>
            <a:lvl1pPr>
              <a:defRPr/>
            </a:lvl1pPr>
          </a:lstStyle>
          <a:p>
            <a:pPr>
              <a:defRPr/>
            </a:pPr>
            <a:fld id="{A9F6D733-7122-DD4C-8F5B-D92B4E0F177C}" type="slidenum">
              <a:rPr lang="hu-HU"/>
              <a:pPr>
                <a:defRPr/>
              </a:pPr>
              <a:t>‹#›</a:t>
            </a:fld>
            <a:endParaRPr lang="hu-HU"/>
          </a:p>
        </p:txBody>
      </p:sp>
    </p:spTree>
    <p:extLst>
      <p:ext uri="{BB962C8B-B14F-4D97-AF65-F5344CB8AC3E}">
        <p14:creationId xmlns:p14="http://schemas.microsoft.com/office/powerpoint/2010/main" val="39629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A0991C-395F-7642-83BD-7C6B4CCA6F1C}"/>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E888E0C5-F483-054B-A9C4-23C9F65F65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D3B33BB9-91A9-5D42-BD54-549B1D283909}"/>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1BA6AF18-C525-A249-AF24-24E47B1FD753}" type="slidenum">
              <a:rPr lang="hu-HU"/>
              <a:pPr>
                <a:defRPr/>
              </a:pPr>
              <a:t>‹#›</a:t>
            </a:fld>
            <a:endParaRPr lang="hu-HU"/>
          </a:p>
        </p:txBody>
      </p:sp>
      <p:sp>
        <p:nvSpPr>
          <p:cNvPr id="1029" name="Rectangle 5">
            <a:extLst>
              <a:ext uri="{FF2B5EF4-FFF2-40B4-BE49-F238E27FC236}">
                <a16:creationId xmlns:a16="http://schemas.microsoft.com/office/drawing/2014/main" id="{9A04999C-9D46-0B4E-995F-51D2B68CAE1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1030" name="Rectangle 6">
            <a:extLst>
              <a:ext uri="{FF2B5EF4-FFF2-40B4-BE49-F238E27FC236}">
                <a16:creationId xmlns:a16="http://schemas.microsoft.com/office/drawing/2014/main" id="{BAE4BB11-F47B-994B-AD53-65A6A3F533C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40.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7.png"/><Relationship Id="rId11"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7.png"/><Relationship Id="rId11" Type="http://schemas.openxmlformats.org/officeDocument/2006/relationships/image" Target="../media/image48.png"/><Relationship Id="rId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4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0.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49.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8.png"/><Relationship Id="rId3" Type="http://schemas.openxmlformats.org/officeDocument/2006/relationships/notesSlide" Target="../notesSlides/notesSlide19.xml"/><Relationship Id="rId7" Type="http://schemas.openxmlformats.org/officeDocument/2006/relationships/image" Target="../media/image52.png"/><Relationship Id="rId12"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10.png"/><Relationship Id="rId10" Type="http://schemas.openxmlformats.org/officeDocument/2006/relationships/image" Target="../media/image55.emf"/><Relationship Id="rId4" Type="http://schemas.openxmlformats.org/officeDocument/2006/relationships/image" Target="../media/image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0.xml"/><Relationship Id="rId7" Type="http://schemas.openxmlformats.org/officeDocument/2006/relationships/image" Target="../media/image58.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57.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23.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62.emf"/><Relationship Id="rId4" Type="http://schemas.openxmlformats.org/officeDocument/2006/relationships/image" Target="../media/image9.png"/><Relationship Id="rId9" Type="http://schemas.openxmlformats.org/officeDocument/2006/relationships/image" Target="../media/image6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25.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65.emf"/><Relationship Id="rId4" Type="http://schemas.openxmlformats.org/officeDocument/2006/relationships/image" Target="../media/image9.png"/><Relationship Id="rId9" Type="http://schemas.openxmlformats.org/officeDocument/2006/relationships/image" Target="../media/image64.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7.xml"/><Relationship Id="rId7" Type="http://schemas.openxmlformats.org/officeDocument/2006/relationships/image" Target="../media/image67.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66.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9.jpe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8.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29.xml"/><Relationship Id="rId7" Type="http://schemas.openxmlformats.org/officeDocument/2006/relationships/image" Target="../media/image8.png"/><Relationship Id="rId12" Type="http://schemas.openxmlformats.org/officeDocument/2006/relationships/image" Target="../media/image75.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7.png"/><Relationship Id="rId11" Type="http://schemas.openxmlformats.org/officeDocument/2006/relationships/image" Target="../media/image74.png"/><Relationship Id="rId5" Type="http://schemas.openxmlformats.org/officeDocument/2006/relationships/image" Target="../media/image10.png"/><Relationship Id="rId10" Type="http://schemas.openxmlformats.org/officeDocument/2006/relationships/image" Target="../media/image73.png"/><Relationship Id="rId4" Type="http://schemas.openxmlformats.org/officeDocument/2006/relationships/image" Target="../media/image9.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tiff"/></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30.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78.png"/><Relationship Id="rId4" Type="http://schemas.openxmlformats.org/officeDocument/2006/relationships/image" Target="../media/image9.png"/><Relationship Id="rId9"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31.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7.png"/><Relationship Id="rId11" Type="http://schemas.openxmlformats.org/officeDocument/2006/relationships/image" Target="../media/image82.png"/><Relationship Id="rId5" Type="http://schemas.openxmlformats.org/officeDocument/2006/relationships/image" Target="../media/image10.png"/><Relationship Id="rId10" Type="http://schemas.openxmlformats.org/officeDocument/2006/relationships/image" Target="../media/image81.png"/><Relationship Id="rId4" Type="http://schemas.openxmlformats.org/officeDocument/2006/relationships/image" Target="../media/image9.png"/><Relationship Id="rId9" Type="http://schemas.openxmlformats.org/officeDocument/2006/relationships/image" Target="../media/image80.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2.xml"/><Relationship Id="rId7" Type="http://schemas.openxmlformats.org/officeDocument/2006/relationships/image" Target="../media/image24.png"/><Relationship Id="rId2" Type="http://schemas.openxmlformats.org/officeDocument/2006/relationships/slideLayout" Target="../slideLayouts/slideLayout25.xml"/><Relationship Id="rId1" Type="http://schemas.openxmlformats.org/officeDocument/2006/relationships/tags" Target="../tags/tag27.xml"/><Relationship Id="rId6" Type="http://schemas.openxmlformats.org/officeDocument/2006/relationships/image" Target="../media/image83.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33.xml"/><Relationship Id="rId7" Type="http://schemas.openxmlformats.org/officeDocument/2006/relationships/image" Target="../media/image85.png"/><Relationship Id="rId12"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28.xml"/><Relationship Id="rId6" Type="http://schemas.openxmlformats.org/officeDocument/2006/relationships/image" Target="../media/image84.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88.png"/><Relationship Id="rId4" Type="http://schemas.openxmlformats.org/officeDocument/2006/relationships/image" Target="../media/image9.png"/><Relationship Id="rId9" Type="http://schemas.openxmlformats.org/officeDocument/2006/relationships/image" Target="../media/image8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5.xml"/><Relationship Id="rId7"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89.jpe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36.xml"/><Relationship Id="rId7" Type="http://schemas.openxmlformats.org/officeDocument/2006/relationships/image" Target="../media/image8.png"/><Relationship Id="rId12" Type="http://schemas.openxmlformats.org/officeDocument/2006/relationships/image" Target="../media/image94.jpeg"/><Relationship Id="rId2" Type="http://schemas.openxmlformats.org/officeDocument/2006/relationships/slideLayout" Target="../slideLayouts/slideLayout25.xml"/><Relationship Id="rId1" Type="http://schemas.openxmlformats.org/officeDocument/2006/relationships/tags" Target="../tags/tag30.xml"/><Relationship Id="rId6" Type="http://schemas.openxmlformats.org/officeDocument/2006/relationships/image" Target="../media/image7.png"/><Relationship Id="rId11" Type="http://schemas.openxmlformats.org/officeDocument/2006/relationships/image" Target="../media/image93.png"/><Relationship Id="rId5" Type="http://schemas.openxmlformats.org/officeDocument/2006/relationships/image" Target="../media/image10.png"/><Relationship Id="rId10" Type="http://schemas.openxmlformats.org/officeDocument/2006/relationships/image" Target="../media/image92.jpeg"/><Relationship Id="rId4" Type="http://schemas.openxmlformats.org/officeDocument/2006/relationships/image" Target="../media/image9.png"/><Relationship Id="rId9" Type="http://schemas.openxmlformats.org/officeDocument/2006/relationships/image" Target="../media/image9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notesSlide" Target="../notesSlides/notesSlide38.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20.jpeg"/><Relationship Id="rId12"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19.jpeg"/><Relationship Id="rId11"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notesSlide" Target="../notesSlides/notesSlide6.xml"/><Relationship Id="rId7" Type="http://schemas.openxmlformats.org/officeDocument/2006/relationships/image" Target="../media/image25.emf"/><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9.xml"/><Relationship Id="rId7" Type="http://schemas.openxmlformats.org/officeDocument/2006/relationships/image" Target="../media/image33.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708920"/>
            <a:ext cx="10363200" cy="3412860"/>
          </a:xfrm>
          <a:noFill/>
        </p:spPr>
        <p:txBody>
          <a:bodyPr/>
          <a:lstStyle/>
          <a:p>
            <a:r>
              <a:rPr lang="hu-HU" altLang="hu-HU" sz="4741" dirty="0">
                <a:solidFill>
                  <a:srgbClr val="294143"/>
                </a:solidFill>
              </a:rPr>
              <a:t>Szepszis és szeptikus sokk</a:t>
            </a:r>
            <a:br>
              <a:rPr lang="hu-HU" altLang="hu-HU" sz="4741" dirty="0">
                <a:solidFill>
                  <a:srgbClr val="294143"/>
                </a:solidFill>
              </a:rPr>
            </a:br>
            <a:br>
              <a:rPr lang="hu-HU" altLang="hu-HU" sz="28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br>
              <a:rPr lang="hu-HU" altLang="hu-HU" sz="2800" dirty="0">
                <a:solidFill>
                  <a:srgbClr val="294143"/>
                </a:solidFill>
              </a:rPr>
            </a:br>
            <a:r>
              <a:rPr lang="hu-HU" altLang="hu-HU" sz="1659" baseline="30000" dirty="0">
                <a:solidFill>
                  <a:srgbClr val="294143"/>
                </a:solidFill>
              </a:rPr>
              <a:t>1</a:t>
            </a:r>
            <a:r>
              <a:rPr lang="hu-HU" altLang="hu-HU" sz="1659" dirty="0">
                <a:solidFill>
                  <a:srgbClr val="294143"/>
                </a:solidFill>
              </a:rPr>
              <a:t>Medical </a:t>
            </a:r>
            <a:r>
              <a:rPr lang="hu-HU" altLang="hu-HU" sz="1659" dirty="0" err="1">
                <a:solidFill>
                  <a:srgbClr val="294143"/>
                </a:solidFill>
              </a:rPr>
              <a:t>Director</a:t>
            </a:r>
            <a:r>
              <a:rPr lang="hu-HU" altLang="hu-HU" sz="1659" dirty="0">
                <a:solidFill>
                  <a:srgbClr val="294143"/>
                </a:solidFill>
              </a:rPr>
              <a:t>: </a:t>
            </a:r>
            <a:r>
              <a:rPr lang="hu-HU" altLang="hu-HU" sz="1659" dirty="0" err="1">
                <a:solidFill>
                  <a:srgbClr val="294143"/>
                </a:solidFill>
              </a:rPr>
              <a:t>CytoSorbents</a:t>
            </a:r>
            <a:r>
              <a:rPr lang="hu-HU" altLang="hu-HU" sz="1659" dirty="0">
                <a:solidFill>
                  <a:srgbClr val="294143"/>
                </a:solidFill>
              </a:rPr>
              <a:t> Europe, Berlin, </a:t>
            </a:r>
            <a:r>
              <a:rPr lang="hu-HU" altLang="hu-HU" sz="1659" dirty="0" err="1">
                <a:solidFill>
                  <a:srgbClr val="294143"/>
                </a:solidFill>
              </a:rPr>
              <a:t>Germany</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br>
              <a:rPr lang="hu-HU" altLang="hu-HU" sz="1659" dirty="0">
                <a:solidFill>
                  <a:srgbClr val="294143"/>
                </a:solidFill>
              </a:rPr>
            </a:br>
            <a:br>
              <a:rPr lang="hu-HU" altLang="hu-HU" sz="2844" dirty="0">
                <a:solidFill>
                  <a:srgbClr val="294143"/>
                </a:solidFill>
              </a:rPr>
            </a:b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1892" y="898430"/>
            <a:ext cx="1127884" cy="675923"/>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40466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824192" y="870890"/>
            <a:ext cx="1195031" cy="676666"/>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9316" y="836712"/>
            <a:ext cx="852588" cy="852588"/>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2064" y="860129"/>
            <a:ext cx="858652" cy="82917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94084B2-C09D-3A45-83FB-93F96AA414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06878" y="837571"/>
            <a:ext cx="905449" cy="864292"/>
          </a:xfrm>
          <a:prstGeom prst="rect">
            <a:avLst/>
          </a:prstGeom>
        </p:spPr>
      </p:pic>
      <p:sp>
        <p:nvSpPr>
          <p:cNvPr id="10" name="Téglalap 1">
            <a:extLst>
              <a:ext uri="{FF2B5EF4-FFF2-40B4-BE49-F238E27FC236}">
                <a16:creationId xmlns:a16="http://schemas.microsoft.com/office/drawing/2014/main" id="{FCB67D33-E8E4-EA49-BF03-A1176EA5C019}"/>
              </a:ext>
            </a:extLst>
          </p:cNvPr>
          <p:cNvSpPr/>
          <p:nvPr/>
        </p:nvSpPr>
        <p:spPr bwMode="auto">
          <a:xfrm>
            <a:off x="0" y="-18214"/>
            <a:ext cx="12260513" cy="439606"/>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14" name="Kép 7">
            <a:extLst>
              <a:ext uri="{FF2B5EF4-FFF2-40B4-BE49-F238E27FC236}">
                <a16:creationId xmlns:a16="http://schemas.microsoft.com/office/drawing/2014/main" id="{863BFE29-5022-4B4E-9FE6-9B3BB9E585D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5610" y="98413"/>
            <a:ext cx="2275977" cy="296401"/>
          </a:xfrm>
          <a:prstGeom prst="rect">
            <a:avLst/>
          </a:prstGeom>
        </p:spPr>
      </p:pic>
    </p:spTree>
    <p:extLst>
      <p:ext uri="{BB962C8B-B14F-4D97-AF65-F5344CB8AC3E}">
        <p14:creationId xmlns:p14="http://schemas.microsoft.com/office/powerpoint/2010/main" val="29501674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4" name="Kép 44">
            <a:extLst>
              <a:ext uri="{FF2B5EF4-FFF2-40B4-BE49-F238E27FC236}">
                <a16:creationId xmlns:a16="http://schemas.microsoft.com/office/drawing/2014/main" id="{38732BD5-FBDA-9D40-8A18-8CA0B2541D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07CE6DA5-D5C2-BD4D-B116-4F14011416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3" name="Picture 2" descr="Text&#10;&#10;Description automatically generated">
            <a:extLst>
              <a:ext uri="{FF2B5EF4-FFF2-40B4-BE49-F238E27FC236}">
                <a16:creationId xmlns:a16="http://schemas.microsoft.com/office/drawing/2014/main" id="{00C883DF-5197-2243-BEA1-63D24C4622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43672" y="128582"/>
            <a:ext cx="5490716" cy="1415066"/>
          </a:xfrm>
          <a:prstGeom prst="rect">
            <a:avLst/>
          </a:prstGeom>
          <a:ln>
            <a:solidFill>
              <a:schemeClr val="bg1">
                <a:lumMod val="75000"/>
              </a:schemeClr>
            </a:solidFill>
          </a:ln>
          <a:effectLst>
            <a:outerShdw blurRad="292100" dist="139700" dir="2700000" algn="tl" rotWithShape="0">
              <a:prstClr val="black">
                <a:alpha val="65000"/>
              </a:prstClr>
            </a:outerShdw>
          </a:effectLst>
        </p:spPr>
      </p:pic>
      <p:pic>
        <p:nvPicPr>
          <p:cNvPr id="5" name="Picture 4">
            <a:extLst>
              <a:ext uri="{FF2B5EF4-FFF2-40B4-BE49-F238E27FC236}">
                <a16:creationId xmlns:a16="http://schemas.microsoft.com/office/drawing/2014/main" id="{EC95E8F3-3B5B-CF46-A2CB-ED0723C7C1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70984" y="1406308"/>
            <a:ext cx="3449336" cy="212267"/>
          </a:xfrm>
          <a:prstGeom prst="rect">
            <a:avLst/>
          </a:prstGeom>
          <a:ln>
            <a:solidFill>
              <a:schemeClr val="bg1">
                <a:lumMod val="75000"/>
              </a:schemeClr>
            </a:solidFill>
          </a:ln>
          <a:effectLst>
            <a:outerShdw blurRad="292100" dist="139700" dir="2700000" algn="tl" rotWithShape="0">
              <a:prstClr val="black">
                <a:alpha val="65000"/>
              </a:prstClr>
            </a:outerShdw>
          </a:effectLst>
        </p:spPr>
      </p:pic>
      <p:pic>
        <p:nvPicPr>
          <p:cNvPr id="7" name="Picture 6" descr="A picture containing text, battery&#10;&#10;Description automatically generated">
            <a:extLst>
              <a:ext uri="{FF2B5EF4-FFF2-40B4-BE49-F238E27FC236}">
                <a16:creationId xmlns:a16="http://schemas.microsoft.com/office/drawing/2014/main" id="{E890470B-CC67-E043-BD16-C514947FD12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5400000">
            <a:off x="4410263" y="-1727946"/>
            <a:ext cx="2842898" cy="10790091"/>
          </a:xfrm>
          <a:prstGeom prst="rect">
            <a:avLst/>
          </a:prstGeom>
        </p:spPr>
      </p:pic>
    </p:spTree>
    <p:custDataLst>
      <p:tags r:id="rId1"/>
    </p:custDataLst>
    <p:extLst>
      <p:ext uri="{BB962C8B-B14F-4D97-AF65-F5344CB8AC3E}">
        <p14:creationId xmlns:p14="http://schemas.microsoft.com/office/powerpoint/2010/main" val="556622953"/>
      </p:ext>
    </p:extLst>
  </p:cSld>
  <p:clrMapOvr>
    <a:masterClrMapping/>
  </p:clrMapOvr>
  <p:transition advTm="10799"/>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4" name="Kép 44">
            <a:extLst>
              <a:ext uri="{FF2B5EF4-FFF2-40B4-BE49-F238E27FC236}">
                <a16:creationId xmlns:a16="http://schemas.microsoft.com/office/drawing/2014/main" id="{38732BD5-FBDA-9D40-8A18-8CA0B2541D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07CE6DA5-D5C2-BD4D-B116-4F14011416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3" name="Picture 2" descr="Text&#10;&#10;Description automatically generated">
            <a:extLst>
              <a:ext uri="{FF2B5EF4-FFF2-40B4-BE49-F238E27FC236}">
                <a16:creationId xmlns:a16="http://schemas.microsoft.com/office/drawing/2014/main" id="{00C883DF-5197-2243-BEA1-63D24C4622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43672" y="128582"/>
            <a:ext cx="5490716" cy="1415066"/>
          </a:xfrm>
          <a:prstGeom prst="rect">
            <a:avLst/>
          </a:prstGeom>
          <a:ln>
            <a:solidFill>
              <a:schemeClr val="bg1">
                <a:lumMod val="75000"/>
              </a:schemeClr>
            </a:solidFill>
          </a:ln>
          <a:effectLst>
            <a:outerShdw blurRad="292100" dist="139700" dir="2700000" algn="tl" rotWithShape="0">
              <a:prstClr val="black">
                <a:alpha val="65000"/>
              </a:prstClr>
            </a:outerShdw>
          </a:effectLst>
        </p:spPr>
      </p:pic>
      <p:pic>
        <p:nvPicPr>
          <p:cNvPr id="5" name="Picture 4">
            <a:extLst>
              <a:ext uri="{FF2B5EF4-FFF2-40B4-BE49-F238E27FC236}">
                <a16:creationId xmlns:a16="http://schemas.microsoft.com/office/drawing/2014/main" id="{EC95E8F3-3B5B-CF46-A2CB-ED0723C7C1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70984" y="1406308"/>
            <a:ext cx="3449336" cy="212267"/>
          </a:xfrm>
          <a:prstGeom prst="rect">
            <a:avLst/>
          </a:prstGeom>
          <a:ln>
            <a:solidFill>
              <a:schemeClr val="bg1">
                <a:lumMod val="75000"/>
              </a:schemeClr>
            </a:solidFill>
          </a:ln>
          <a:effectLst>
            <a:outerShdw blurRad="292100" dist="139700" dir="2700000" algn="tl" rotWithShape="0">
              <a:prstClr val="black">
                <a:alpha val="65000"/>
              </a:prstClr>
            </a:outerShdw>
          </a:effectLst>
        </p:spPr>
      </p:pic>
      <p:pic>
        <p:nvPicPr>
          <p:cNvPr id="16" name="Picture 15">
            <a:extLst>
              <a:ext uri="{FF2B5EF4-FFF2-40B4-BE49-F238E27FC236}">
                <a16:creationId xmlns:a16="http://schemas.microsoft.com/office/drawing/2014/main" id="{DD5CD3D7-05C9-684F-9000-306650081B0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265162" y="1881019"/>
            <a:ext cx="9779000" cy="1155700"/>
          </a:xfrm>
          <a:prstGeom prst="rect">
            <a:avLst/>
          </a:prstGeom>
        </p:spPr>
      </p:pic>
      <p:pic>
        <p:nvPicPr>
          <p:cNvPr id="8" name="Picture 7" descr="Table&#10;&#10;Description automatically generated">
            <a:extLst>
              <a:ext uri="{FF2B5EF4-FFF2-40B4-BE49-F238E27FC236}">
                <a16:creationId xmlns:a16="http://schemas.microsoft.com/office/drawing/2014/main" id="{5B0089C8-1160-B84D-9705-3EA336A8D93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271464" y="2996952"/>
            <a:ext cx="9779000" cy="129540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CD8FBC6A-28D3-3242-B83F-FE84D2F11092}"/>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841750" y="4710348"/>
            <a:ext cx="4508500" cy="698500"/>
          </a:xfrm>
          <a:prstGeom prst="rect">
            <a:avLst/>
          </a:prstGeom>
        </p:spPr>
      </p:pic>
    </p:spTree>
    <p:custDataLst>
      <p:tags r:id="rId1"/>
    </p:custDataLst>
    <p:extLst>
      <p:ext uri="{BB962C8B-B14F-4D97-AF65-F5344CB8AC3E}">
        <p14:creationId xmlns:p14="http://schemas.microsoft.com/office/powerpoint/2010/main" val="4179727258"/>
      </p:ext>
    </p:extLst>
  </p:cSld>
  <p:clrMapOvr>
    <a:masterClrMapping/>
  </p:clrMapOvr>
  <p:transition advTm="10799"/>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Kép 44">
            <a:extLst>
              <a:ext uri="{FF2B5EF4-FFF2-40B4-BE49-F238E27FC236}">
                <a16:creationId xmlns:a16="http://schemas.microsoft.com/office/drawing/2014/main" id="{76956F1F-F0EF-BF41-B227-0FBADA7F6C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2EF78AE-3A2A-7C4D-8001-961AA3C00F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3" name="Text Box 2063">
            <a:extLst>
              <a:ext uri="{FF2B5EF4-FFF2-40B4-BE49-F238E27FC236}">
                <a16:creationId xmlns:a16="http://schemas.microsoft.com/office/drawing/2014/main" id="{7E2C10D2-28A5-E44E-BC84-CF8D1D6779B1}"/>
              </a:ext>
            </a:extLst>
          </p:cNvPr>
          <p:cNvSpPr txBox="1">
            <a:spLocks noChangeArrowheads="1"/>
          </p:cNvSpPr>
          <p:nvPr/>
        </p:nvSpPr>
        <p:spPr bwMode="auto">
          <a:xfrm>
            <a:off x="2915121" y="3363913"/>
            <a:ext cx="5845175" cy="708025"/>
          </a:xfrm>
          <a:prstGeom prst="rect">
            <a:avLst/>
          </a:prstGeom>
          <a:noFill/>
          <a:ln w="12700">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Is </a:t>
            </a:r>
            <a:r>
              <a:rPr lang="hu-HU" altLang="hu-HU" sz="4000" dirty="0" err="1">
                <a:solidFill>
                  <a:srgbClr val="294143"/>
                </a:solidFill>
              </a:rPr>
              <a:t>this</a:t>
            </a:r>
            <a:r>
              <a:rPr lang="hu-HU" altLang="hu-HU" sz="4000" dirty="0">
                <a:solidFill>
                  <a:srgbClr val="294143"/>
                </a:solidFill>
              </a:rPr>
              <a:t> </a:t>
            </a:r>
            <a:r>
              <a:rPr lang="hu-HU" altLang="hu-HU" sz="4000" dirty="0" err="1">
                <a:solidFill>
                  <a:srgbClr val="294143"/>
                </a:solidFill>
              </a:rPr>
              <a:t>patient</a:t>
            </a:r>
            <a:r>
              <a:rPr lang="hu-HU" altLang="hu-HU" sz="4000" dirty="0">
                <a:solidFill>
                  <a:srgbClr val="294143"/>
                </a:solidFill>
              </a:rPr>
              <a:t> </a:t>
            </a:r>
            <a:r>
              <a:rPr lang="hu-HU" altLang="hu-HU" sz="4000" dirty="0" err="1">
                <a:solidFill>
                  <a:srgbClr val="294143"/>
                </a:solidFill>
              </a:rPr>
              <a:t>septic</a:t>
            </a:r>
            <a:r>
              <a:rPr lang="hu-HU" altLang="hu-HU" sz="4000" dirty="0">
                <a:solidFill>
                  <a:srgbClr val="294143"/>
                </a:solidFill>
              </a:rPr>
              <a:t> </a:t>
            </a:r>
            <a:r>
              <a:rPr lang="hu-HU" altLang="hu-HU" sz="4000" dirty="0" err="1">
                <a:solidFill>
                  <a:srgbClr val="294143"/>
                </a:solidFill>
              </a:rPr>
              <a:t>or</a:t>
            </a:r>
            <a:r>
              <a:rPr lang="hu-HU" altLang="hu-HU" sz="4000" dirty="0">
                <a:solidFill>
                  <a:srgbClr val="294143"/>
                </a:solidFill>
              </a:rPr>
              <a:t> </a:t>
            </a:r>
            <a:r>
              <a:rPr lang="hu-HU" altLang="hu-HU" sz="4000" dirty="0" err="1">
                <a:solidFill>
                  <a:srgbClr val="294143"/>
                </a:solidFill>
              </a:rPr>
              <a:t>not</a:t>
            </a:r>
            <a:r>
              <a:rPr lang="hu-HU" altLang="hu-HU" sz="4000" dirty="0">
                <a:solidFill>
                  <a:srgbClr val="294143"/>
                </a:solidFill>
              </a:rPr>
              <a:t>?</a:t>
            </a:r>
          </a:p>
        </p:txBody>
      </p:sp>
      <p:cxnSp>
        <p:nvCxnSpPr>
          <p:cNvPr id="24" name="Egyenes összekötő 4">
            <a:extLst>
              <a:ext uri="{FF2B5EF4-FFF2-40B4-BE49-F238E27FC236}">
                <a16:creationId xmlns:a16="http://schemas.microsoft.com/office/drawing/2014/main" id="{6CAB4617-7636-3D45-8749-0FFD1FC51A9D}"/>
              </a:ext>
            </a:extLst>
          </p:cNvPr>
          <p:cNvCxnSpPr>
            <a:cxnSpLocks noChangeShapeType="1"/>
          </p:cNvCxnSpPr>
          <p:nvPr/>
        </p:nvCxnSpPr>
        <p:spPr bwMode="auto">
          <a:xfrm flipH="1">
            <a:off x="3666008" y="3140075"/>
            <a:ext cx="4033838" cy="115252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25" name="Egyenes összekötő 5">
            <a:extLst>
              <a:ext uri="{FF2B5EF4-FFF2-40B4-BE49-F238E27FC236}">
                <a16:creationId xmlns:a16="http://schemas.microsoft.com/office/drawing/2014/main" id="{08A781EE-6C37-E240-85C7-F13784595B9B}"/>
              </a:ext>
            </a:extLst>
          </p:cNvPr>
          <p:cNvCxnSpPr>
            <a:cxnSpLocks noChangeShapeType="1"/>
          </p:cNvCxnSpPr>
          <p:nvPr/>
        </p:nvCxnSpPr>
        <p:spPr bwMode="auto">
          <a:xfrm>
            <a:off x="3812058" y="3140075"/>
            <a:ext cx="3887788" cy="1152525"/>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pic>
        <p:nvPicPr>
          <p:cNvPr id="3" name="Picture 2" descr="Logo, company name&#10;&#10;Description automatically generated">
            <a:extLst>
              <a:ext uri="{FF2B5EF4-FFF2-40B4-BE49-F238E27FC236}">
                <a16:creationId xmlns:a16="http://schemas.microsoft.com/office/drawing/2014/main" id="{906B68A8-06A2-E546-B52F-797D5CA77B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1668" y="127692"/>
            <a:ext cx="2800474" cy="134863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7139833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500"/>
                                        <p:tgtEl>
                                          <p:spTgt spid="2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Righ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3" name="Rectangle 2060">
            <a:extLst>
              <a:ext uri="{FF2B5EF4-FFF2-40B4-BE49-F238E27FC236}">
                <a16:creationId xmlns:a16="http://schemas.microsoft.com/office/drawing/2014/main" id="{D92B8566-359F-B94E-B90B-43175692B57A}"/>
              </a:ext>
            </a:extLst>
          </p:cNvPr>
          <p:cNvSpPr txBox="1">
            <a:spLocks noChangeArrowheads="1"/>
          </p:cNvSpPr>
          <p:nvPr/>
        </p:nvSpPr>
        <p:spPr bwMode="auto">
          <a:xfrm>
            <a:off x="2704330" y="304800"/>
            <a:ext cx="723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a:lstStyle>
          <a:p>
            <a:pPr algn="l"/>
            <a:r>
              <a:rPr lang="hu-HU" altLang="hu-HU" kern="0">
                <a:solidFill>
                  <a:srgbClr val="294143"/>
                </a:solidFill>
              </a:rPr>
              <a:t> </a:t>
            </a:r>
            <a:endParaRPr lang="en-GB" altLang="hu-HU" b="1" kern="0">
              <a:solidFill>
                <a:srgbClr val="294143"/>
              </a:solidFill>
            </a:endParaRPr>
          </a:p>
        </p:txBody>
      </p:sp>
      <p:pic>
        <p:nvPicPr>
          <p:cNvPr id="14" name="Picture 13">
            <a:extLst>
              <a:ext uri="{FF2B5EF4-FFF2-40B4-BE49-F238E27FC236}">
                <a16:creationId xmlns:a16="http://schemas.microsoft.com/office/drawing/2014/main" id="{2E47A672-A58A-214D-8BDA-20214FFE34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88480" y="2060575"/>
            <a:ext cx="6870700" cy="421163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llipszis feliratnak 14">
            <a:extLst>
              <a:ext uri="{FF2B5EF4-FFF2-40B4-BE49-F238E27FC236}">
                <a16:creationId xmlns:a16="http://schemas.microsoft.com/office/drawing/2014/main" id="{F3D8E54D-F1E1-044D-B43E-9ABDB60BB7C4}"/>
              </a:ext>
            </a:extLst>
          </p:cNvPr>
          <p:cNvSpPr>
            <a:spLocks noChangeArrowheads="1"/>
          </p:cNvSpPr>
          <p:nvPr/>
        </p:nvSpPr>
        <p:spPr bwMode="auto">
          <a:xfrm>
            <a:off x="1512118" y="1628775"/>
            <a:ext cx="3287712" cy="930275"/>
          </a:xfrm>
          <a:prstGeom prst="wedgeEllipseCallout">
            <a:avLst>
              <a:gd name="adj1" fmla="val 28204"/>
              <a:gd name="adj2" fmla="val 163935"/>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Hemodynamic instability</a:t>
            </a:r>
          </a:p>
        </p:txBody>
      </p:sp>
      <p:sp>
        <p:nvSpPr>
          <p:cNvPr id="17" name="Ellipszis feliratnak 14">
            <a:extLst>
              <a:ext uri="{FF2B5EF4-FFF2-40B4-BE49-F238E27FC236}">
                <a16:creationId xmlns:a16="http://schemas.microsoft.com/office/drawing/2014/main" id="{B7236D62-4881-7B45-A475-E85878E4AA91}"/>
              </a:ext>
            </a:extLst>
          </p:cNvPr>
          <p:cNvSpPr>
            <a:spLocks noChangeArrowheads="1"/>
          </p:cNvSpPr>
          <p:nvPr/>
        </p:nvSpPr>
        <p:spPr bwMode="auto">
          <a:xfrm>
            <a:off x="8182793" y="4176713"/>
            <a:ext cx="2952750" cy="930275"/>
          </a:xfrm>
          <a:prstGeom prst="wedgeEllipseCallout">
            <a:avLst>
              <a:gd name="adj1" fmla="val -60398"/>
              <a:gd name="adj2" fmla="val 154380"/>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Renal dysfunction</a:t>
            </a:r>
          </a:p>
        </p:txBody>
      </p:sp>
      <p:sp>
        <p:nvSpPr>
          <p:cNvPr id="20" name="Ellipszis feliratnak 14">
            <a:extLst>
              <a:ext uri="{FF2B5EF4-FFF2-40B4-BE49-F238E27FC236}">
                <a16:creationId xmlns:a16="http://schemas.microsoft.com/office/drawing/2014/main" id="{0073CED2-84B3-DD4B-991A-701C6B4602BB}"/>
              </a:ext>
            </a:extLst>
          </p:cNvPr>
          <p:cNvSpPr>
            <a:spLocks noChangeArrowheads="1"/>
          </p:cNvSpPr>
          <p:nvPr/>
        </p:nvSpPr>
        <p:spPr bwMode="auto">
          <a:xfrm>
            <a:off x="1126355" y="4797425"/>
            <a:ext cx="2952750" cy="930275"/>
          </a:xfrm>
          <a:prstGeom prst="wedgeEllipseCallout">
            <a:avLst>
              <a:gd name="adj1" fmla="val 110528"/>
              <a:gd name="adj2" fmla="val -75241"/>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Altered mentation</a:t>
            </a:r>
          </a:p>
        </p:txBody>
      </p:sp>
      <p:sp>
        <p:nvSpPr>
          <p:cNvPr id="21" name="Ellipszis feliratnak 14">
            <a:extLst>
              <a:ext uri="{FF2B5EF4-FFF2-40B4-BE49-F238E27FC236}">
                <a16:creationId xmlns:a16="http://schemas.microsoft.com/office/drawing/2014/main" id="{235BB68F-C420-0445-8D90-69E84FF90877}"/>
              </a:ext>
            </a:extLst>
          </p:cNvPr>
          <p:cNvSpPr>
            <a:spLocks noChangeArrowheads="1"/>
          </p:cNvSpPr>
          <p:nvPr/>
        </p:nvSpPr>
        <p:spPr bwMode="auto">
          <a:xfrm>
            <a:off x="1166043" y="4802188"/>
            <a:ext cx="2952750" cy="930275"/>
          </a:xfrm>
          <a:prstGeom prst="wedgeEllipseCallout">
            <a:avLst>
              <a:gd name="adj1" fmla="val 100023"/>
              <a:gd name="adj2" fmla="val -130921"/>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Etc, etc, ....</a:t>
            </a:r>
          </a:p>
        </p:txBody>
      </p:sp>
      <p:sp>
        <p:nvSpPr>
          <p:cNvPr id="22" name="Ellipszis feliratnak 14">
            <a:extLst>
              <a:ext uri="{FF2B5EF4-FFF2-40B4-BE49-F238E27FC236}">
                <a16:creationId xmlns:a16="http://schemas.microsoft.com/office/drawing/2014/main" id="{FE2EC1EC-ED49-9A42-9009-FE8950B5A2C8}"/>
              </a:ext>
            </a:extLst>
          </p:cNvPr>
          <p:cNvSpPr>
            <a:spLocks noChangeArrowheads="1"/>
          </p:cNvSpPr>
          <p:nvPr/>
        </p:nvSpPr>
        <p:spPr bwMode="auto">
          <a:xfrm>
            <a:off x="1166043" y="4792663"/>
            <a:ext cx="2952750" cy="930275"/>
          </a:xfrm>
          <a:prstGeom prst="wedgeEllipseCallout">
            <a:avLst>
              <a:gd name="adj1" fmla="val 141565"/>
              <a:gd name="adj2" fmla="val -316898"/>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Etc, etc, etc....</a:t>
            </a:r>
          </a:p>
        </p:txBody>
      </p:sp>
      <p:sp>
        <p:nvSpPr>
          <p:cNvPr id="23" name="Text Box 2063">
            <a:extLst>
              <a:ext uri="{FF2B5EF4-FFF2-40B4-BE49-F238E27FC236}">
                <a16:creationId xmlns:a16="http://schemas.microsoft.com/office/drawing/2014/main" id="{C6E2FF01-9298-6D46-BC78-1B511660DD0D}"/>
              </a:ext>
            </a:extLst>
          </p:cNvPr>
          <p:cNvSpPr txBox="1">
            <a:spLocks noChangeArrowheads="1"/>
          </p:cNvSpPr>
          <p:nvPr/>
        </p:nvSpPr>
        <p:spPr bwMode="auto">
          <a:xfrm>
            <a:off x="2710695" y="188913"/>
            <a:ext cx="8007320" cy="646331"/>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I </a:t>
            </a:r>
            <a:r>
              <a:rPr lang="hu-HU" altLang="hu-HU" sz="3600" dirty="0" err="1">
                <a:solidFill>
                  <a:srgbClr val="294143"/>
                </a:solidFill>
              </a:rPr>
              <a:t>have</a:t>
            </a:r>
            <a:r>
              <a:rPr lang="hu-HU" altLang="hu-HU" sz="3600" dirty="0">
                <a:solidFill>
                  <a:srgbClr val="294143"/>
                </a:solidFill>
              </a:rPr>
              <a:t> </a:t>
            </a:r>
            <a:r>
              <a:rPr lang="hu-HU" altLang="hu-HU" sz="3600" dirty="0" err="1">
                <a:solidFill>
                  <a:srgbClr val="294143"/>
                </a:solidFill>
              </a:rPr>
              <a:t>never</a:t>
            </a:r>
            <a:r>
              <a:rPr lang="hu-HU" altLang="hu-HU" sz="3600" dirty="0">
                <a:solidFill>
                  <a:srgbClr val="294143"/>
                </a:solidFill>
              </a:rPr>
              <a:t> </a:t>
            </a:r>
            <a:r>
              <a:rPr lang="hu-HU" altLang="hu-HU" sz="3600" dirty="0" err="1">
                <a:solidFill>
                  <a:srgbClr val="294143"/>
                </a:solidFill>
              </a:rPr>
              <a:t>treated</a:t>
            </a:r>
            <a:r>
              <a:rPr lang="hu-HU" altLang="hu-HU" sz="3600" dirty="0">
                <a:solidFill>
                  <a:srgbClr val="294143"/>
                </a:solidFill>
              </a:rPr>
              <a:t> „SEPSIS” in </a:t>
            </a:r>
            <a:r>
              <a:rPr lang="hu-HU" altLang="hu-HU" sz="3600" dirty="0" err="1">
                <a:solidFill>
                  <a:srgbClr val="294143"/>
                </a:solidFill>
              </a:rPr>
              <a:t>my</a:t>
            </a:r>
            <a:r>
              <a:rPr lang="hu-HU" altLang="hu-HU" sz="3600" dirty="0">
                <a:solidFill>
                  <a:srgbClr val="294143"/>
                </a:solidFill>
              </a:rPr>
              <a:t> life! </a:t>
            </a:r>
          </a:p>
        </p:txBody>
      </p:sp>
      <p:sp>
        <p:nvSpPr>
          <p:cNvPr id="27" name="Lekerekített téglalap 2">
            <a:extLst>
              <a:ext uri="{FF2B5EF4-FFF2-40B4-BE49-F238E27FC236}">
                <a16:creationId xmlns:a16="http://schemas.microsoft.com/office/drawing/2014/main" id="{ED965E42-F9D2-F546-90A4-C6A1BA842D05}"/>
              </a:ext>
            </a:extLst>
          </p:cNvPr>
          <p:cNvSpPr>
            <a:spLocks noChangeArrowheads="1"/>
          </p:cNvSpPr>
          <p:nvPr/>
        </p:nvSpPr>
        <p:spPr bwMode="auto">
          <a:xfrm>
            <a:off x="2195512" y="4264367"/>
            <a:ext cx="7924800" cy="83820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But</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organ</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dysfunction</a:t>
            </a:r>
            <a:r>
              <a:rPr kumimoji="0" lang="hu-HU" altLang="hu-HU" sz="3600" b="0" i="0" u="none" strike="noStrike" kern="0" cap="none" spc="0" normalizeH="0" baseline="0" noProof="0" dirty="0">
                <a:ln>
                  <a:noFill/>
                </a:ln>
                <a:solidFill>
                  <a:srgbClr val="294143"/>
                </a:solidFill>
                <a:effectLst/>
                <a:uLnTx/>
                <a:uFillTx/>
                <a:latin typeface="Times New Roman" charset="0"/>
              </a:rPr>
              <a:t> - and </a:t>
            </a:r>
            <a:r>
              <a:rPr kumimoji="0" lang="hu-HU" altLang="hu-HU" sz="3600" b="0" i="0" u="none" strike="noStrike" kern="0" cap="none" spc="0" normalizeH="0" baseline="0" noProof="0" dirty="0" err="1">
                <a:ln>
                  <a:noFill/>
                </a:ln>
                <a:solidFill>
                  <a:srgbClr val="294143"/>
                </a:solidFill>
                <a:effectLst/>
                <a:uLnTx/>
                <a:uFillTx/>
                <a:latin typeface="Times New Roman" charset="0"/>
              </a:rPr>
              <a:t>infection</a:t>
            </a:r>
            <a:endParaRPr kumimoji="0" lang="hu-HU" altLang="hu-HU" sz="3600" b="0" i="0" u="none" strike="noStrike" kern="0" cap="none" spc="0" normalizeH="0" baseline="0" noProof="0" dirty="0">
              <a:ln>
                <a:noFill/>
              </a:ln>
              <a:solidFill>
                <a:srgbClr val="294143"/>
              </a:solidFill>
              <a:effectLst/>
              <a:uLnTx/>
              <a:uFillTx/>
              <a:latin typeface="Times New Roman" charset="0"/>
            </a:endParaRPr>
          </a:p>
        </p:txBody>
      </p:sp>
      <p:pic>
        <p:nvPicPr>
          <p:cNvPr id="25" name="Picture 24" descr="Logo, company name&#10;&#10;Description automatically generated">
            <a:extLst>
              <a:ext uri="{FF2B5EF4-FFF2-40B4-BE49-F238E27FC236}">
                <a16:creationId xmlns:a16="http://schemas.microsoft.com/office/drawing/2014/main" id="{E9F6ACC0-DD3B-C344-99BF-8650C997A9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22329" y="971519"/>
            <a:ext cx="2069172" cy="99645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5" name="Ellipszis feliratnak 14">
            <a:extLst>
              <a:ext uri="{FF2B5EF4-FFF2-40B4-BE49-F238E27FC236}">
                <a16:creationId xmlns:a16="http://schemas.microsoft.com/office/drawing/2014/main" id="{778FF9B9-9368-CC4E-8CB2-1773DEE75B5E}"/>
              </a:ext>
            </a:extLst>
          </p:cNvPr>
          <p:cNvSpPr>
            <a:spLocks noChangeArrowheads="1"/>
          </p:cNvSpPr>
          <p:nvPr/>
        </p:nvSpPr>
        <p:spPr bwMode="auto">
          <a:xfrm>
            <a:off x="8255818" y="2068513"/>
            <a:ext cx="2952750" cy="930275"/>
          </a:xfrm>
          <a:prstGeom prst="wedgeEllipseCallout">
            <a:avLst>
              <a:gd name="adj1" fmla="val -46634"/>
              <a:gd name="adj2" fmla="val 135269"/>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Respiratory dysfunction</a:t>
            </a:r>
          </a:p>
        </p:txBody>
      </p:sp>
      <p:sp>
        <p:nvSpPr>
          <p:cNvPr id="26" name="Lekerekített téglalap 2">
            <a:extLst>
              <a:ext uri="{FF2B5EF4-FFF2-40B4-BE49-F238E27FC236}">
                <a16:creationId xmlns:a16="http://schemas.microsoft.com/office/drawing/2014/main" id="{0D0A3873-1A37-B645-B2DB-F0965CEB8B6C}"/>
              </a:ext>
            </a:extLst>
          </p:cNvPr>
          <p:cNvSpPr>
            <a:spLocks noChangeArrowheads="1"/>
          </p:cNvSpPr>
          <p:nvPr/>
        </p:nvSpPr>
        <p:spPr bwMode="auto">
          <a:xfrm>
            <a:off x="2195512" y="3068960"/>
            <a:ext cx="7924800" cy="83820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You</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don’t</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treat</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Sepsis</a:t>
            </a:r>
            <a:r>
              <a:rPr kumimoji="0" lang="hu-HU" altLang="hu-HU" sz="3600" b="0" i="0" u="none" strike="noStrike" kern="0" cap="none" spc="0" normalizeH="0" baseline="0" noProof="0" dirty="0">
                <a:ln>
                  <a:noFill/>
                </a:ln>
                <a:solidFill>
                  <a:srgbClr val="294143"/>
                </a:solidFill>
                <a:effectLst/>
                <a:uLnTx/>
                <a:uFillTx/>
                <a:latin typeface="Times New Roman" charset="0"/>
              </a:rPr>
              <a:t>!</a:t>
            </a:r>
          </a:p>
        </p:txBody>
      </p:sp>
    </p:spTree>
    <p:custDataLst>
      <p:tags r:id="rId1"/>
    </p:custDataLst>
    <p:extLst>
      <p:ext uri="{BB962C8B-B14F-4D97-AF65-F5344CB8AC3E}">
        <p14:creationId xmlns:p14="http://schemas.microsoft.com/office/powerpoint/2010/main" val="217716893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7" grpId="0" animBg="1"/>
      <p:bldP spid="1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Kép 44">
            <a:extLst>
              <a:ext uri="{FF2B5EF4-FFF2-40B4-BE49-F238E27FC236}">
                <a16:creationId xmlns:a16="http://schemas.microsoft.com/office/drawing/2014/main" id="{76956F1F-F0EF-BF41-B227-0FBADA7F6C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2EF78AE-3A2A-7C4D-8001-961AA3C00F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7" name="Rectangle 7">
            <a:extLst>
              <a:ext uri="{FF2B5EF4-FFF2-40B4-BE49-F238E27FC236}">
                <a16:creationId xmlns:a16="http://schemas.microsoft.com/office/drawing/2014/main" id="{3D681471-580F-D14D-B027-4C790824CBEB}"/>
              </a:ext>
            </a:extLst>
          </p:cNvPr>
          <p:cNvSpPr>
            <a:spLocks noGrp="1" noChangeArrowheads="1"/>
          </p:cNvSpPr>
          <p:nvPr>
            <p:ph type="title"/>
          </p:nvPr>
        </p:nvSpPr>
        <p:spPr>
          <a:xfrm>
            <a:off x="1919536" y="2059186"/>
            <a:ext cx="8680450" cy="936625"/>
          </a:xfrm>
          <a:noFill/>
          <a:ln>
            <a:solidFill>
              <a:schemeClr val="hlink"/>
            </a:solidFill>
            <a:miter lim="800000"/>
            <a:headEnd/>
            <a:tailEnd/>
          </a:ln>
        </p:spPr>
        <p:txBody>
          <a:bodyPr/>
          <a:lstStyle/>
          <a:p>
            <a:r>
              <a:rPr lang="hu-HU" altLang="en-DE">
                <a:solidFill>
                  <a:srgbClr val="294143"/>
                </a:solidFill>
              </a:rPr>
              <a:t>Confession</a:t>
            </a:r>
          </a:p>
        </p:txBody>
      </p:sp>
      <p:sp>
        <p:nvSpPr>
          <p:cNvPr id="18" name="Rectangle 7">
            <a:extLst>
              <a:ext uri="{FF2B5EF4-FFF2-40B4-BE49-F238E27FC236}">
                <a16:creationId xmlns:a16="http://schemas.microsoft.com/office/drawing/2014/main" id="{5EA491AF-0E7A-8A48-A3E3-A865B62C7CDF}"/>
              </a:ext>
            </a:extLst>
          </p:cNvPr>
          <p:cNvSpPr txBox="1">
            <a:spLocks noChangeArrowheads="1"/>
          </p:cNvSpPr>
          <p:nvPr/>
        </p:nvSpPr>
        <p:spPr bwMode="auto">
          <a:xfrm>
            <a:off x="1932236" y="3211810"/>
            <a:ext cx="8680450" cy="1800225"/>
          </a:xfrm>
          <a:prstGeom prst="rect">
            <a:avLst/>
          </a:prstGeom>
          <a:noFill/>
          <a:ln w="9525">
            <a:solidFill>
              <a:schemeClr val="hlink"/>
            </a:solidFill>
            <a:miter lim="800000"/>
            <a:headEnd/>
            <a:tailEnd/>
          </a:ln>
        </p:spPr>
        <p:txBody>
          <a:bodyPr lIns="92075" tIns="46038" rIns="92075" bIns="46038" anchor="ctr"/>
          <a:lstStyle/>
          <a:p>
            <a:pPr algn="ctr" defTabSz="762000">
              <a:defRPr/>
            </a:pPr>
            <a:r>
              <a:rPr lang="hu-HU" sz="4400" kern="0" dirty="0">
                <a:solidFill>
                  <a:srgbClr val="294143"/>
                </a:solidFill>
                <a:latin typeface="Times New Roman"/>
              </a:rPr>
              <a:t>I </a:t>
            </a:r>
            <a:r>
              <a:rPr lang="hu-HU" sz="4400" kern="0" dirty="0" err="1">
                <a:solidFill>
                  <a:srgbClr val="294143"/>
                </a:solidFill>
                <a:latin typeface="Times New Roman"/>
              </a:rPr>
              <a:t>have</a:t>
            </a:r>
            <a:r>
              <a:rPr lang="hu-HU" sz="4400" kern="0" dirty="0">
                <a:solidFill>
                  <a:srgbClr val="294143"/>
                </a:solidFill>
                <a:latin typeface="Times New Roman"/>
              </a:rPr>
              <a:t> </a:t>
            </a:r>
            <a:r>
              <a:rPr lang="hu-HU" sz="4400" kern="0" dirty="0" err="1">
                <a:solidFill>
                  <a:srgbClr val="294143"/>
                </a:solidFill>
                <a:latin typeface="Times New Roman"/>
              </a:rPr>
              <a:t>never</a:t>
            </a:r>
            <a:r>
              <a:rPr lang="hu-HU" sz="4400" kern="0" dirty="0">
                <a:solidFill>
                  <a:srgbClr val="294143"/>
                </a:solidFill>
                <a:latin typeface="Times New Roman"/>
              </a:rPr>
              <a:t> </a:t>
            </a:r>
            <a:r>
              <a:rPr lang="hu-HU" sz="4400" kern="0" dirty="0" err="1">
                <a:solidFill>
                  <a:srgbClr val="294143"/>
                </a:solidFill>
                <a:latin typeface="Times New Roman"/>
              </a:rPr>
              <a:t>treated</a:t>
            </a:r>
            <a:r>
              <a:rPr lang="hu-HU" sz="4400" kern="0" dirty="0">
                <a:solidFill>
                  <a:srgbClr val="294143"/>
                </a:solidFill>
                <a:latin typeface="Times New Roman"/>
              </a:rPr>
              <a:t> ARDS </a:t>
            </a:r>
            <a:r>
              <a:rPr lang="hu-HU" sz="4400" i="1" kern="0" dirty="0">
                <a:solidFill>
                  <a:srgbClr val="294143"/>
                </a:solidFill>
                <a:latin typeface="Times New Roman"/>
              </a:rPr>
              <a:t>per se</a:t>
            </a:r>
            <a:r>
              <a:rPr lang="hu-HU" sz="4400" kern="0" dirty="0">
                <a:solidFill>
                  <a:srgbClr val="294143"/>
                </a:solidFill>
                <a:latin typeface="Times New Roman"/>
              </a:rPr>
              <a:t> </a:t>
            </a:r>
            <a:r>
              <a:rPr lang="hu-HU" sz="4400" kern="0" dirty="0" err="1">
                <a:solidFill>
                  <a:srgbClr val="294143"/>
                </a:solidFill>
                <a:latin typeface="Times New Roman"/>
              </a:rPr>
              <a:t>in</a:t>
            </a:r>
            <a:r>
              <a:rPr lang="hu-HU" sz="4400" kern="0" dirty="0">
                <a:solidFill>
                  <a:srgbClr val="294143"/>
                </a:solidFill>
                <a:latin typeface="Times New Roman"/>
              </a:rPr>
              <a:t> </a:t>
            </a:r>
            <a:r>
              <a:rPr lang="hu-HU" sz="4400" kern="0" dirty="0" err="1">
                <a:solidFill>
                  <a:srgbClr val="294143"/>
                </a:solidFill>
                <a:latin typeface="Times New Roman"/>
              </a:rPr>
              <a:t>my</a:t>
            </a:r>
            <a:r>
              <a:rPr lang="hu-HU" sz="4400" kern="0" dirty="0">
                <a:solidFill>
                  <a:srgbClr val="294143"/>
                </a:solidFill>
                <a:latin typeface="Times New Roman"/>
              </a:rPr>
              <a:t> </a:t>
            </a:r>
            <a:r>
              <a:rPr lang="hu-HU" sz="4400" kern="0" dirty="0" err="1">
                <a:solidFill>
                  <a:srgbClr val="294143"/>
                </a:solidFill>
                <a:latin typeface="Times New Roman"/>
              </a:rPr>
              <a:t>entire</a:t>
            </a:r>
            <a:r>
              <a:rPr lang="hu-HU" sz="4400" kern="0" dirty="0">
                <a:solidFill>
                  <a:srgbClr val="294143"/>
                </a:solidFill>
                <a:latin typeface="Times New Roman"/>
              </a:rPr>
              <a:t> life…</a:t>
            </a:r>
          </a:p>
        </p:txBody>
      </p:sp>
      <p:sp>
        <p:nvSpPr>
          <p:cNvPr id="19" name="Rectangle 7">
            <a:extLst>
              <a:ext uri="{FF2B5EF4-FFF2-40B4-BE49-F238E27FC236}">
                <a16:creationId xmlns:a16="http://schemas.microsoft.com/office/drawing/2014/main" id="{8E51F797-F9D4-224D-B347-3A88EC807F78}"/>
              </a:ext>
            </a:extLst>
          </p:cNvPr>
          <p:cNvSpPr txBox="1">
            <a:spLocks noChangeArrowheads="1"/>
          </p:cNvSpPr>
          <p:nvPr/>
        </p:nvSpPr>
        <p:spPr bwMode="auto">
          <a:xfrm>
            <a:off x="1932236" y="5228109"/>
            <a:ext cx="8680450" cy="865187"/>
          </a:xfrm>
          <a:prstGeom prst="rect">
            <a:avLst/>
          </a:prstGeom>
          <a:noFill/>
          <a:ln w="9525">
            <a:solidFill>
              <a:schemeClr val="hlink"/>
            </a:solidFill>
            <a:miter lim="800000"/>
            <a:headEnd/>
            <a:tailEnd/>
          </a:ln>
        </p:spPr>
        <p:txBody>
          <a:bodyPr lIns="92075" tIns="46038" rIns="92075" bIns="46038" anchor="ctr"/>
          <a:lstStyle/>
          <a:p>
            <a:pPr algn="ctr" defTabSz="762000">
              <a:defRPr/>
            </a:pPr>
            <a:r>
              <a:rPr lang="hu-HU" sz="4400" kern="0" dirty="0">
                <a:solidFill>
                  <a:srgbClr val="294143"/>
                </a:solidFill>
                <a:latin typeface="Times New Roman"/>
              </a:rPr>
              <a:t>…and </a:t>
            </a:r>
            <a:r>
              <a:rPr lang="hu-HU" sz="4400" kern="0" dirty="0" err="1">
                <a:solidFill>
                  <a:srgbClr val="294143"/>
                </a:solidFill>
                <a:latin typeface="Times New Roman"/>
              </a:rPr>
              <a:t>you</a:t>
            </a:r>
            <a:r>
              <a:rPr lang="hu-HU" sz="4400" kern="0" dirty="0">
                <a:solidFill>
                  <a:srgbClr val="294143"/>
                </a:solidFill>
                <a:latin typeface="Times New Roman"/>
              </a:rPr>
              <a:t> </a:t>
            </a:r>
            <a:r>
              <a:rPr lang="hu-HU" sz="4400" kern="0" dirty="0" err="1">
                <a:solidFill>
                  <a:srgbClr val="294143"/>
                </a:solidFill>
                <a:latin typeface="Times New Roman"/>
              </a:rPr>
              <a:t>haven’t</a:t>
            </a:r>
            <a:r>
              <a:rPr lang="hu-HU" sz="4400" kern="0" dirty="0">
                <a:solidFill>
                  <a:srgbClr val="294143"/>
                </a:solidFill>
                <a:latin typeface="Times New Roman"/>
              </a:rPr>
              <a:t> </a:t>
            </a:r>
            <a:r>
              <a:rPr lang="hu-HU" sz="4400" kern="0" dirty="0" err="1">
                <a:solidFill>
                  <a:srgbClr val="294143"/>
                </a:solidFill>
                <a:latin typeface="Times New Roman"/>
              </a:rPr>
              <a:t>done</a:t>
            </a:r>
            <a:r>
              <a:rPr lang="hu-HU" sz="4400" kern="0" dirty="0">
                <a:solidFill>
                  <a:srgbClr val="294143"/>
                </a:solidFill>
                <a:latin typeface="Times New Roman"/>
              </a:rPr>
              <a:t> </a:t>
            </a:r>
            <a:r>
              <a:rPr lang="hu-HU" sz="4400" kern="0" dirty="0" err="1">
                <a:solidFill>
                  <a:srgbClr val="294143"/>
                </a:solidFill>
                <a:latin typeface="Times New Roman"/>
              </a:rPr>
              <a:t>either</a:t>
            </a:r>
            <a:r>
              <a:rPr lang="hu-HU" sz="4400" kern="0" dirty="0">
                <a:solidFill>
                  <a:srgbClr val="294143"/>
                </a:solidFill>
                <a:latin typeface="Times New Roman"/>
              </a:rPr>
              <a:t> </a:t>
            </a:r>
            <a:r>
              <a:rPr lang="hu-HU" sz="4400" kern="0" dirty="0">
                <a:solidFill>
                  <a:srgbClr val="294143"/>
                </a:solidFill>
                <a:latin typeface="Times New Roman"/>
                <a:sym typeface="Wingdings" panose="05000000000000000000" pitchFamily="2" charset="2"/>
              </a:rPr>
              <a:t></a:t>
            </a:r>
            <a:endParaRPr lang="hu-HU" sz="4400" kern="0" dirty="0">
              <a:solidFill>
                <a:srgbClr val="294143"/>
              </a:solidFill>
              <a:latin typeface="Times New Roman"/>
            </a:endParaRPr>
          </a:p>
        </p:txBody>
      </p:sp>
      <p:sp>
        <p:nvSpPr>
          <p:cNvPr id="20" name="Rectangle 5">
            <a:extLst>
              <a:ext uri="{FF2B5EF4-FFF2-40B4-BE49-F238E27FC236}">
                <a16:creationId xmlns:a16="http://schemas.microsoft.com/office/drawing/2014/main" id="{AB55AE0A-609C-3444-B565-E950DA1AEC29}"/>
              </a:ext>
            </a:extLst>
          </p:cNvPr>
          <p:cNvSpPr txBox="1">
            <a:spLocks noChangeArrowheads="1"/>
          </p:cNvSpPr>
          <p:nvPr/>
        </p:nvSpPr>
        <p:spPr bwMode="auto">
          <a:xfrm>
            <a:off x="2643100" y="44624"/>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a:lstStyle>
          <a:p>
            <a:r>
              <a:rPr lang="hu-HU" altLang="hu-HU" kern="0" dirty="0">
                <a:solidFill>
                  <a:srgbClr val="294143"/>
                </a:solidFill>
              </a:rPr>
              <a:t>2013: ISICEM, Brüsszel</a:t>
            </a:r>
            <a:endParaRPr lang="hu-HU" altLang="hu-HU" b="1" kern="0" dirty="0">
              <a:solidFill>
                <a:srgbClr val="294143"/>
              </a:solidFill>
            </a:endParaRPr>
          </a:p>
        </p:txBody>
      </p:sp>
      <p:pic>
        <p:nvPicPr>
          <p:cNvPr id="21" name="Picture 2" descr="https://ci4.googleusercontent.com/proxy/AmnW67Z0rDJE1U5kYhOLe4O9jcbZgbDXO5UMf4rORcXIvTVzq8nzgsyz9BaoTDTSHChj4QI_WIgMmylvJsxRBw=s0-d-e1-ft#http://www.intensive.org/mail/1/header.gif">
            <a:extLst>
              <a:ext uri="{FF2B5EF4-FFF2-40B4-BE49-F238E27FC236}">
                <a16:creationId xmlns:a16="http://schemas.microsoft.com/office/drawing/2014/main" id="{376C99FC-90FF-B047-8EC2-B42B5EC7A3D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b="13310"/>
          <a:stretch>
            <a:fillRect/>
          </a:stretch>
        </p:blipFill>
        <p:spPr bwMode="auto">
          <a:xfrm>
            <a:off x="4165600" y="994494"/>
            <a:ext cx="46085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608297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Kép 44">
            <a:extLst>
              <a:ext uri="{FF2B5EF4-FFF2-40B4-BE49-F238E27FC236}">
                <a16:creationId xmlns:a16="http://schemas.microsoft.com/office/drawing/2014/main" id="{76956F1F-F0EF-BF41-B227-0FBADA7F6C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2EF78AE-3A2A-7C4D-8001-961AA3C00F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5DD3C663-A937-D54C-A29C-EB682A12D3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91987" y="188640"/>
            <a:ext cx="8218112" cy="157057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1251DA3-9154-6A4F-8FA5-146EC3D0D0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1908" y="1429639"/>
            <a:ext cx="1941066" cy="308650"/>
          </a:xfrm>
          <a:prstGeom prst="rect">
            <a:avLst/>
          </a:prstGeom>
        </p:spPr>
      </p:pic>
      <p:pic>
        <p:nvPicPr>
          <p:cNvPr id="8" name="Picture 7">
            <a:extLst>
              <a:ext uri="{FF2B5EF4-FFF2-40B4-BE49-F238E27FC236}">
                <a16:creationId xmlns:a16="http://schemas.microsoft.com/office/drawing/2014/main" id="{596DBB61-84D6-DE42-BEA9-9232DCECBE6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759437" y="1840989"/>
            <a:ext cx="2806700" cy="279400"/>
          </a:xfrm>
          <a:prstGeom prst="rect">
            <a:avLst/>
          </a:prstGeom>
        </p:spPr>
      </p:pic>
      <p:pic>
        <p:nvPicPr>
          <p:cNvPr id="12" name="Picture 11" descr="Text&#10;&#10;Description automatically generated">
            <a:extLst>
              <a:ext uri="{FF2B5EF4-FFF2-40B4-BE49-F238E27FC236}">
                <a16:creationId xmlns:a16="http://schemas.microsoft.com/office/drawing/2014/main" id="{143C565E-34D9-1F4C-89BB-23D9A3AB4025}"/>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314700" y="2655907"/>
            <a:ext cx="5562600" cy="2755900"/>
          </a:xfrm>
          <a:prstGeom prst="rect">
            <a:avLst/>
          </a:prstGeom>
        </p:spPr>
      </p:pic>
    </p:spTree>
    <p:custDataLst>
      <p:tags r:id="rId1"/>
    </p:custDataLst>
    <p:extLst>
      <p:ext uri="{BB962C8B-B14F-4D97-AF65-F5344CB8AC3E}">
        <p14:creationId xmlns:p14="http://schemas.microsoft.com/office/powerpoint/2010/main" val="3780980573"/>
      </p:ext>
    </p:extLst>
  </p:cSld>
  <p:clrMapOvr>
    <a:masterClrMapping/>
  </p:clrMapOvr>
  <p:transition advTm="1079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6" name="Téglalap 5">
            <a:extLst>
              <a:ext uri="{FF2B5EF4-FFF2-40B4-BE49-F238E27FC236}">
                <a16:creationId xmlns:a16="http://schemas.microsoft.com/office/drawing/2014/main" id="{8783E20D-E1DE-5540-ACDC-4CCA62B3CFF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0" name="Kép 44">
            <a:extLst>
              <a:ext uri="{FF2B5EF4-FFF2-40B4-BE49-F238E27FC236}">
                <a16:creationId xmlns:a16="http://schemas.microsoft.com/office/drawing/2014/main" id="{D5BD0490-E947-8C43-B51F-7CEC492F2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D0683A39-6CD9-6941-A789-199489AAF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Lekerekített téglalap 2">
            <a:extLst>
              <a:ext uri="{FF2B5EF4-FFF2-40B4-BE49-F238E27FC236}">
                <a16:creationId xmlns:a16="http://schemas.microsoft.com/office/drawing/2014/main" id="{92BFFCEE-30F0-9C4E-AFB1-F702A8380457}"/>
              </a:ext>
            </a:extLst>
          </p:cNvPr>
          <p:cNvSpPr>
            <a:spLocks noChangeArrowheads="1"/>
          </p:cNvSpPr>
          <p:nvPr/>
        </p:nvSpPr>
        <p:spPr bwMode="auto">
          <a:xfrm>
            <a:off x="1717145" y="1916832"/>
            <a:ext cx="9299575"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err="1">
                <a:solidFill>
                  <a:srgbClr val="294143"/>
                </a:solidFill>
              </a:rPr>
              <a:t>Does</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patient</a:t>
            </a:r>
            <a:r>
              <a:rPr lang="hu-HU" altLang="hu-HU" sz="3600" dirty="0">
                <a:solidFill>
                  <a:srgbClr val="294143"/>
                </a:solidFill>
              </a:rPr>
              <a:t> </a:t>
            </a:r>
            <a:r>
              <a:rPr lang="hu-HU" altLang="hu-HU" sz="3600" dirty="0" err="1">
                <a:solidFill>
                  <a:srgbClr val="294143"/>
                </a:solidFill>
              </a:rPr>
              <a:t>have</a:t>
            </a:r>
            <a:r>
              <a:rPr lang="hu-HU" altLang="hu-HU" sz="3600" dirty="0">
                <a:solidFill>
                  <a:srgbClr val="294143"/>
                </a:solidFill>
              </a:rPr>
              <a:t> </a:t>
            </a:r>
            <a:r>
              <a:rPr lang="hu-HU" altLang="hu-HU" sz="3600" b="1" dirty="0" err="1">
                <a:solidFill>
                  <a:srgbClr val="294143"/>
                </a:solidFill>
              </a:rPr>
              <a:t>infection</a:t>
            </a:r>
            <a:r>
              <a:rPr lang="hu-HU" altLang="hu-HU" sz="3600" dirty="0">
                <a:solidFill>
                  <a:srgbClr val="294143"/>
                </a:solidFill>
              </a:rPr>
              <a:t> </a:t>
            </a:r>
            <a:r>
              <a:rPr lang="hu-HU" altLang="hu-HU" sz="3600" dirty="0" err="1">
                <a:solidFill>
                  <a:srgbClr val="294143"/>
                </a:solidFill>
              </a:rPr>
              <a:t>or</a:t>
            </a:r>
            <a:r>
              <a:rPr lang="hu-HU" altLang="hu-HU" sz="3600" dirty="0">
                <a:solidFill>
                  <a:srgbClr val="294143"/>
                </a:solidFill>
              </a:rPr>
              <a:t> </a:t>
            </a:r>
            <a:r>
              <a:rPr lang="hu-HU" altLang="hu-HU" sz="3600" dirty="0" err="1">
                <a:solidFill>
                  <a:srgbClr val="294143"/>
                </a:solidFill>
              </a:rPr>
              <a:t>not</a:t>
            </a:r>
            <a:r>
              <a:rPr lang="hu-HU" altLang="hu-HU" sz="3600" dirty="0">
                <a:solidFill>
                  <a:srgbClr val="294143"/>
                </a:solidFill>
              </a:rPr>
              <a:t> ?</a:t>
            </a:r>
          </a:p>
        </p:txBody>
      </p:sp>
      <p:sp>
        <p:nvSpPr>
          <p:cNvPr id="16" name="Lekerekített téglalap 2">
            <a:extLst>
              <a:ext uri="{FF2B5EF4-FFF2-40B4-BE49-F238E27FC236}">
                <a16:creationId xmlns:a16="http://schemas.microsoft.com/office/drawing/2014/main" id="{2A93F811-DAD1-9848-B344-7875ED431411}"/>
              </a:ext>
            </a:extLst>
          </p:cNvPr>
          <p:cNvSpPr>
            <a:spLocks noChangeArrowheads="1"/>
          </p:cNvSpPr>
          <p:nvPr/>
        </p:nvSpPr>
        <p:spPr bwMode="auto">
          <a:xfrm>
            <a:off x="3676184" y="3442088"/>
            <a:ext cx="4839632"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err="1">
                <a:solidFill>
                  <a:srgbClr val="294143"/>
                </a:solidFill>
              </a:rPr>
              <a:t>Infection</a:t>
            </a:r>
            <a:r>
              <a:rPr lang="hu-HU" altLang="hu-HU" sz="3600" dirty="0">
                <a:solidFill>
                  <a:srgbClr val="294143"/>
                </a:solidFill>
              </a:rPr>
              <a:t>  = </a:t>
            </a:r>
            <a:r>
              <a:rPr lang="hu-HU" altLang="hu-HU" sz="3600" dirty="0" err="1">
                <a:solidFill>
                  <a:srgbClr val="294143"/>
                </a:solidFill>
              </a:rPr>
              <a:t>ABs</a:t>
            </a:r>
            <a:endParaRPr lang="hu-HU" altLang="hu-HU" sz="3600" dirty="0">
              <a:solidFill>
                <a:srgbClr val="294143"/>
              </a:solidFill>
            </a:endParaRPr>
          </a:p>
        </p:txBody>
      </p:sp>
      <p:sp>
        <p:nvSpPr>
          <p:cNvPr id="17" name="Lekerekített téglalap 2">
            <a:extLst>
              <a:ext uri="{FF2B5EF4-FFF2-40B4-BE49-F238E27FC236}">
                <a16:creationId xmlns:a16="http://schemas.microsoft.com/office/drawing/2014/main" id="{CD150F7D-FCD7-E943-BE8A-73339C83ADEE}"/>
              </a:ext>
            </a:extLst>
          </p:cNvPr>
          <p:cNvSpPr>
            <a:spLocks noChangeArrowheads="1"/>
          </p:cNvSpPr>
          <p:nvPr/>
        </p:nvSpPr>
        <p:spPr bwMode="auto">
          <a:xfrm>
            <a:off x="3676184" y="4983716"/>
            <a:ext cx="4839632"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a:solidFill>
                  <a:srgbClr val="294143"/>
                </a:solidFill>
              </a:rPr>
              <a:t>No </a:t>
            </a:r>
            <a:r>
              <a:rPr lang="hu-HU" altLang="hu-HU" sz="3600" dirty="0" err="1">
                <a:solidFill>
                  <a:srgbClr val="294143"/>
                </a:solidFill>
              </a:rPr>
              <a:t>Infection</a:t>
            </a:r>
            <a:r>
              <a:rPr lang="hu-HU" altLang="hu-HU" sz="3600" dirty="0">
                <a:solidFill>
                  <a:srgbClr val="294143"/>
                </a:solidFill>
              </a:rPr>
              <a:t>  = no </a:t>
            </a:r>
            <a:r>
              <a:rPr lang="hu-HU" altLang="hu-HU" sz="3600" dirty="0" err="1">
                <a:solidFill>
                  <a:srgbClr val="294143"/>
                </a:solidFill>
              </a:rPr>
              <a:t>ABs</a:t>
            </a:r>
            <a:endParaRPr lang="hu-HU" altLang="hu-HU" sz="3600" dirty="0">
              <a:solidFill>
                <a:srgbClr val="294143"/>
              </a:solidFill>
            </a:endParaRPr>
          </a:p>
        </p:txBody>
      </p:sp>
      <p:pic>
        <p:nvPicPr>
          <p:cNvPr id="18" name="Kép 43">
            <a:extLst>
              <a:ext uri="{FF2B5EF4-FFF2-40B4-BE49-F238E27FC236}">
                <a16:creationId xmlns:a16="http://schemas.microsoft.com/office/drawing/2014/main" id="{5800DAC5-F9E6-AE4B-90F9-4D2E923EA2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19" name="Kép 45">
            <a:extLst>
              <a:ext uri="{FF2B5EF4-FFF2-40B4-BE49-F238E27FC236}">
                <a16:creationId xmlns:a16="http://schemas.microsoft.com/office/drawing/2014/main" id="{66D2876E-A99D-EE4C-BBC6-F407BF7911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1936439114"/>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3442" y="44624"/>
            <a:ext cx="831230" cy="831230"/>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Rectangle 3">
            <a:extLst>
              <a:ext uri="{FF2B5EF4-FFF2-40B4-BE49-F238E27FC236}">
                <a16:creationId xmlns:a16="http://schemas.microsoft.com/office/drawing/2014/main" id="{4BB4AE25-2541-9E44-859A-5523FA19418E}"/>
              </a:ext>
            </a:extLst>
          </p:cNvPr>
          <p:cNvSpPr txBox="1">
            <a:spLocks noChangeArrowheads="1"/>
          </p:cNvSpPr>
          <p:nvPr/>
        </p:nvSpPr>
        <p:spPr>
          <a:xfrm>
            <a:off x="1685923" y="3293084"/>
            <a:ext cx="8743950" cy="2879601"/>
          </a:xfrm>
          <a:prstGeom prst="rect">
            <a:avLst/>
          </a:prstGeom>
          <a:noFill/>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hu-HU" altLang="hu-HU" sz="4000" dirty="0">
                <a:solidFill>
                  <a:schemeClr val="accent6">
                    <a:lumMod val="50000"/>
                  </a:schemeClr>
                </a:solidFill>
              </a:rPr>
            </a:br>
            <a:br>
              <a:rPr lang="hu-HU" altLang="hu-HU" sz="2800" dirty="0">
                <a:solidFill>
                  <a:schemeClr val="accent6">
                    <a:lumMod val="50000"/>
                  </a:schemeClr>
                </a:solidFill>
              </a:rPr>
            </a:br>
            <a:endParaRPr lang="hu-HU" altLang="hu-HU" sz="2400" dirty="0">
              <a:solidFill>
                <a:schemeClr val="accent6">
                  <a:lumMod val="50000"/>
                </a:schemeClr>
              </a:solidFill>
            </a:endParaRPr>
          </a:p>
        </p:txBody>
      </p:sp>
      <p:sp>
        <p:nvSpPr>
          <p:cNvPr id="11" name="Rectangle 7">
            <a:extLst>
              <a:ext uri="{FF2B5EF4-FFF2-40B4-BE49-F238E27FC236}">
                <a16:creationId xmlns:a16="http://schemas.microsoft.com/office/drawing/2014/main" id="{5770FCA9-8D47-7A4A-A71B-8E1D066D28E5}"/>
              </a:ext>
            </a:extLst>
          </p:cNvPr>
          <p:cNvSpPr txBox="1">
            <a:spLocks noChangeArrowheads="1"/>
          </p:cNvSpPr>
          <p:nvPr/>
        </p:nvSpPr>
        <p:spPr bwMode="auto">
          <a:xfrm>
            <a:off x="2170111" y="2133600"/>
            <a:ext cx="78390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2400" b="0" i="0" u="none" strike="noStrike" kern="0" cap="none" spc="0" normalizeH="0" baseline="0" noProof="0" dirty="0" err="1">
                <a:ln>
                  <a:noFill/>
                </a:ln>
                <a:solidFill>
                  <a:srgbClr val="294143"/>
                </a:solidFill>
                <a:effectLst/>
                <a:uLnTx/>
                <a:uFillTx/>
                <a:latin typeface="Times New Roman"/>
                <a:ea typeface="+mn-ea"/>
                <a:cs typeface="+mn-cs"/>
              </a:rPr>
              <a:t>Clinical</a:t>
            </a:r>
            <a:r>
              <a:rPr kumimoji="0" lang="hu-HU" altLang="hu-HU" sz="2400" b="0" i="0"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2400" b="0" i="0" u="none" strike="noStrike" kern="0" cap="none" spc="0" normalizeH="0" baseline="0" noProof="0" dirty="0" err="1">
                <a:ln>
                  <a:noFill/>
                </a:ln>
                <a:solidFill>
                  <a:srgbClr val="294143"/>
                </a:solidFill>
                <a:effectLst/>
                <a:uLnTx/>
                <a:uFillTx/>
                <a:latin typeface="Times New Roman"/>
                <a:ea typeface="+mn-ea"/>
                <a:cs typeface="+mn-cs"/>
              </a:rPr>
              <a:t>signs</a:t>
            </a:r>
            <a:r>
              <a:rPr kumimoji="0" lang="hu-HU" altLang="hu-HU" sz="2400" b="0" i="0" u="none" strike="noStrike" kern="0" cap="none" spc="0" normalizeH="0" baseline="0" noProof="0" dirty="0">
                <a:ln>
                  <a:noFill/>
                </a:ln>
                <a:solidFill>
                  <a:srgbClr val="294143"/>
                </a:solidFill>
                <a:effectLst/>
                <a:uLnTx/>
                <a:uFillTx/>
                <a:latin typeface="Times New Roman"/>
                <a:ea typeface="+mn-ea"/>
                <a:cs typeface="+mn-cs"/>
              </a:rPr>
              <a:t>:</a:t>
            </a:r>
          </a:p>
          <a:p>
            <a:pPr marL="1143000" marR="0" lvl="2" indent="-2286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Most important</a:t>
            </a:r>
          </a:p>
          <a:p>
            <a:pPr marL="1143000" marR="0" lvl="2" indent="-228600" algn="l" defTabSz="914400" rtl="0" eaLnBrk="0" fontAlgn="base" latinLnBrk="0" hangingPunct="0">
              <a:lnSpc>
                <a:spcPct val="90000"/>
              </a:lnSpc>
              <a:spcBef>
                <a:spcPct val="20000"/>
              </a:spcBef>
              <a:spcAft>
                <a:spcPct val="0"/>
              </a:spcAft>
              <a:buClrTx/>
              <a:buSzPct val="100000"/>
              <a:buFontTx/>
              <a:buChar char="•"/>
              <a:tabLst/>
              <a:defRPr/>
            </a:pPr>
            <a:endParaRPr kumimoji="0" lang="hu-HU" altLang="hu-HU" sz="1800" b="0" i="0" u="none" strike="noStrike" kern="0" cap="none" spc="0" normalizeH="0" baseline="0" noProof="0" dirty="0">
              <a:ln>
                <a:noFill/>
              </a:ln>
              <a:solidFill>
                <a:srgbClr val="294143"/>
              </a:solidFill>
              <a:effectLst/>
              <a:uLnTx/>
              <a:uFillTx/>
              <a:latin typeface="Times New Roman"/>
              <a:ea typeface="+mn-ea"/>
              <a:cs typeface="+mn-cs"/>
            </a:endParaRPr>
          </a:p>
          <a:p>
            <a:pPr marL="342900" marR="0" lvl="0" indent="-3429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2400" b="0" i="0" u="none" strike="noStrike" kern="0" cap="none" spc="0" normalizeH="0" baseline="0" noProof="0" dirty="0" err="1">
                <a:ln>
                  <a:noFill/>
                </a:ln>
                <a:solidFill>
                  <a:srgbClr val="294143"/>
                </a:solidFill>
                <a:effectLst/>
                <a:uLnTx/>
                <a:uFillTx/>
                <a:latin typeface="Times New Roman"/>
                <a:ea typeface="+mn-ea"/>
                <a:cs typeface="+mn-cs"/>
              </a:rPr>
              <a:t>Fever</a:t>
            </a:r>
            <a:r>
              <a:rPr kumimoji="0" lang="hu-HU" altLang="hu-HU" sz="2400" b="0" i="0" u="none" strike="noStrike" kern="0" cap="none" spc="0" normalizeH="0" baseline="0" noProof="0" dirty="0">
                <a:ln>
                  <a:noFill/>
                </a:ln>
                <a:solidFill>
                  <a:srgbClr val="294143"/>
                </a:solidFill>
                <a:effectLst/>
                <a:uLnTx/>
                <a:uFillTx/>
                <a:latin typeface="Times New Roman"/>
                <a:ea typeface="+mn-ea"/>
                <a:cs typeface="+mn-cs"/>
              </a:rPr>
              <a:t> (&gt;38</a:t>
            </a:r>
            <a:r>
              <a:rPr kumimoji="0" lang="hu-HU" altLang="hu-HU" sz="2400" b="0" i="0" u="none" strike="noStrike" kern="0" cap="none" spc="0" normalizeH="0" baseline="30000" noProof="0" dirty="0">
                <a:ln>
                  <a:noFill/>
                </a:ln>
                <a:solidFill>
                  <a:srgbClr val="294143"/>
                </a:solidFill>
                <a:effectLst/>
                <a:uLnTx/>
                <a:uFillTx/>
                <a:latin typeface="Times New Roman"/>
                <a:ea typeface="+mn-ea"/>
                <a:cs typeface="+mn-cs"/>
              </a:rPr>
              <a:t>o</a:t>
            </a:r>
            <a:r>
              <a:rPr kumimoji="0" lang="hu-HU" altLang="hu-HU" sz="2400" b="0" i="0" u="none" strike="noStrike" kern="0" cap="none" spc="0" normalizeH="0" baseline="0" noProof="0" dirty="0">
                <a:ln>
                  <a:noFill/>
                </a:ln>
                <a:solidFill>
                  <a:srgbClr val="294143"/>
                </a:solidFill>
                <a:effectLst/>
                <a:uLnTx/>
                <a:uFillTx/>
                <a:latin typeface="Times New Roman"/>
                <a:ea typeface="+mn-ea"/>
                <a:cs typeface="+mn-cs"/>
              </a:rPr>
              <a:t>C), WBC (&gt;12 000): </a:t>
            </a:r>
          </a:p>
          <a:p>
            <a:pPr marL="1143000" marR="0" lvl="2" indent="-2286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1800" b="0" i="0" u="none" strike="noStrike" kern="0" cap="none" spc="0" normalizeH="0" baseline="0" noProof="0" dirty="0" err="1">
                <a:ln>
                  <a:noFill/>
                </a:ln>
                <a:solidFill>
                  <a:srgbClr val="294143"/>
                </a:solidFill>
                <a:effectLst/>
                <a:uLnTx/>
                <a:uFillTx/>
                <a:latin typeface="Times New Roman"/>
                <a:ea typeface="+mn-ea"/>
                <a:cs typeface="+mn-cs"/>
              </a:rPr>
              <a:t>Low</a:t>
            </a: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1800" b="0" i="0" u="none" strike="noStrike" kern="0" cap="none" spc="0" normalizeH="0" baseline="0" noProof="0" dirty="0" err="1">
                <a:ln>
                  <a:noFill/>
                </a:ln>
                <a:solidFill>
                  <a:srgbClr val="294143"/>
                </a:solidFill>
                <a:effectLst/>
                <a:uLnTx/>
                <a:uFillTx/>
                <a:latin typeface="Times New Roman"/>
                <a:ea typeface="+mn-ea"/>
                <a:cs typeface="+mn-cs"/>
              </a:rPr>
              <a:t>sensitivity</a:t>
            </a: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 (~50%)</a:t>
            </a:r>
          </a:p>
          <a:p>
            <a:pPr marL="1143000" marR="0" lvl="2" indent="-228600" algn="r" defTabSz="914400" rtl="0" eaLnBrk="0" fontAlgn="base" latinLnBrk="0" hangingPunct="0">
              <a:lnSpc>
                <a:spcPct val="90000"/>
              </a:lnSpc>
              <a:spcBef>
                <a:spcPct val="20000"/>
              </a:spcBef>
              <a:spcAft>
                <a:spcPct val="0"/>
              </a:spcAft>
              <a:buClrTx/>
              <a:buSzPct val="100000"/>
              <a:buFontTx/>
              <a:buNone/>
              <a:tabLst/>
              <a:defRPr/>
            </a:pPr>
            <a:r>
              <a:rPr kumimoji="0" lang="hu-HU" altLang="hu-HU" sz="1600" b="0" i="0" u="none" strike="noStrike" kern="0" cap="none" spc="0" normalizeH="0" baseline="0" noProof="0" dirty="0" err="1">
                <a:ln>
                  <a:noFill/>
                </a:ln>
                <a:solidFill>
                  <a:srgbClr val="294143"/>
                </a:solidFill>
                <a:effectLst/>
                <a:uLnTx/>
                <a:uFillTx/>
                <a:latin typeface="Times New Roman"/>
                <a:ea typeface="+mn-ea"/>
                <a:cs typeface="+mn-cs"/>
              </a:rPr>
              <a:t>Galicier</a:t>
            </a:r>
            <a:r>
              <a:rPr kumimoji="0" lang="hu-HU" altLang="hu-HU" sz="1600" b="0" i="0" u="none" strike="noStrike" kern="0" cap="none" spc="0" normalizeH="0" baseline="0" noProof="0" dirty="0">
                <a:ln>
                  <a:noFill/>
                </a:ln>
                <a:solidFill>
                  <a:srgbClr val="294143"/>
                </a:solidFill>
                <a:effectLst/>
                <a:uLnTx/>
                <a:uFillTx/>
                <a:latin typeface="Times New Roman"/>
                <a:ea typeface="+mn-ea"/>
                <a:cs typeface="+mn-cs"/>
              </a:rPr>
              <a:t> L and Richet H. </a:t>
            </a:r>
            <a:r>
              <a:rPr kumimoji="0" lang="hu-HU" altLang="hu-HU" sz="1600" b="0" i="1" u="none" strike="noStrike" kern="0" cap="none" spc="0" normalizeH="0" baseline="0" noProof="0" dirty="0" err="1">
                <a:ln>
                  <a:noFill/>
                </a:ln>
                <a:solidFill>
                  <a:srgbClr val="294143"/>
                </a:solidFill>
                <a:effectLst/>
                <a:uLnTx/>
                <a:uFillTx/>
                <a:latin typeface="Times New Roman"/>
                <a:ea typeface="+mn-ea"/>
                <a:cs typeface="+mn-cs"/>
              </a:rPr>
              <a:t>Infect</a:t>
            </a:r>
            <a:r>
              <a:rPr kumimoji="0" lang="hu-HU" altLang="hu-HU" sz="1600" b="0" i="1"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1600" b="0" i="1" u="none" strike="noStrike" kern="0" cap="none" spc="0" normalizeH="0" baseline="0" noProof="0" dirty="0" err="1">
                <a:ln>
                  <a:noFill/>
                </a:ln>
                <a:solidFill>
                  <a:srgbClr val="294143"/>
                </a:solidFill>
                <a:effectLst/>
                <a:uLnTx/>
                <a:uFillTx/>
                <a:latin typeface="Times New Roman"/>
                <a:ea typeface="+mn-ea"/>
                <a:cs typeface="+mn-cs"/>
              </a:rPr>
              <a:t>Control</a:t>
            </a:r>
            <a:r>
              <a:rPr kumimoji="0" lang="hu-HU" altLang="hu-HU" sz="1600" b="0" i="1"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1600" b="0" i="1" u="none" strike="noStrike" kern="0" cap="none" spc="0" normalizeH="0" baseline="0" noProof="0" dirty="0" err="1">
                <a:ln>
                  <a:noFill/>
                </a:ln>
                <a:solidFill>
                  <a:srgbClr val="294143"/>
                </a:solidFill>
                <a:effectLst/>
                <a:uLnTx/>
                <a:uFillTx/>
                <a:latin typeface="Times New Roman"/>
                <a:ea typeface="+mn-ea"/>
                <a:cs typeface="+mn-cs"/>
              </a:rPr>
              <a:t>Hosp</a:t>
            </a:r>
            <a:r>
              <a:rPr kumimoji="0" lang="hu-HU" altLang="hu-HU" sz="1600" b="0" i="1"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1600" b="0" i="1" u="none" strike="noStrike" kern="0" cap="none" spc="0" normalizeH="0" baseline="0" noProof="0" dirty="0" err="1">
                <a:ln>
                  <a:noFill/>
                </a:ln>
                <a:solidFill>
                  <a:srgbClr val="294143"/>
                </a:solidFill>
                <a:effectLst/>
                <a:uLnTx/>
                <a:uFillTx/>
                <a:latin typeface="Times New Roman"/>
                <a:ea typeface="+mn-ea"/>
                <a:cs typeface="+mn-cs"/>
              </a:rPr>
              <a:t>Epidemol</a:t>
            </a:r>
            <a:r>
              <a:rPr kumimoji="0" lang="hu-HU" altLang="hu-HU" sz="1600" b="0" i="0" u="none" strike="noStrike" kern="0" cap="none" spc="0" normalizeH="0" baseline="0" noProof="0" dirty="0">
                <a:ln>
                  <a:noFill/>
                </a:ln>
                <a:solidFill>
                  <a:srgbClr val="294143"/>
                </a:solidFill>
                <a:effectLst/>
                <a:uLnTx/>
                <a:uFillTx/>
                <a:latin typeface="Times New Roman"/>
                <a:ea typeface="+mn-ea"/>
                <a:cs typeface="+mn-cs"/>
              </a:rPr>
              <a:t> 1985; 6: 487</a:t>
            </a:r>
          </a:p>
          <a:p>
            <a:pPr lvl="2" algn="r" defTabSz="914400">
              <a:lnSpc>
                <a:spcPct val="90000"/>
              </a:lnSpc>
              <a:buNone/>
              <a:defRPr/>
            </a:pPr>
            <a:r>
              <a:rPr lang="hu-HU" altLang="hu-HU" sz="1600" kern="0" dirty="0" err="1">
                <a:solidFill>
                  <a:srgbClr val="294143"/>
                </a:solidFill>
                <a:latin typeface="Times New Roman"/>
              </a:rPr>
              <a:t>Trasy</a:t>
            </a:r>
            <a:r>
              <a:rPr lang="hu-HU" altLang="hu-HU" sz="1600" kern="0" dirty="0">
                <a:solidFill>
                  <a:srgbClr val="294143"/>
                </a:solidFill>
                <a:latin typeface="Times New Roman"/>
              </a:rPr>
              <a:t> D, et </a:t>
            </a:r>
            <a:r>
              <a:rPr lang="hu-HU" altLang="hu-HU" sz="1600" kern="0" dirty="0" err="1">
                <a:solidFill>
                  <a:srgbClr val="294143"/>
                </a:solidFill>
                <a:latin typeface="Times New Roman"/>
              </a:rPr>
              <a:t>al</a:t>
            </a:r>
            <a:r>
              <a:rPr lang="hu-HU" altLang="hu-HU" sz="1600" kern="0" dirty="0">
                <a:solidFill>
                  <a:srgbClr val="294143"/>
                </a:solidFill>
                <a:latin typeface="Times New Roman"/>
              </a:rPr>
              <a:t>.  </a:t>
            </a:r>
            <a:r>
              <a:rPr lang="hu-HU" altLang="hu-HU" sz="1600" i="1" kern="0" dirty="0">
                <a:solidFill>
                  <a:srgbClr val="294143"/>
                </a:solidFill>
                <a:latin typeface="Times New Roman"/>
              </a:rPr>
              <a:t>J </a:t>
            </a:r>
            <a:r>
              <a:rPr lang="hu-HU" altLang="hu-HU" sz="1600" i="1" kern="0" dirty="0" err="1">
                <a:solidFill>
                  <a:srgbClr val="294143"/>
                </a:solidFill>
                <a:latin typeface="Times New Roman"/>
              </a:rPr>
              <a:t>Immunol</a:t>
            </a:r>
            <a:r>
              <a:rPr lang="hu-HU" altLang="hu-HU" sz="1600" i="1" kern="0" dirty="0">
                <a:solidFill>
                  <a:srgbClr val="294143"/>
                </a:solidFill>
                <a:latin typeface="Times New Roman"/>
              </a:rPr>
              <a:t> Res</a:t>
            </a:r>
            <a:r>
              <a:rPr lang="hu-HU" altLang="hu-HU" sz="1600" kern="0" dirty="0">
                <a:solidFill>
                  <a:srgbClr val="294143"/>
                </a:solidFill>
                <a:latin typeface="Times New Roman"/>
              </a:rPr>
              <a:t> 2016</a:t>
            </a:r>
            <a:r>
              <a:rPr lang="hu-HU" altLang="hu-HU" sz="1600" kern="0" dirty="0">
                <a:solidFill>
                  <a:srgbClr val="294143"/>
                </a:solidFill>
              </a:rPr>
              <a:t>; http://</a:t>
            </a:r>
            <a:r>
              <a:rPr lang="hu-HU" altLang="hu-HU" sz="1600" kern="0" dirty="0" err="1">
                <a:solidFill>
                  <a:srgbClr val="294143"/>
                </a:solidFill>
              </a:rPr>
              <a:t>dx.doi.org</a:t>
            </a:r>
            <a:r>
              <a:rPr lang="hu-HU" altLang="hu-HU" sz="1600" kern="0" dirty="0">
                <a:solidFill>
                  <a:srgbClr val="294143"/>
                </a:solidFill>
              </a:rPr>
              <a:t>/10.1155/2016/3530752 </a:t>
            </a:r>
            <a:endParaRPr kumimoji="0" lang="hu-HU" altLang="hu-HU" sz="1600" b="0" i="0" u="none" strike="noStrike" kern="0" cap="none" spc="0" normalizeH="0" baseline="0" noProof="0" dirty="0">
              <a:ln>
                <a:noFill/>
              </a:ln>
              <a:solidFill>
                <a:srgbClr val="294143"/>
              </a:solidFill>
              <a:effectLst/>
              <a:uLnTx/>
              <a:uFillTx/>
              <a:latin typeface="Times New Roman"/>
              <a:ea typeface="+mn-ea"/>
              <a:cs typeface="+mn-cs"/>
            </a:endParaRPr>
          </a:p>
          <a:p>
            <a:pPr marL="1143000" marR="0" lvl="2" indent="-228600" algn="r" defTabSz="914400" rtl="0" eaLnBrk="0" fontAlgn="base" latinLnBrk="0" hangingPunct="0">
              <a:lnSpc>
                <a:spcPct val="90000"/>
              </a:lnSpc>
              <a:spcBef>
                <a:spcPct val="20000"/>
              </a:spcBef>
              <a:spcAft>
                <a:spcPct val="0"/>
              </a:spcAft>
              <a:buClrTx/>
              <a:buSzPct val="100000"/>
              <a:buFontTx/>
              <a:buNone/>
              <a:tabLst/>
              <a:defRPr/>
            </a:pPr>
            <a:endParaRPr kumimoji="0" lang="hu-HU" altLang="hu-HU" sz="1800" b="0" i="0" u="none" strike="noStrike" kern="0" cap="none" spc="0" normalizeH="0" baseline="0" noProof="0" dirty="0">
              <a:ln>
                <a:noFill/>
              </a:ln>
              <a:solidFill>
                <a:srgbClr val="294143"/>
              </a:solidFill>
              <a:effectLst/>
              <a:uLnTx/>
              <a:uFillTx/>
              <a:latin typeface="Times New Roman"/>
              <a:ea typeface="+mn-ea"/>
              <a:cs typeface="+mn-cs"/>
            </a:endParaRPr>
          </a:p>
          <a:p>
            <a:pPr marL="342900" marR="0" lvl="0" indent="-3429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2400" b="0" i="0" u="none" strike="noStrike" kern="0" cap="none" spc="0" normalizeH="0" baseline="0" noProof="0" dirty="0" err="1">
                <a:ln>
                  <a:noFill/>
                </a:ln>
                <a:solidFill>
                  <a:srgbClr val="294143"/>
                </a:solidFill>
                <a:effectLst/>
                <a:uLnTx/>
                <a:uFillTx/>
                <a:latin typeface="Times New Roman"/>
                <a:ea typeface="+mn-ea"/>
                <a:cs typeface="+mn-cs"/>
              </a:rPr>
              <a:t>Microbiology</a:t>
            </a:r>
            <a:r>
              <a:rPr kumimoji="0" lang="hu-HU" altLang="hu-HU" sz="2400" b="0" i="0" u="none" strike="noStrike" kern="0" cap="none" spc="0" normalizeH="0" baseline="0" noProof="0" dirty="0">
                <a:ln>
                  <a:noFill/>
                </a:ln>
                <a:solidFill>
                  <a:srgbClr val="294143"/>
                </a:solidFill>
                <a:effectLst/>
                <a:uLnTx/>
                <a:uFillTx/>
                <a:latin typeface="Times New Roman"/>
                <a:ea typeface="+mn-ea"/>
                <a:cs typeface="+mn-cs"/>
              </a:rPr>
              <a:t>:</a:t>
            </a:r>
          </a:p>
          <a:p>
            <a:pPr marL="1143000" marR="0" lvl="2" indent="-228600" algn="l" defTabSz="914400" rtl="0" eaLnBrk="0" fontAlgn="base" latinLnBrk="0" hangingPunct="0">
              <a:lnSpc>
                <a:spcPct val="90000"/>
              </a:lnSpc>
              <a:spcBef>
                <a:spcPct val="20000"/>
              </a:spcBef>
              <a:spcAft>
                <a:spcPct val="0"/>
              </a:spcAft>
              <a:buClrTx/>
              <a:buSzPct val="100000"/>
              <a:buFontTx/>
              <a:buChar char="•"/>
              <a:tabLst/>
              <a:defRPr/>
            </a:pPr>
            <a:r>
              <a:rPr kumimoji="0" lang="hu-HU" altLang="hu-HU" sz="1800" b="0" i="0" u="none" strike="noStrike" kern="0" cap="none" spc="0" normalizeH="0" baseline="0" noProof="0" dirty="0" err="1">
                <a:ln>
                  <a:noFill/>
                </a:ln>
                <a:solidFill>
                  <a:srgbClr val="294143"/>
                </a:solidFill>
                <a:effectLst/>
                <a:uLnTx/>
                <a:uFillTx/>
                <a:latin typeface="Times New Roman"/>
                <a:ea typeface="+mn-ea"/>
                <a:cs typeface="+mn-cs"/>
              </a:rPr>
              <a:t>Results</a:t>
            </a: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 24 </a:t>
            </a:r>
            <a:r>
              <a:rPr kumimoji="0" lang="hu-HU" altLang="hu-HU" sz="1800" b="0" i="0" u="none" strike="noStrike" kern="0" cap="none" spc="0" normalizeH="0" baseline="0" noProof="0" dirty="0" err="1">
                <a:ln>
                  <a:noFill/>
                </a:ln>
                <a:solidFill>
                  <a:srgbClr val="294143"/>
                </a:solidFill>
                <a:effectLst/>
                <a:uLnTx/>
                <a:uFillTx/>
                <a:latin typeface="Times New Roman"/>
                <a:ea typeface="+mn-ea"/>
                <a:cs typeface="+mn-cs"/>
              </a:rPr>
              <a:t>hours</a:t>
            </a: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  </a:t>
            </a:r>
            <a:r>
              <a:rPr kumimoji="0" lang="hu-HU" altLang="hu-HU" sz="1800" b="0" i="0" u="none" strike="noStrike" kern="0" cap="none" spc="0" normalizeH="0" baseline="0" noProof="0" dirty="0" err="1">
                <a:ln>
                  <a:noFill/>
                </a:ln>
                <a:solidFill>
                  <a:srgbClr val="294143"/>
                </a:solidFill>
                <a:effectLst/>
                <a:uLnTx/>
                <a:uFillTx/>
                <a:latin typeface="Times New Roman"/>
                <a:ea typeface="+mn-ea"/>
                <a:cs typeface="+mn-cs"/>
              </a:rPr>
              <a:t>or</a:t>
            </a:r>
            <a:r>
              <a:rPr kumimoji="0" lang="hu-HU" altLang="hu-HU" sz="1800" b="0" i="0" u="none" strike="noStrike" kern="0" cap="none" spc="0" normalizeH="0" baseline="0" noProof="0" dirty="0">
                <a:ln>
                  <a:noFill/>
                </a:ln>
                <a:solidFill>
                  <a:srgbClr val="294143"/>
                </a:solidFill>
                <a:effectLst/>
                <a:uLnTx/>
                <a:uFillTx/>
                <a:latin typeface="Times New Roman"/>
                <a:ea typeface="+mn-ea"/>
                <a:cs typeface="+mn-cs"/>
              </a:rPr>
              <a:t> more</a:t>
            </a:r>
          </a:p>
          <a:p>
            <a:pPr marL="1143000" marR="0" lvl="2" indent="-228600" algn="l" defTabSz="914400" rtl="0" eaLnBrk="0" fontAlgn="base" latinLnBrk="0" hangingPunct="0">
              <a:lnSpc>
                <a:spcPct val="90000"/>
              </a:lnSpc>
              <a:spcBef>
                <a:spcPct val="20000"/>
              </a:spcBef>
              <a:spcAft>
                <a:spcPct val="0"/>
              </a:spcAft>
              <a:buClrTx/>
              <a:buSzPct val="100000"/>
              <a:buFontTx/>
              <a:buChar char="•"/>
              <a:tabLst/>
              <a:defRPr/>
            </a:pPr>
            <a:r>
              <a:rPr lang="hu-HU" altLang="hu-HU" sz="1800" kern="0" dirty="0" err="1">
                <a:solidFill>
                  <a:srgbClr val="294143"/>
                </a:solidFill>
                <a:latin typeface="Times New Roman"/>
              </a:rPr>
              <a:t>Several</a:t>
            </a:r>
            <a:r>
              <a:rPr lang="hu-HU" altLang="hu-HU" sz="1800" kern="0" dirty="0">
                <a:solidFill>
                  <a:srgbClr val="294143"/>
                </a:solidFill>
                <a:latin typeface="Times New Roman"/>
              </a:rPr>
              <a:t> fals </a:t>
            </a:r>
            <a:r>
              <a:rPr lang="hu-HU" altLang="hu-HU" sz="1800" kern="0" dirty="0" err="1">
                <a:solidFill>
                  <a:srgbClr val="294143"/>
                </a:solidFill>
                <a:latin typeface="Times New Roman"/>
              </a:rPr>
              <a:t>positive</a:t>
            </a:r>
            <a:r>
              <a:rPr lang="hu-HU" altLang="hu-HU" sz="1800" kern="0" dirty="0">
                <a:solidFill>
                  <a:srgbClr val="294143"/>
                </a:solidFill>
                <a:latin typeface="Times New Roman"/>
              </a:rPr>
              <a:t> </a:t>
            </a:r>
            <a:r>
              <a:rPr lang="hu-HU" altLang="hu-HU" sz="1800" kern="0" dirty="0" err="1">
                <a:solidFill>
                  <a:srgbClr val="294143"/>
                </a:solidFill>
                <a:latin typeface="Times New Roman"/>
              </a:rPr>
              <a:t>or</a:t>
            </a:r>
            <a:r>
              <a:rPr lang="hu-HU" altLang="hu-HU" sz="1800" kern="0" dirty="0">
                <a:solidFill>
                  <a:srgbClr val="294143"/>
                </a:solidFill>
                <a:latin typeface="Times New Roman"/>
              </a:rPr>
              <a:t> fals </a:t>
            </a:r>
            <a:r>
              <a:rPr lang="hu-HU" altLang="hu-HU" sz="1800" kern="0" dirty="0" err="1">
                <a:solidFill>
                  <a:srgbClr val="294143"/>
                </a:solidFill>
                <a:latin typeface="Times New Roman"/>
              </a:rPr>
              <a:t>negative</a:t>
            </a:r>
            <a:r>
              <a:rPr lang="hu-HU" altLang="hu-HU" sz="1800" kern="0" dirty="0">
                <a:solidFill>
                  <a:srgbClr val="294143"/>
                </a:solidFill>
                <a:latin typeface="Times New Roman"/>
              </a:rPr>
              <a:t> </a:t>
            </a:r>
            <a:r>
              <a:rPr lang="hu-HU" altLang="hu-HU" sz="1800" kern="0" dirty="0" err="1">
                <a:solidFill>
                  <a:srgbClr val="294143"/>
                </a:solidFill>
                <a:latin typeface="Times New Roman"/>
              </a:rPr>
              <a:t>results</a:t>
            </a:r>
            <a:endParaRPr kumimoji="0" lang="hu-HU" altLang="hu-HU" sz="1800" b="0" i="0" u="none" strike="noStrike" kern="0" cap="none" spc="0" normalizeH="0" baseline="0" noProof="0" dirty="0">
              <a:ln>
                <a:noFill/>
              </a:ln>
              <a:solidFill>
                <a:srgbClr val="294143"/>
              </a:solidFill>
              <a:effectLst/>
              <a:uLnTx/>
              <a:uFillTx/>
              <a:latin typeface="Times New Roman"/>
              <a:ea typeface="+mn-ea"/>
              <a:cs typeface="+mn-cs"/>
            </a:endParaRPr>
          </a:p>
          <a:p>
            <a:pPr marL="1143000" marR="0" lvl="2" indent="-228600" algn="r" defTabSz="914400" rtl="0" eaLnBrk="0" fontAlgn="base" latinLnBrk="0" hangingPunct="0">
              <a:lnSpc>
                <a:spcPct val="90000"/>
              </a:lnSpc>
              <a:spcBef>
                <a:spcPct val="20000"/>
              </a:spcBef>
              <a:spcAft>
                <a:spcPct val="0"/>
              </a:spcAft>
              <a:buClrTx/>
              <a:buSzPct val="100000"/>
              <a:buFontTx/>
              <a:buNone/>
              <a:tabLst/>
              <a:defRPr/>
            </a:pPr>
            <a:r>
              <a:rPr kumimoji="0" lang="hu-HU" altLang="hu-HU" sz="1600" b="0" i="0" u="none" strike="noStrike" kern="0" cap="none" spc="0" normalizeH="0" baseline="0" noProof="0" dirty="0">
                <a:ln>
                  <a:noFill/>
                </a:ln>
                <a:solidFill>
                  <a:srgbClr val="294143"/>
                </a:solidFill>
                <a:effectLst/>
                <a:uLnTx/>
                <a:uFillTx/>
                <a:latin typeface="Times New Roman"/>
                <a:ea typeface="+mn-ea"/>
                <a:cs typeface="+mn-cs"/>
              </a:rPr>
              <a:t> </a:t>
            </a:r>
            <a:endParaRPr kumimoji="0" lang="hu-HU" altLang="hu-HU" sz="1800" b="0" i="0" u="none" strike="noStrike" kern="0" cap="none" spc="0" normalizeH="0" baseline="0" noProof="0" dirty="0">
              <a:ln>
                <a:noFill/>
              </a:ln>
              <a:solidFill>
                <a:srgbClr val="294143"/>
              </a:solidFill>
              <a:effectLst/>
              <a:uLnTx/>
              <a:uFillTx/>
              <a:latin typeface="Times New Roman"/>
              <a:ea typeface="+mn-ea"/>
              <a:cs typeface="+mn-cs"/>
            </a:endParaRPr>
          </a:p>
        </p:txBody>
      </p:sp>
      <p:sp>
        <p:nvSpPr>
          <p:cNvPr id="12" name="Ellipszis feliratnak 14">
            <a:extLst>
              <a:ext uri="{FF2B5EF4-FFF2-40B4-BE49-F238E27FC236}">
                <a16:creationId xmlns:a16="http://schemas.microsoft.com/office/drawing/2014/main" id="{3FC741F0-9921-714D-BB7E-BF6DEC66832D}"/>
              </a:ext>
            </a:extLst>
          </p:cNvPr>
          <p:cNvSpPr>
            <a:spLocks noChangeArrowheads="1"/>
          </p:cNvSpPr>
          <p:nvPr/>
        </p:nvSpPr>
        <p:spPr bwMode="auto">
          <a:xfrm>
            <a:off x="7713661" y="1773238"/>
            <a:ext cx="2952750" cy="1439862"/>
          </a:xfrm>
          <a:prstGeom prst="wedgeEllipseCallout">
            <a:avLst>
              <a:gd name="adj1" fmla="val -109176"/>
              <a:gd name="adj2" fmla="val -79"/>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8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Not good enough</a:t>
            </a:r>
          </a:p>
        </p:txBody>
      </p:sp>
      <p:sp>
        <p:nvSpPr>
          <p:cNvPr id="13" name="Ellipszis feliratnak 14">
            <a:extLst>
              <a:ext uri="{FF2B5EF4-FFF2-40B4-BE49-F238E27FC236}">
                <a16:creationId xmlns:a16="http://schemas.microsoft.com/office/drawing/2014/main" id="{41FDA23F-1264-1A4A-8F25-A1BADA811F0E}"/>
              </a:ext>
            </a:extLst>
          </p:cNvPr>
          <p:cNvSpPr>
            <a:spLocks noChangeArrowheads="1"/>
          </p:cNvSpPr>
          <p:nvPr/>
        </p:nvSpPr>
        <p:spPr bwMode="auto">
          <a:xfrm>
            <a:off x="7786686" y="2925241"/>
            <a:ext cx="2951162" cy="1439863"/>
          </a:xfrm>
          <a:prstGeom prst="wedgeEllipseCallout">
            <a:avLst>
              <a:gd name="adj1" fmla="val -109176"/>
              <a:gd name="adj2" fmla="val -79"/>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8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Poooor!</a:t>
            </a:r>
          </a:p>
        </p:txBody>
      </p:sp>
      <p:sp>
        <p:nvSpPr>
          <p:cNvPr id="14" name="Ellipszis feliratnak 14">
            <a:extLst>
              <a:ext uri="{FF2B5EF4-FFF2-40B4-BE49-F238E27FC236}">
                <a16:creationId xmlns:a16="http://schemas.microsoft.com/office/drawing/2014/main" id="{F47BE494-E003-154E-B65F-5A04689EBC75}"/>
              </a:ext>
            </a:extLst>
          </p:cNvPr>
          <p:cNvSpPr>
            <a:spLocks noChangeArrowheads="1"/>
          </p:cNvSpPr>
          <p:nvPr/>
        </p:nvSpPr>
        <p:spPr bwMode="auto">
          <a:xfrm>
            <a:off x="7786686" y="4221088"/>
            <a:ext cx="2951162" cy="1439862"/>
          </a:xfrm>
          <a:prstGeom prst="wedgeEllipseCallout">
            <a:avLst>
              <a:gd name="adj1" fmla="val -109176"/>
              <a:gd name="adj2" fmla="val -79"/>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8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Very late!</a:t>
            </a:r>
          </a:p>
        </p:txBody>
      </p:sp>
      <p:sp>
        <p:nvSpPr>
          <p:cNvPr id="15" name="Text Box 4">
            <a:extLst>
              <a:ext uri="{FF2B5EF4-FFF2-40B4-BE49-F238E27FC236}">
                <a16:creationId xmlns:a16="http://schemas.microsoft.com/office/drawing/2014/main" id="{5426CB2E-CC00-2F43-B844-BD8ED063DB1C}"/>
              </a:ext>
            </a:extLst>
          </p:cNvPr>
          <p:cNvSpPr txBox="1">
            <a:spLocks noChangeArrowheads="1"/>
          </p:cNvSpPr>
          <p:nvPr/>
        </p:nvSpPr>
        <p:spPr bwMode="auto">
          <a:xfrm>
            <a:off x="2908101" y="200695"/>
            <a:ext cx="670282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Signs</a:t>
            </a:r>
            <a:r>
              <a:rPr kumimoji="0" lang="hu-HU" altLang="hu-HU" sz="40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of </a:t>
            </a:r>
            <a:r>
              <a:rPr kumimoji="0" lang="hu-HU" altLang="hu-HU" sz="40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infection</a:t>
            </a:r>
            <a:endParaRPr kumimoji="0" lang="hu-HU" altLang="hu-HU" sz="40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114737619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3442" y="44624"/>
            <a:ext cx="831230" cy="831230"/>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0" name="Rectangle 3">
            <a:extLst>
              <a:ext uri="{FF2B5EF4-FFF2-40B4-BE49-F238E27FC236}">
                <a16:creationId xmlns:a16="http://schemas.microsoft.com/office/drawing/2014/main" id="{99ABCFB8-A7C5-5C4F-ACDC-A15CE3D738F9}"/>
              </a:ext>
            </a:extLst>
          </p:cNvPr>
          <p:cNvSpPr txBox="1">
            <a:spLocks noChangeArrowheads="1"/>
          </p:cNvSpPr>
          <p:nvPr/>
        </p:nvSpPr>
        <p:spPr>
          <a:xfrm>
            <a:off x="1723743" y="3293084"/>
            <a:ext cx="8743950" cy="2879601"/>
          </a:xfrm>
          <a:prstGeom prst="rect">
            <a:avLst/>
          </a:prstGeom>
          <a:noFill/>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hu-HU" altLang="hu-HU" sz="4000" dirty="0">
                <a:solidFill>
                  <a:schemeClr val="accent6">
                    <a:lumMod val="50000"/>
                  </a:schemeClr>
                </a:solidFill>
              </a:rPr>
            </a:br>
            <a:br>
              <a:rPr lang="hu-HU" altLang="hu-HU" sz="2800" dirty="0">
                <a:solidFill>
                  <a:schemeClr val="accent6">
                    <a:lumMod val="50000"/>
                  </a:schemeClr>
                </a:solidFill>
              </a:rPr>
            </a:br>
            <a:endParaRPr lang="hu-HU" altLang="hu-HU" sz="2400" dirty="0">
              <a:solidFill>
                <a:schemeClr val="accent6">
                  <a:lumMod val="50000"/>
                </a:schemeClr>
              </a:solidFill>
            </a:endParaRPr>
          </a:p>
        </p:txBody>
      </p:sp>
      <p:pic>
        <p:nvPicPr>
          <p:cNvPr id="11" name="Picture 10">
            <a:extLst>
              <a:ext uri="{FF2B5EF4-FFF2-40B4-BE49-F238E27FC236}">
                <a16:creationId xmlns:a16="http://schemas.microsoft.com/office/drawing/2014/main" id="{57889FF8-46F5-C248-87A3-5B06499C1C3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03970" y="1773238"/>
            <a:ext cx="8972550" cy="268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2063">
            <a:extLst>
              <a:ext uri="{FF2B5EF4-FFF2-40B4-BE49-F238E27FC236}">
                <a16:creationId xmlns:a16="http://schemas.microsoft.com/office/drawing/2014/main" id="{C848DE9F-4F91-1A43-92EB-AD408C5543CC}"/>
              </a:ext>
            </a:extLst>
          </p:cNvPr>
          <p:cNvSpPr txBox="1">
            <a:spLocks noChangeArrowheads="1"/>
          </p:cNvSpPr>
          <p:nvPr/>
        </p:nvSpPr>
        <p:spPr bwMode="auto">
          <a:xfrm>
            <a:off x="5145658" y="5445125"/>
            <a:ext cx="2254250" cy="769938"/>
          </a:xfrm>
          <a:prstGeom prst="rect">
            <a:avLst/>
          </a:prstGeom>
          <a:solidFill>
            <a:srgbClr val="FFC000"/>
          </a:solidFill>
          <a:ln w="12700">
            <a:solidFill>
              <a:schemeClr val="hlink"/>
            </a:solidFill>
            <a:miter lim="800000"/>
            <a:headEnd type="none" w="sm" len="sm"/>
            <a:tailEnd type="none" w="sm" len="sm"/>
          </a:ln>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altLang="hu-HU" sz="44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I      PCT</a:t>
            </a:r>
          </a:p>
        </p:txBody>
      </p:sp>
      <p:sp>
        <p:nvSpPr>
          <p:cNvPr id="13" name="Szív 12">
            <a:extLst>
              <a:ext uri="{FF2B5EF4-FFF2-40B4-BE49-F238E27FC236}">
                <a16:creationId xmlns:a16="http://schemas.microsoft.com/office/drawing/2014/main" id="{9785B7E6-2B5A-4F4E-8A37-7661FF59E2CD}"/>
              </a:ext>
            </a:extLst>
          </p:cNvPr>
          <p:cNvSpPr/>
          <p:nvPr/>
        </p:nvSpPr>
        <p:spPr bwMode="auto">
          <a:xfrm>
            <a:off x="5491733" y="5541963"/>
            <a:ext cx="746125" cy="576262"/>
          </a:xfrm>
          <a:prstGeom prst="heart">
            <a:avLst/>
          </a:prstGeom>
          <a:solidFill>
            <a:srgbClr val="FF0000"/>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srgbClr val="000000"/>
              </a:solidFill>
              <a:effectLst/>
              <a:uLnTx/>
              <a:uFillTx/>
              <a:latin typeface="Times New Roman" charset="0"/>
              <a:ea typeface="+mn-ea"/>
              <a:cs typeface="+mn-cs"/>
            </a:endParaRPr>
          </a:p>
        </p:txBody>
      </p:sp>
      <p:cxnSp>
        <p:nvCxnSpPr>
          <p:cNvPr id="14" name="Egyenes összekötő 13">
            <a:extLst>
              <a:ext uri="{FF2B5EF4-FFF2-40B4-BE49-F238E27FC236}">
                <a16:creationId xmlns:a16="http://schemas.microsoft.com/office/drawing/2014/main" id="{2726E6DC-D4B2-1840-9923-09FEE383E473}"/>
              </a:ext>
            </a:extLst>
          </p:cNvPr>
          <p:cNvCxnSpPr>
            <a:cxnSpLocks noChangeShapeType="1"/>
          </p:cNvCxnSpPr>
          <p:nvPr/>
        </p:nvCxnSpPr>
        <p:spPr bwMode="auto">
          <a:xfrm flipH="1">
            <a:off x="1661095" y="3357563"/>
            <a:ext cx="1584325" cy="50323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5" name="Egyenes összekötő 14">
            <a:extLst>
              <a:ext uri="{FF2B5EF4-FFF2-40B4-BE49-F238E27FC236}">
                <a16:creationId xmlns:a16="http://schemas.microsoft.com/office/drawing/2014/main" id="{2012FB4F-E127-AC45-AD39-452F962F06C3}"/>
              </a:ext>
            </a:extLst>
          </p:cNvPr>
          <p:cNvCxnSpPr>
            <a:cxnSpLocks noChangeShapeType="1"/>
          </p:cNvCxnSpPr>
          <p:nvPr/>
        </p:nvCxnSpPr>
        <p:spPr bwMode="auto">
          <a:xfrm>
            <a:off x="1661095" y="3357563"/>
            <a:ext cx="1584325" cy="50323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sp>
        <p:nvSpPr>
          <p:cNvPr id="16" name="Ellipszis feliratnak 14">
            <a:extLst>
              <a:ext uri="{FF2B5EF4-FFF2-40B4-BE49-F238E27FC236}">
                <a16:creationId xmlns:a16="http://schemas.microsoft.com/office/drawing/2014/main" id="{47ADD2D6-45EF-404F-AA28-78558662CB7B}"/>
              </a:ext>
            </a:extLst>
          </p:cNvPr>
          <p:cNvSpPr>
            <a:spLocks noChangeArrowheads="1"/>
          </p:cNvSpPr>
          <p:nvPr/>
        </p:nvSpPr>
        <p:spPr bwMode="auto">
          <a:xfrm>
            <a:off x="3710558" y="2060575"/>
            <a:ext cx="4214812" cy="711200"/>
          </a:xfrm>
          <a:prstGeom prst="wedgeEllipseCallout">
            <a:avLst>
              <a:gd name="adj1" fmla="val -73181"/>
              <a:gd name="adj2" fmla="val 13405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8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Inflammatory</a:t>
            </a:r>
          </a:p>
        </p:txBody>
      </p:sp>
      <p:sp>
        <p:nvSpPr>
          <p:cNvPr id="17" name="Lekerekített téglalap 16">
            <a:extLst>
              <a:ext uri="{FF2B5EF4-FFF2-40B4-BE49-F238E27FC236}">
                <a16:creationId xmlns:a16="http://schemas.microsoft.com/office/drawing/2014/main" id="{5CB4CA71-D47A-554C-9254-116417C70FE2}"/>
              </a:ext>
            </a:extLst>
          </p:cNvPr>
          <p:cNvSpPr>
            <a:spLocks noChangeArrowheads="1"/>
          </p:cNvSpPr>
          <p:nvPr/>
        </p:nvSpPr>
        <p:spPr bwMode="auto">
          <a:xfrm>
            <a:off x="1969070" y="2276475"/>
            <a:ext cx="8620125" cy="2852738"/>
          </a:xfrm>
          <a:prstGeom prst="roundRect">
            <a:avLst>
              <a:gd name="adj" fmla="val 16667"/>
            </a:avLst>
          </a:prstGeom>
          <a:solidFill>
            <a:schemeClr val="bg1"/>
          </a:solidFill>
          <a:ln w="12700">
            <a:solidFill>
              <a:schemeClr val="tx1"/>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7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WARNING!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Using biomarkers is not easy</a:t>
            </a:r>
          </a:p>
        </p:txBody>
      </p:sp>
      <p:sp>
        <p:nvSpPr>
          <p:cNvPr id="18" name="Text Box 4">
            <a:extLst>
              <a:ext uri="{FF2B5EF4-FFF2-40B4-BE49-F238E27FC236}">
                <a16:creationId xmlns:a16="http://schemas.microsoft.com/office/drawing/2014/main" id="{F5E3102B-78FC-1F49-9AA7-638EC87BE323}"/>
              </a:ext>
            </a:extLst>
          </p:cNvPr>
          <p:cNvSpPr txBox="1">
            <a:spLocks noChangeArrowheads="1"/>
          </p:cNvSpPr>
          <p:nvPr/>
        </p:nvSpPr>
        <p:spPr bwMode="auto">
          <a:xfrm>
            <a:off x="2908101" y="200695"/>
            <a:ext cx="670282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We </a:t>
            </a:r>
            <a:r>
              <a:rPr kumimoji="0" lang="hu-HU" altLang="hu-HU" sz="40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need</a:t>
            </a:r>
            <a:r>
              <a:rPr kumimoji="0" lang="hu-HU" altLang="hu-HU" sz="40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hu-HU" sz="40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biomarkers</a:t>
            </a:r>
            <a:r>
              <a:rPr kumimoji="0" lang="hu-HU" altLang="hu-HU" sz="40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a:t>
            </a:r>
          </a:p>
        </p:txBody>
      </p:sp>
    </p:spTree>
    <p:custDataLst>
      <p:tags r:id="rId1"/>
    </p:custDataLst>
    <p:extLst>
      <p:ext uri="{BB962C8B-B14F-4D97-AF65-F5344CB8AC3E}">
        <p14:creationId xmlns:p14="http://schemas.microsoft.com/office/powerpoint/2010/main" val="184340534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500"/>
                                        <p:tgtEl>
                                          <p:spTgt spid="1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5" name="Szövegdoboz 16">
            <a:extLst>
              <a:ext uri="{FF2B5EF4-FFF2-40B4-BE49-F238E27FC236}">
                <a16:creationId xmlns:a16="http://schemas.microsoft.com/office/drawing/2014/main" id="{2498FAF4-B8DC-E940-A79D-B65EF7EC2AF4}"/>
              </a:ext>
            </a:extLst>
          </p:cNvPr>
          <p:cNvSpPr txBox="1">
            <a:spLocks noChangeArrowheads="1"/>
          </p:cNvSpPr>
          <p:nvPr/>
        </p:nvSpPr>
        <p:spPr bwMode="auto">
          <a:xfrm>
            <a:off x="2423667" y="2179638"/>
            <a:ext cx="3098800"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Patients with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suspected infection = 209</a:t>
            </a:r>
          </a:p>
        </p:txBody>
      </p:sp>
      <p:sp>
        <p:nvSpPr>
          <p:cNvPr id="16" name="Szövegdoboz 16">
            <a:extLst>
              <a:ext uri="{FF2B5EF4-FFF2-40B4-BE49-F238E27FC236}">
                <a16:creationId xmlns:a16="http://schemas.microsoft.com/office/drawing/2014/main" id="{D1A82B0C-073D-A841-B4FE-9E807ECDFBC2}"/>
              </a:ext>
            </a:extLst>
          </p:cNvPr>
          <p:cNvSpPr txBox="1">
            <a:spLocks noChangeArrowheads="1"/>
          </p:cNvSpPr>
          <p:nvPr/>
        </p:nvSpPr>
        <p:spPr bwMode="auto">
          <a:xfrm>
            <a:off x="9143776" y="2060848"/>
            <a:ext cx="1800225" cy="3683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Infection = 85</a:t>
            </a:r>
          </a:p>
        </p:txBody>
      </p:sp>
      <p:sp>
        <p:nvSpPr>
          <p:cNvPr id="17" name="Szövegdoboz 16">
            <a:extLst>
              <a:ext uri="{FF2B5EF4-FFF2-40B4-BE49-F238E27FC236}">
                <a16:creationId xmlns:a16="http://schemas.microsoft.com/office/drawing/2014/main" id="{AEE4BD64-6BA9-8C46-84CB-3A9DF196BDC7}"/>
              </a:ext>
            </a:extLst>
          </p:cNvPr>
          <p:cNvSpPr txBox="1">
            <a:spLocks noChangeArrowheads="1"/>
          </p:cNvSpPr>
          <p:nvPr/>
        </p:nvSpPr>
        <p:spPr bwMode="auto">
          <a:xfrm>
            <a:off x="5808217" y="2306638"/>
            <a:ext cx="2613025" cy="369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PCT available at T</a:t>
            </a:r>
            <a:r>
              <a:rPr kumimoji="0" lang="hu-HU" altLang="hu-HU"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114</a:t>
            </a:r>
          </a:p>
        </p:txBody>
      </p:sp>
      <p:sp>
        <p:nvSpPr>
          <p:cNvPr id="18" name="Szövegdoboz 18">
            <a:extLst>
              <a:ext uri="{FF2B5EF4-FFF2-40B4-BE49-F238E27FC236}">
                <a16:creationId xmlns:a16="http://schemas.microsoft.com/office/drawing/2014/main" id="{9FDAAA19-42A7-384E-84CD-B8087A75B544}"/>
              </a:ext>
            </a:extLst>
          </p:cNvPr>
          <p:cNvSpPr txBox="1">
            <a:spLocks noChangeArrowheads="1"/>
          </p:cNvSpPr>
          <p:nvPr/>
        </p:nvSpPr>
        <p:spPr bwMode="auto">
          <a:xfrm>
            <a:off x="9150126" y="2749823"/>
            <a:ext cx="1800225" cy="3683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No-infection = 29</a:t>
            </a:r>
          </a:p>
        </p:txBody>
      </p:sp>
      <p:cxnSp>
        <p:nvCxnSpPr>
          <p:cNvPr id="19" name="Egyenes összekötő nyíllal 18">
            <a:extLst>
              <a:ext uri="{FF2B5EF4-FFF2-40B4-BE49-F238E27FC236}">
                <a16:creationId xmlns:a16="http://schemas.microsoft.com/office/drawing/2014/main" id="{C741D7FF-CFAE-5B4F-B4EF-B20FE8B62FB1}"/>
              </a:ext>
            </a:extLst>
          </p:cNvPr>
          <p:cNvCxnSpPr>
            <a:cxnSpLocks/>
            <a:endCxn id="18" idx="1"/>
          </p:cNvCxnSpPr>
          <p:nvPr/>
        </p:nvCxnSpPr>
        <p:spPr>
          <a:xfrm>
            <a:off x="8472264" y="2468836"/>
            <a:ext cx="677862" cy="4651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id="{40F70F04-AC15-904C-BAFE-8E5B4C66E667}"/>
              </a:ext>
            </a:extLst>
          </p:cNvPr>
          <p:cNvCxnSpPr>
            <a:cxnSpLocks/>
            <a:endCxn id="16" idx="1"/>
          </p:cNvCxnSpPr>
          <p:nvPr/>
        </p:nvCxnSpPr>
        <p:spPr>
          <a:xfrm flipV="1">
            <a:off x="8472264" y="2244998"/>
            <a:ext cx="671512" cy="2238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Kép 27" descr="Grafikonok teljes.jpg">
            <a:extLst>
              <a:ext uri="{FF2B5EF4-FFF2-40B4-BE49-F238E27FC236}">
                <a16:creationId xmlns:a16="http://schemas.microsoft.com/office/drawing/2014/main" id="{E5866ACC-AF3B-1342-8AC4-CB0EEF1D444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31504" y="3068638"/>
            <a:ext cx="3063875" cy="32400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Jobbra nyíl 14">
            <a:extLst>
              <a:ext uri="{FF2B5EF4-FFF2-40B4-BE49-F238E27FC236}">
                <a16:creationId xmlns:a16="http://schemas.microsoft.com/office/drawing/2014/main" id="{906DB270-55C7-E045-A8B6-273410668758}"/>
              </a:ext>
            </a:extLst>
          </p:cNvPr>
          <p:cNvSpPr>
            <a:spLocks noChangeArrowheads="1"/>
          </p:cNvSpPr>
          <p:nvPr/>
        </p:nvSpPr>
        <p:spPr bwMode="auto">
          <a:xfrm rot="-1384833">
            <a:off x="2938017" y="5546725"/>
            <a:ext cx="960437" cy="222250"/>
          </a:xfrm>
          <a:prstGeom prst="rightArrow">
            <a:avLst>
              <a:gd name="adj1" fmla="val 50000"/>
              <a:gd name="adj2" fmla="val 50337"/>
            </a:avLst>
          </a:prstGeom>
          <a:solidFill>
            <a:srgbClr val="FF3300"/>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3" name="Picture 15">
            <a:extLst>
              <a:ext uri="{FF2B5EF4-FFF2-40B4-BE49-F238E27FC236}">
                <a16:creationId xmlns:a16="http://schemas.microsoft.com/office/drawing/2014/main" id="{F89488F2-5EEC-B94B-B6BD-41F814B39F3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88918" y="119381"/>
            <a:ext cx="4786334" cy="1635126"/>
          </a:xfrm>
          <a:prstGeom prst="rect">
            <a:avLst/>
          </a:prstGeom>
          <a:noFill/>
          <a:ln w="9525">
            <a:solidFill>
              <a:srgbClr val="7F7F7F"/>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24" name="Kép 2">
            <a:extLst>
              <a:ext uri="{FF2B5EF4-FFF2-40B4-BE49-F238E27FC236}">
                <a16:creationId xmlns:a16="http://schemas.microsoft.com/office/drawing/2014/main" id="{920C5313-557D-9F43-AC3A-174E042FBA81}"/>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8862467" y="112395"/>
            <a:ext cx="107791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a:extLst>
              <a:ext uri="{FF2B5EF4-FFF2-40B4-BE49-F238E27FC236}">
                <a16:creationId xmlns:a16="http://schemas.microsoft.com/office/drawing/2014/main" id="{3DB49FEE-FA24-ED4B-8269-A4E7A29F6F60}"/>
              </a:ext>
            </a:extLst>
          </p:cNvPr>
          <p:cNvPicPr>
            <a:picLocks noChangeAspect="1"/>
          </p:cNvPicPr>
          <p:nvPr/>
        </p:nvPicPr>
        <p:blipFill>
          <a:blip r:embed="rId9"/>
          <a:stretch>
            <a:fillRect/>
          </a:stretch>
        </p:blipFill>
        <p:spPr>
          <a:xfrm>
            <a:off x="8718451" y="1593533"/>
            <a:ext cx="1739900" cy="368300"/>
          </a:xfrm>
          <a:prstGeom prst="rect">
            <a:avLst/>
          </a:prstGeom>
          <a:ln>
            <a:solidFill>
              <a:schemeClr val="bg1">
                <a:lumMod val="50000"/>
              </a:schemeClr>
            </a:solidFill>
          </a:ln>
        </p:spPr>
      </p:pic>
      <p:pic>
        <p:nvPicPr>
          <p:cNvPr id="26" name="Kép 25">
            <a:extLst>
              <a:ext uri="{FF2B5EF4-FFF2-40B4-BE49-F238E27FC236}">
                <a16:creationId xmlns:a16="http://schemas.microsoft.com/office/drawing/2014/main" id="{B4A33DEB-8DBF-064C-AEF7-1269A2CD582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368479" y="3084513"/>
            <a:ext cx="3389313"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Ellipszis buborék 17">
            <a:extLst>
              <a:ext uri="{FF2B5EF4-FFF2-40B4-BE49-F238E27FC236}">
                <a16:creationId xmlns:a16="http://schemas.microsoft.com/office/drawing/2014/main" id="{CD1491B3-0B5C-874F-90C4-CA782C030438}"/>
              </a:ext>
            </a:extLst>
          </p:cNvPr>
          <p:cNvSpPr>
            <a:spLocks noChangeArrowheads="1"/>
          </p:cNvSpPr>
          <p:nvPr/>
        </p:nvSpPr>
        <p:spPr bwMode="auto">
          <a:xfrm>
            <a:off x="7176642" y="4959350"/>
            <a:ext cx="2595562" cy="484188"/>
          </a:xfrm>
          <a:prstGeom prst="wedgeEllipseCallout">
            <a:avLst>
              <a:gd name="adj1" fmla="val -62296"/>
              <a:gd name="adj2" fmla="val -116500"/>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hu-HU" sz="2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Δ</a:t>
            </a:r>
            <a:r>
              <a:rPr kumimoji="0" lang="hu-HU" altLang="hu-HU" sz="2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CRP, WBC, T</a:t>
            </a:r>
          </a:p>
        </p:txBody>
      </p:sp>
      <p:sp>
        <p:nvSpPr>
          <p:cNvPr id="28" name="Ellipszis buborék 19">
            <a:extLst>
              <a:ext uri="{FF2B5EF4-FFF2-40B4-BE49-F238E27FC236}">
                <a16:creationId xmlns:a16="http://schemas.microsoft.com/office/drawing/2014/main" id="{C74F36E2-F993-DC41-A0DC-B8E569000AA1}"/>
              </a:ext>
            </a:extLst>
          </p:cNvPr>
          <p:cNvSpPr>
            <a:spLocks noChangeArrowheads="1"/>
          </p:cNvSpPr>
          <p:nvPr/>
        </p:nvSpPr>
        <p:spPr bwMode="auto">
          <a:xfrm>
            <a:off x="7105204" y="4003675"/>
            <a:ext cx="2808288" cy="485775"/>
          </a:xfrm>
          <a:prstGeom prst="wedgeEllipseCallout">
            <a:avLst>
              <a:gd name="adj1" fmla="val -62296"/>
              <a:gd name="adj2" fmla="val -116500"/>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AUC </a:t>
            </a:r>
            <a:r>
              <a:rPr kumimoji="0" lang="el-GR" altLang="hu-HU" sz="2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Δ</a:t>
            </a:r>
            <a:r>
              <a:rPr kumimoji="0" lang="hu-HU" altLang="hu-HU" sz="2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PCT: 0.85</a:t>
            </a:r>
          </a:p>
        </p:txBody>
      </p:sp>
      <p:pic>
        <p:nvPicPr>
          <p:cNvPr id="29" name="Picture 3">
            <a:extLst>
              <a:ext uri="{FF2B5EF4-FFF2-40B4-BE49-F238E27FC236}">
                <a16:creationId xmlns:a16="http://schemas.microsoft.com/office/drawing/2014/main" id="{1E9CCC8C-6405-3549-9EA3-9200EABC6A9F}"/>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925317" y="328930"/>
            <a:ext cx="8239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ép 44">
            <a:extLst>
              <a:ext uri="{FF2B5EF4-FFF2-40B4-BE49-F238E27FC236}">
                <a16:creationId xmlns:a16="http://schemas.microsoft.com/office/drawing/2014/main" id="{D0210AFF-4967-AE48-9854-2A9F274D96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31" name="Picture 30" descr="A picture containing food&#10;&#10;Description automatically generated">
            <a:extLst>
              <a:ext uri="{FF2B5EF4-FFF2-40B4-BE49-F238E27FC236}">
                <a16:creationId xmlns:a16="http://schemas.microsoft.com/office/drawing/2014/main" id="{17F54BAB-B7C3-4E42-A573-F8C9E3DD193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958302" y="188640"/>
            <a:ext cx="539685" cy="515154"/>
          </a:xfrm>
          <a:prstGeom prst="rect">
            <a:avLst/>
          </a:prstGeom>
        </p:spPr>
      </p:pic>
    </p:spTree>
    <p:custDataLst>
      <p:tags r:id="rId1"/>
    </p:custDataLst>
    <p:extLst>
      <p:ext uri="{BB962C8B-B14F-4D97-AF65-F5344CB8AC3E}">
        <p14:creationId xmlns:p14="http://schemas.microsoft.com/office/powerpoint/2010/main" val="336855595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6" name="Téglalap 5">
            <a:extLst>
              <a:ext uri="{FF2B5EF4-FFF2-40B4-BE49-F238E27FC236}">
                <a16:creationId xmlns:a16="http://schemas.microsoft.com/office/drawing/2014/main" id="{8783E20D-E1DE-5540-ACDC-4CCA62B3CFF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0" name="Kép 44">
            <a:extLst>
              <a:ext uri="{FF2B5EF4-FFF2-40B4-BE49-F238E27FC236}">
                <a16:creationId xmlns:a16="http://schemas.microsoft.com/office/drawing/2014/main" id="{D5BD0490-E947-8C43-B51F-7CEC492F2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D0683A39-6CD9-6941-A789-199489AAF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Lekerekített téglalap 2">
            <a:extLst>
              <a:ext uri="{FF2B5EF4-FFF2-40B4-BE49-F238E27FC236}">
                <a16:creationId xmlns:a16="http://schemas.microsoft.com/office/drawing/2014/main" id="{92BFFCEE-30F0-9C4E-AFB1-F702A8380457}"/>
              </a:ext>
            </a:extLst>
          </p:cNvPr>
          <p:cNvSpPr>
            <a:spLocks noChangeArrowheads="1"/>
          </p:cNvSpPr>
          <p:nvPr/>
        </p:nvSpPr>
        <p:spPr bwMode="auto">
          <a:xfrm>
            <a:off x="1446212" y="3025866"/>
            <a:ext cx="9299575"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err="1">
                <a:solidFill>
                  <a:srgbClr val="294143"/>
                </a:solidFill>
              </a:rPr>
              <a:t>Pathophysiology</a:t>
            </a:r>
            <a:endParaRPr lang="hu-HU" altLang="hu-HU" sz="3600" dirty="0">
              <a:solidFill>
                <a:srgbClr val="294143"/>
              </a:solidFill>
            </a:endParaRPr>
          </a:p>
        </p:txBody>
      </p:sp>
      <p:pic>
        <p:nvPicPr>
          <p:cNvPr id="16" name="Kép 43">
            <a:extLst>
              <a:ext uri="{FF2B5EF4-FFF2-40B4-BE49-F238E27FC236}">
                <a16:creationId xmlns:a16="http://schemas.microsoft.com/office/drawing/2014/main" id="{2690426A-5EDB-D344-B768-B9F6AA0A95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17" name="Kép 45">
            <a:extLst>
              <a:ext uri="{FF2B5EF4-FFF2-40B4-BE49-F238E27FC236}">
                <a16:creationId xmlns:a16="http://schemas.microsoft.com/office/drawing/2014/main" id="{8050DF31-28B0-484F-961B-7D89D0B960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4251722928"/>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9" name="Rectangle 77">
            <a:extLst>
              <a:ext uri="{FF2B5EF4-FFF2-40B4-BE49-F238E27FC236}">
                <a16:creationId xmlns:a16="http://schemas.microsoft.com/office/drawing/2014/main" id="{D525C42F-5988-7D42-82DA-972825491EBE}"/>
              </a:ext>
            </a:extLst>
          </p:cNvPr>
          <p:cNvSpPr>
            <a:spLocks noChangeArrowheads="1"/>
          </p:cNvSpPr>
          <p:nvPr/>
        </p:nvSpPr>
        <p:spPr bwMode="auto">
          <a:xfrm>
            <a:off x="1281435" y="4613275"/>
            <a:ext cx="18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7620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12">
            <a:extLst>
              <a:ext uri="{FF2B5EF4-FFF2-40B4-BE49-F238E27FC236}">
                <a16:creationId xmlns:a16="http://schemas.microsoft.com/office/drawing/2014/main" id="{C4F5D03C-0C01-4A47-A95C-5B4102041028}"/>
              </a:ext>
            </a:extLst>
          </p:cNvPr>
          <p:cNvSpPr txBox="1">
            <a:spLocks noChangeArrowheads="1"/>
          </p:cNvSpPr>
          <p:nvPr/>
        </p:nvSpPr>
        <p:spPr bwMode="auto">
          <a:xfrm>
            <a:off x="6664647" y="2060575"/>
            <a:ext cx="338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fr-FR" altLang="hu-HU" sz="1800" b="0" i="0" u="none" strike="noStrike" kern="1200" cap="none" spc="0" normalizeH="0" baseline="0" noProof="0">
                <a:ln>
                  <a:noFill/>
                </a:ln>
                <a:solidFill>
                  <a:srgbClr val="FC0128"/>
                </a:solidFill>
                <a:effectLst/>
                <a:uLnTx/>
                <a:uFillTx/>
                <a:latin typeface="Times New Roman" panose="02020603050405020304" pitchFamily="18" charset="0"/>
                <a:ea typeface="+mn-ea"/>
                <a:cs typeface="Arial" panose="020B0604020202020204" pitchFamily="34" charset="0"/>
              </a:rPr>
              <a:t> </a:t>
            </a:r>
            <a:r>
              <a:rPr kumimoji="0" lang="fr-FR" altLang="hu-HU" sz="1800" b="0" i="1" u="none" strike="noStrike" kern="1200" cap="none" spc="0" normalizeH="0" baseline="0" noProof="0">
                <a:ln>
                  <a:noFill/>
                </a:ln>
                <a:solidFill>
                  <a:srgbClr val="FC0128"/>
                </a:solidFill>
                <a:effectLst/>
                <a:uLnTx/>
                <a:uFillTx/>
                <a:latin typeface="Times New Roman" panose="02020603050405020304" pitchFamily="18" charset="0"/>
                <a:ea typeface="+mn-ea"/>
                <a:cs typeface="Arial" panose="020B0604020202020204" pitchFamily="34" charset="0"/>
              </a:rPr>
              <a:t>Lancet Inf Dis</a:t>
            </a:r>
            <a:r>
              <a:rPr kumimoji="0" lang="fr-FR" altLang="hu-HU" sz="1800" b="0" i="0" u="none" strike="noStrike" kern="1200" cap="none" spc="0" normalizeH="0" baseline="0" noProof="0">
                <a:ln>
                  <a:noFill/>
                </a:ln>
                <a:solidFill>
                  <a:srgbClr val="FC0128"/>
                </a:solidFill>
                <a:effectLst/>
                <a:uLnTx/>
                <a:uFillTx/>
                <a:latin typeface="Times New Roman" panose="02020603050405020304" pitchFamily="18" charset="0"/>
                <a:ea typeface="+mn-ea"/>
                <a:cs typeface="Arial" panose="020B0604020202020204" pitchFamily="34" charset="0"/>
              </a:rPr>
              <a:t> 2016; 29 </a:t>
            </a:r>
            <a:r>
              <a:rPr kumimoji="0" lang="hu-HU" altLang="hu-HU" sz="1800" b="0" i="0" u="none" strike="noStrike" kern="1200" cap="none" spc="0" normalizeH="0" baseline="0" noProof="0">
                <a:ln>
                  <a:noFill/>
                </a:ln>
                <a:solidFill>
                  <a:srgbClr val="FC0128"/>
                </a:solidFill>
                <a:effectLst/>
                <a:uLnTx/>
                <a:uFillTx/>
                <a:latin typeface="Times New Roman" panose="02020603050405020304" pitchFamily="18" charset="0"/>
                <a:ea typeface="+mn-ea"/>
                <a:cs typeface="Arial" panose="020B0604020202020204" pitchFamily="34" charset="0"/>
              </a:rPr>
              <a:t>February </a:t>
            </a:r>
            <a:endPar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1" name="Picture 3">
            <a:extLst>
              <a:ext uri="{FF2B5EF4-FFF2-40B4-BE49-F238E27FC236}">
                <a16:creationId xmlns:a16="http://schemas.microsoft.com/office/drawing/2014/main" id="{2241F6F8-CBFE-C147-8B01-FEA7946DB0C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129285" y="157163"/>
            <a:ext cx="6832600" cy="1866900"/>
          </a:xfrm>
          <a:prstGeom prst="rect">
            <a:avLst/>
          </a:prstGeom>
          <a:noFill/>
          <a:ln w="9525">
            <a:solidFill>
              <a:srgbClr val="D9D9D9"/>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618CAFB-2073-224D-AE3A-C36A232064C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911672" y="2471738"/>
            <a:ext cx="84328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zis feliratnak 14">
            <a:extLst>
              <a:ext uri="{FF2B5EF4-FFF2-40B4-BE49-F238E27FC236}">
                <a16:creationId xmlns:a16="http://schemas.microsoft.com/office/drawing/2014/main" id="{73CF2E4D-DAB1-B343-A917-8F8C1BA9EF13}"/>
              </a:ext>
            </a:extLst>
          </p:cNvPr>
          <p:cNvSpPr>
            <a:spLocks noChangeArrowheads="1"/>
          </p:cNvSpPr>
          <p:nvPr/>
        </p:nvSpPr>
        <p:spPr bwMode="auto">
          <a:xfrm>
            <a:off x="6015360" y="1922463"/>
            <a:ext cx="2952750" cy="930275"/>
          </a:xfrm>
          <a:prstGeom prst="wedgeEllipseCallout">
            <a:avLst>
              <a:gd name="adj1" fmla="val -54912"/>
              <a:gd name="adj2" fmla="val 99431"/>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 2days ABs</a:t>
            </a:r>
          </a:p>
        </p:txBody>
      </p:sp>
      <p:sp>
        <p:nvSpPr>
          <p:cNvPr id="14" name="Ellipszis feliratnak 14">
            <a:extLst>
              <a:ext uri="{FF2B5EF4-FFF2-40B4-BE49-F238E27FC236}">
                <a16:creationId xmlns:a16="http://schemas.microsoft.com/office/drawing/2014/main" id="{C38D16ED-9459-A540-822B-2714D089DF61}"/>
              </a:ext>
            </a:extLst>
          </p:cNvPr>
          <p:cNvSpPr>
            <a:spLocks noChangeArrowheads="1"/>
          </p:cNvSpPr>
          <p:nvPr/>
        </p:nvSpPr>
        <p:spPr bwMode="auto">
          <a:xfrm>
            <a:off x="6167760" y="2859088"/>
            <a:ext cx="2952750" cy="930275"/>
          </a:xfrm>
          <a:prstGeom prst="wedgeEllipseCallout">
            <a:avLst>
              <a:gd name="adj1" fmla="val -54912"/>
              <a:gd name="adj2" fmla="val 99431"/>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Reduced mortality</a:t>
            </a:r>
          </a:p>
        </p:txBody>
      </p:sp>
      <p:sp>
        <p:nvSpPr>
          <p:cNvPr id="15" name="Ellipszis feliratnak 14">
            <a:extLst>
              <a:ext uri="{FF2B5EF4-FFF2-40B4-BE49-F238E27FC236}">
                <a16:creationId xmlns:a16="http://schemas.microsoft.com/office/drawing/2014/main" id="{5ECD3FFB-1B40-0045-A959-4FA43A8B46CC}"/>
              </a:ext>
            </a:extLst>
          </p:cNvPr>
          <p:cNvSpPr>
            <a:spLocks noChangeArrowheads="1"/>
          </p:cNvSpPr>
          <p:nvPr/>
        </p:nvSpPr>
        <p:spPr bwMode="auto">
          <a:xfrm>
            <a:off x="7312347" y="4443413"/>
            <a:ext cx="2952750" cy="930275"/>
          </a:xfrm>
          <a:prstGeom prst="wedgeEllipseCallout">
            <a:avLst>
              <a:gd name="adj1" fmla="val -106523"/>
              <a:gd name="adj2" fmla="val 102162"/>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Reduced costs</a:t>
            </a:r>
          </a:p>
        </p:txBody>
      </p:sp>
      <p:sp>
        <p:nvSpPr>
          <p:cNvPr id="16" name="Ellipszis feliratnak 14">
            <a:extLst>
              <a:ext uri="{FF2B5EF4-FFF2-40B4-BE49-F238E27FC236}">
                <a16:creationId xmlns:a16="http://schemas.microsoft.com/office/drawing/2014/main" id="{2E6BB320-BF01-B34B-BBA1-9A7624443B8E}"/>
              </a:ext>
            </a:extLst>
          </p:cNvPr>
          <p:cNvSpPr>
            <a:spLocks noChangeArrowheads="1"/>
          </p:cNvSpPr>
          <p:nvPr/>
        </p:nvSpPr>
        <p:spPr bwMode="auto">
          <a:xfrm>
            <a:off x="1370335" y="3086100"/>
            <a:ext cx="2952750" cy="930275"/>
          </a:xfrm>
          <a:prstGeom prst="wedgeEllipseCallout">
            <a:avLst>
              <a:gd name="adj1" fmla="val 88745"/>
              <a:gd name="adj2" fmla="val 145847"/>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More reinfection</a:t>
            </a:r>
          </a:p>
        </p:txBody>
      </p:sp>
      <p:sp>
        <p:nvSpPr>
          <p:cNvPr id="18" name="Lekerekített téglalap 2">
            <a:extLst>
              <a:ext uri="{FF2B5EF4-FFF2-40B4-BE49-F238E27FC236}">
                <a16:creationId xmlns:a16="http://schemas.microsoft.com/office/drawing/2014/main" id="{D1E9FAE3-5D80-354D-9954-211BCBB34DF4}"/>
              </a:ext>
            </a:extLst>
          </p:cNvPr>
          <p:cNvSpPr>
            <a:spLocks noChangeArrowheads="1"/>
          </p:cNvSpPr>
          <p:nvPr/>
        </p:nvSpPr>
        <p:spPr bwMode="auto">
          <a:xfrm>
            <a:off x="978160" y="4487827"/>
            <a:ext cx="10235679" cy="1365274"/>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Evaluating</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biomarker</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kinetics</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may</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help</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individualizing</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AB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therapy</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 </a:t>
            </a:r>
            <a:r>
              <a:rPr kumimoji="0" lang="hu-HU" altLang="hu-HU" sz="3600" b="0" i="0" u="none" strike="noStrike" kern="1200" cap="none" spc="0" normalizeH="0" baseline="0" noProof="0" dirty="0" err="1">
                <a:ln>
                  <a:noFill/>
                </a:ln>
                <a:solidFill>
                  <a:srgbClr val="294143"/>
                </a:solidFill>
                <a:effectLst/>
                <a:uLnTx/>
                <a:uFillTx/>
                <a:latin typeface="Times New Roman" charset="0"/>
                <a:ea typeface="+mn-ea"/>
                <a:cs typeface="+mn-cs"/>
              </a:rPr>
              <a:t>even</a:t>
            </a:r>
            <a:r>
              <a:rPr kumimoji="0" lang="hu-HU" altLang="hu-HU" sz="3600" b="0" i="0" u="none" strike="noStrike" kern="1200" cap="none" spc="0" normalizeH="0" baseline="0" noProof="0" dirty="0">
                <a:ln>
                  <a:noFill/>
                </a:ln>
                <a:solidFill>
                  <a:srgbClr val="294143"/>
                </a:solidFill>
                <a:effectLst/>
                <a:uLnTx/>
                <a:uFillTx/>
                <a:latin typeface="Times New Roman" charset="0"/>
                <a:ea typeface="+mn-ea"/>
                <a:cs typeface="+mn-cs"/>
              </a:rPr>
              <a:t> in COVID-19</a:t>
            </a:r>
          </a:p>
        </p:txBody>
      </p:sp>
      <p:pic>
        <p:nvPicPr>
          <p:cNvPr id="19" name="Kép 44">
            <a:extLst>
              <a:ext uri="{FF2B5EF4-FFF2-40B4-BE49-F238E27FC236}">
                <a16:creationId xmlns:a16="http://schemas.microsoft.com/office/drawing/2014/main" id="{F1E9371D-8A8F-EB45-B0EE-54250F60C7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0" name="Picture 19" descr="A picture containing food&#10;&#10;Description automatically generated">
            <a:extLst>
              <a:ext uri="{FF2B5EF4-FFF2-40B4-BE49-F238E27FC236}">
                <a16:creationId xmlns:a16="http://schemas.microsoft.com/office/drawing/2014/main" id="{8CEE7187-FC1B-C64D-A0E2-FFFCEA729E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226725668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6" name="Téglalap 5">
            <a:extLst>
              <a:ext uri="{FF2B5EF4-FFF2-40B4-BE49-F238E27FC236}">
                <a16:creationId xmlns:a16="http://schemas.microsoft.com/office/drawing/2014/main" id="{8783E20D-E1DE-5540-ACDC-4CCA62B3CFF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0" name="Kép 44">
            <a:extLst>
              <a:ext uri="{FF2B5EF4-FFF2-40B4-BE49-F238E27FC236}">
                <a16:creationId xmlns:a16="http://schemas.microsoft.com/office/drawing/2014/main" id="{D5BD0490-E947-8C43-B51F-7CEC492F2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D0683A39-6CD9-6941-A789-199489AAF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Lekerekített téglalap 2">
            <a:extLst>
              <a:ext uri="{FF2B5EF4-FFF2-40B4-BE49-F238E27FC236}">
                <a16:creationId xmlns:a16="http://schemas.microsoft.com/office/drawing/2014/main" id="{92BFFCEE-30F0-9C4E-AFB1-F702A8380457}"/>
              </a:ext>
            </a:extLst>
          </p:cNvPr>
          <p:cNvSpPr>
            <a:spLocks noChangeArrowheads="1"/>
          </p:cNvSpPr>
          <p:nvPr/>
        </p:nvSpPr>
        <p:spPr bwMode="auto">
          <a:xfrm>
            <a:off x="1446212" y="3025866"/>
            <a:ext cx="9299575"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err="1">
                <a:solidFill>
                  <a:srgbClr val="294143"/>
                </a:solidFill>
              </a:rPr>
              <a:t>Mortality</a:t>
            </a:r>
            <a:endParaRPr lang="hu-HU" altLang="hu-HU" sz="3600" dirty="0">
              <a:solidFill>
                <a:srgbClr val="294143"/>
              </a:solidFill>
            </a:endParaRPr>
          </a:p>
        </p:txBody>
      </p:sp>
      <p:pic>
        <p:nvPicPr>
          <p:cNvPr id="11" name="Kép 43">
            <a:extLst>
              <a:ext uri="{FF2B5EF4-FFF2-40B4-BE49-F238E27FC236}">
                <a16:creationId xmlns:a16="http://schemas.microsoft.com/office/drawing/2014/main" id="{A7445B95-B57A-754A-BD23-FA72B0768F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13" name="Kép 45">
            <a:extLst>
              <a:ext uri="{FF2B5EF4-FFF2-40B4-BE49-F238E27FC236}">
                <a16:creationId xmlns:a16="http://schemas.microsoft.com/office/drawing/2014/main" id="{AEE1061C-E594-4941-8DEB-82DCCE54A6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682063752"/>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10" name="Picture 5" descr="http://upload.wikimedia.org/wikipedia/commons/thumb/7/7c/Romeo_and_Juliet_Q2_Title_Page-2.jpg/220px-Romeo_and_Juliet_Q2_Title_Page-2.jpg">
            <a:extLst>
              <a:ext uri="{FF2B5EF4-FFF2-40B4-BE49-F238E27FC236}">
                <a16:creationId xmlns:a16="http://schemas.microsoft.com/office/drawing/2014/main" id="{0CB38FF9-DFD1-094E-BCFA-11529EF91A9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3587" y="1308893"/>
            <a:ext cx="31686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zövegdoboz 1">
            <a:extLst>
              <a:ext uri="{FF2B5EF4-FFF2-40B4-BE49-F238E27FC236}">
                <a16:creationId xmlns:a16="http://schemas.microsoft.com/office/drawing/2014/main" id="{5283CD3F-1BFB-BC4D-859B-1F55A2A0FD14}"/>
              </a:ext>
            </a:extLst>
          </p:cNvPr>
          <p:cNvSpPr txBox="1">
            <a:spLocks noChangeArrowheads="1"/>
          </p:cNvSpPr>
          <p:nvPr/>
        </p:nvSpPr>
        <p:spPr bwMode="auto">
          <a:xfrm>
            <a:off x="3276599" y="5988843"/>
            <a:ext cx="5874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dirty="0">
                <a:solidFill>
                  <a:srgbClr val="FF0000"/>
                </a:solidFill>
              </a:rPr>
              <a:t>William Shakespeare: Romeo and </a:t>
            </a:r>
            <a:r>
              <a:rPr lang="hu-HU" altLang="hu-HU" sz="2400" dirty="0" err="1">
                <a:solidFill>
                  <a:srgbClr val="FF0000"/>
                </a:solidFill>
              </a:rPr>
              <a:t>Juliet</a:t>
            </a:r>
            <a:r>
              <a:rPr lang="hu-HU" altLang="hu-HU" sz="2400" dirty="0">
                <a:solidFill>
                  <a:srgbClr val="FF0000"/>
                </a:solidFill>
              </a:rPr>
              <a:t>, 1599</a:t>
            </a:r>
          </a:p>
        </p:txBody>
      </p:sp>
      <p:sp>
        <p:nvSpPr>
          <p:cNvPr id="13" name="Lekerekített téglalap 2">
            <a:extLst>
              <a:ext uri="{FF2B5EF4-FFF2-40B4-BE49-F238E27FC236}">
                <a16:creationId xmlns:a16="http://schemas.microsoft.com/office/drawing/2014/main" id="{92011A45-44D8-AA48-9BAD-FDFDA0D3ACB1}"/>
              </a:ext>
            </a:extLst>
          </p:cNvPr>
          <p:cNvSpPr>
            <a:spLocks noChangeArrowheads="1"/>
          </p:cNvSpPr>
          <p:nvPr/>
        </p:nvSpPr>
        <p:spPr bwMode="auto">
          <a:xfrm>
            <a:off x="2195512" y="3328013"/>
            <a:ext cx="7924800" cy="83820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Mortality</a:t>
            </a:r>
            <a:r>
              <a:rPr kumimoji="0" lang="hu-HU" altLang="hu-HU" sz="3600" b="0" i="0" u="none" strike="noStrike" kern="0" cap="none" spc="0" normalizeH="0" baseline="0" noProof="0" dirty="0">
                <a:ln>
                  <a:noFill/>
                </a:ln>
                <a:solidFill>
                  <a:srgbClr val="294143"/>
                </a:solidFill>
                <a:effectLst/>
                <a:uLnTx/>
                <a:uFillTx/>
                <a:latin typeface="Times New Roman" charset="0"/>
              </a:rPr>
              <a:t>: 100% </a:t>
            </a:r>
            <a:r>
              <a:rPr kumimoji="0" lang="hu-HU" altLang="hu-HU" sz="3600" b="0" i="0" u="none" strike="noStrike" kern="0" cap="none" spc="0" normalizeH="0" baseline="0" noProof="0" dirty="0">
                <a:ln>
                  <a:noFill/>
                </a:ln>
                <a:solidFill>
                  <a:srgbClr val="294143"/>
                </a:solidFill>
                <a:effectLst/>
                <a:uLnTx/>
                <a:uFillTx/>
                <a:latin typeface="Times New Roman" charset="0"/>
                <a:sym typeface="Wingdings" pitchFamily="2" charset="2"/>
              </a:rPr>
              <a:t></a:t>
            </a:r>
            <a:endParaRPr kumimoji="0" lang="hu-HU" altLang="hu-HU" sz="3600" b="0" i="0" u="none" strike="noStrike" kern="0" cap="none" spc="0" normalizeH="0" baseline="0" noProof="0" dirty="0">
              <a:ln>
                <a:noFill/>
              </a:ln>
              <a:solidFill>
                <a:srgbClr val="294143"/>
              </a:solidFill>
              <a:effectLst/>
              <a:uLnTx/>
              <a:uFillTx/>
              <a:latin typeface="Times New Roman" charset="0"/>
            </a:endParaRPr>
          </a:p>
        </p:txBody>
      </p:sp>
      <p:sp>
        <p:nvSpPr>
          <p:cNvPr id="14" name="Rectangle 36">
            <a:extLst>
              <a:ext uri="{FF2B5EF4-FFF2-40B4-BE49-F238E27FC236}">
                <a16:creationId xmlns:a16="http://schemas.microsoft.com/office/drawing/2014/main" id="{6DAFA060-E02A-A342-8BA7-25F2E84E2AC8}"/>
              </a:ext>
            </a:extLst>
          </p:cNvPr>
          <p:cNvSpPr>
            <a:spLocks noGrp="1" noChangeArrowheads="1"/>
          </p:cNvSpPr>
          <p:nvPr>
            <p:ph type="title"/>
          </p:nvPr>
        </p:nvSpPr>
        <p:spPr>
          <a:xfrm>
            <a:off x="2025352" y="113487"/>
            <a:ext cx="8679160" cy="838200"/>
          </a:xfrm>
          <a:noFill/>
        </p:spPr>
        <p:txBody>
          <a:bodyPr lIns="90488" tIns="44450" rIns="90488" bIns="44450"/>
          <a:lstStyle/>
          <a:p>
            <a:r>
              <a:rPr lang="hu-HU" altLang="hu-HU" sz="4400" dirty="0">
                <a:solidFill>
                  <a:srgbClr val="294143"/>
                </a:solidFill>
              </a:rPr>
              <a:t>Love has </a:t>
            </a:r>
            <a:r>
              <a:rPr lang="hu-HU" altLang="hu-HU" sz="4400" dirty="0" err="1">
                <a:solidFill>
                  <a:srgbClr val="294143"/>
                </a:solidFill>
              </a:rPr>
              <a:t>been</a:t>
            </a:r>
            <a:r>
              <a:rPr lang="hu-HU" altLang="hu-HU" sz="4400" dirty="0">
                <a:solidFill>
                  <a:srgbClr val="294143"/>
                </a:solidFill>
              </a:rPr>
              <a:t> </a:t>
            </a:r>
            <a:r>
              <a:rPr lang="hu-HU" altLang="hu-HU" sz="4400" dirty="0" err="1">
                <a:solidFill>
                  <a:srgbClr val="294143"/>
                </a:solidFill>
              </a:rPr>
              <a:t>extensively</a:t>
            </a:r>
            <a:r>
              <a:rPr lang="hu-HU" altLang="hu-HU" sz="4400" dirty="0">
                <a:solidFill>
                  <a:srgbClr val="294143"/>
                </a:solidFill>
              </a:rPr>
              <a:t> </a:t>
            </a:r>
            <a:r>
              <a:rPr lang="hu-HU" altLang="hu-HU" sz="4400" dirty="0" err="1">
                <a:solidFill>
                  <a:srgbClr val="294143"/>
                </a:solidFill>
              </a:rPr>
              <a:t>researched</a:t>
            </a:r>
            <a:endParaRPr lang="en-GB" altLang="hu-HU" sz="4400" dirty="0">
              <a:solidFill>
                <a:srgbClr val="294143"/>
              </a:solidFill>
            </a:endParaRPr>
          </a:p>
        </p:txBody>
      </p:sp>
    </p:spTree>
    <p:custDataLst>
      <p:tags r:id="rId1"/>
    </p:custDataLst>
    <p:extLst>
      <p:ext uri="{BB962C8B-B14F-4D97-AF65-F5344CB8AC3E}">
        <p14:creationId xmlns:p14="http://schemas.microsoft.com/office/powerpoint/2010/main" val="79620849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10" name="Kép 1">
            <a:extLst>
              <a:ext uri="{FF2B5EF4-FFF2-40B4-BE49-F238E27FC236}">
                <a16:creationId xmlns:a16="http://schemas.microsoft.com/office/drawing/2014/main" id="{877AF814-E154-3C40-A821-39D61BBC2A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14203" y="115888"/>
            <a:ext cx="6854825" cy="1354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Kép 2">
            <a:extLst>
              <a:ext uri="{FF2B5EF4-FFF2-40B4-BE49-F238E27FC236}">
                <a16:creationId xmlns:a16="http://schemas.microsoft.com/office/drawing/2014/main" id="{2370301C-2E87-6642-90BB-08B2B1777173}"/>
              </a:ext>
            </a:extLst>
          </p:cNvPr>
          <p:cNvPicPr>
            <a:picLocks noChangeAspect="1"/>
          </p:cNvPicPr>
          <p:nvPr/>
        </p:nvPicPr>
        <p:blipFill>
          <a:blip r:embed="rId9"/>
          <a:stretch>
            <a:fillRect/>
          </a:stretch>
        </p:blipFill>
        <p:spPr>
          <a:xfrm>
            <a:off x="2999928" y="1730375"/>
            <a:ext cx="6594475" cy="4395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Jobbra nyíl 12">
            <a:extLst>
              <a:ext uri="{FF2B5EF4-FFF2-40B4-BE49-F238E27FC236}">
                <a16:creationId xmlns:a16="http://schemas.microsoft.com/office/drawing/2014/main" id="{9D32BC7E-D5B9-3046-9F2B-BA7469E8F56D}"/>
              </a:ext>
            </a:extLst>
          </p:cNvPr>
          <p:cNvSpPr>
            <a:spLocks noChangeArrowheads="1"/>
          </p:cNvSpPr>
          <p:nvPr/>
        </p:nvSpPr>
        <p:spPr bwMode="auto">
          <a:xfrm>
            <a:off x="4223890" y="5949950"/>
            <a:ext cx="4968875" cy="719138"/>
          </a:xfrm>
          <a:prstGeom prst="rightArrow">
            <a:avLst>
              <a:gd name="adj1" fmla="val 50000"/>
              <a:gd name="adj2" fmla="val 50062"/>
            </a:avLst>
          </a:prstGeom>
          <a:solidFill>
            <a:srgbClr val="FF3300">
              <a:alpha val="50195"/>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000000"/>
                </a:solidFill>
              </a:rPr>
              <a:t>Increase by &gt;4 fold</a:t>
            </a:r>
          </a:p>
        </p:txBody>
      </p:sp>
      <p:pic>
        <p:nvPicPr>
          <p:cNvPr id="13" name="Kép 7">
            <a:extLst>
              <a:ext uri="{FF2B5EF4-FFF2-40B4-BE49-F238E27FC236}">
                <a16:creationId xmlns:a16="http://schemas.microsoft.com/office/drawing/2014/main" id="{313EA350-F5E5-574A-BA5A-BF10DD602928}"/>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62053" y="2133600"/>
            <a:ext cx="6086475" cy="4032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Jobbra nyíl 10">
            <a:extLst>
              <a:ext uri="{FF2B5EF4-FFF2-40B4-BE49-F238E27FC236}">
                <a16:creationId xmlns:a16="http://schemas.microsoft.com/office/drawing/2014/main" id="{9F3BC7F4-8645-4E4F-B1F9-86778AD5B3E7}"/>
              </a:ext>
            </a:extLst>
          </p:cNvPr>
          <p:cNvSpPr>
            <a:spLocks noChangeArrowheads="1"/>
          </p:cNvSpPr>
          <p:nvPr/>
        </p:nvSpPr>
        <p:spPr bwMode="auto">
          <a:xfrm rot="889307">
            <a:off x="4088953" y="3332163"/>
            <a:ext cx="4968875" cy="719137"/>
          </a:xfrm>
          <a:prstGeom prst="rightArrow">
            <a:avLst>
              <a:gd name="adj1" fmla="val 50000"/>
              <a:gd name="adj2" fmla="val 50062"/>
            </a:avLst>
          </a:prstGeom>
          <a:solidFill>
            <a:srgbClr val="FF3300">
              <a:alpha val="50195"/>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000000"/>
                </a:solidFill>
              </a:rPr>
              <a:t>&gt;15% reduction in mortality!</a:t>
            </a:r>
          </a:p>
        </p:txBody>
      </p:sp>
      <p:sp>
        <p:nvSpPr>
          <p:cNvPr id="15" name="Ellipszis feliratnak 14">
            <a:extLst>
              <a:ext uri="{FF2B5EF4-FFF2-40B4-BE49-F238E27FC236}">
                <a16:creationId xmlns:a16="http://schemas.microsoft.com/office/drawing/2014/main" id="{D639539A-C8E5-AC47-9572-C1C8C59FA3B3}"/>
              </a:ext>
            </a:extLst>
          </p:cNvPr>
          <p:cNvSpPr>
            <a:spLocks noChangeArrowheads="1"/>
          </p:cNvSpPr>
          <p:nvPr/>
        </p:nvSpPr>
        <p:spPr bwMode="auto">
          <a:xfrm>
            <a:off x="1767777" y="3990821"/>
            <a:ext cx="2952750" cy="930275"/>
          </a:xfrm>
          <a:prstGeom prst="wedgeEllipseCallout">
            <a:avLst>
              <a:gd name="adj1" fmla="val 38958"/>
              <a:gd name="adj2" fmla="val 11069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cs typeface="Arial" panose="020B0604020202020204" pitchFamily="34" charset="0"/>
              </a:rPr>
              <a:t>No </a:t>
            </a:r>
            <a:r>
              <a:rPr lang="hu-HU" altLang="hu-HU" sz="2400" dirty="0" err="1">
                <a:solidFill>
                  <a:srgbClr val="294143"/>
                </a:solidFill>
                <a:cs typeface="Arial" panose="020B0604020202020204" pitchFamily="34" charset="0"/>
              </a:rPr>
              <a:t>deaths</a:t>
            </a:r>
            <a:r>
              <a:rPr lang="hu-HU" altLang="hu-HU" sz="2400" dirty="0">
                <a:solidFill>
                  <a:srgbClr val="294143"/>
                </a:solidFill>
                <a:cs typeface="Arial" panose="020B0604020202020204" pitchFamily="34" charset="0"/>
              </a:rPr>
              <a:t>: 950</a:t>
            </a:r>
          </a:p>
        </p:txBody>
      </p:sp>
      <p:sp>
        <p:nvSpPr>
          <p:cNvPr id="16" name="Ellipszis feliratnak 14">
            <a:extLst>
              <a:ext uri="{FF2B5EF4-FFF2-40B4-BE49-F238E27FC236}">
                <a16:creationId xmlns:a16="http://schemas.microsoft.com/office/drawing/2014/main" id="{69303EF8-B98B-8C43-86EE-7D2A953442A7}"/>
              </a:ext>
            </a:extLst>
          </p:cNvPr>
          <p:cNvSpPr>
            <a:spLocks noChangeArrowheads="1"/>
          </p:cNvSpPr>
          <p:nvPr/>
        </p:nvSpPr>
        <p:spPr bwMode="auto">
          <a:xfrm>
            <a:off x="9073256" y="4028904"/>
            <a:ext cx="2952750" cy="930275"/>
          </a:xfrm>
          <a:prstGeom prst="wedgeEllipseCallout">
            <a:avLst>
              <a:gd name="adj1" fmla="val -50013"/>
              <a:gd name="adj2" fmla="val 11069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dirty="0">
                <a:solidFill>
                  <a:srgbClr val="294143"/>
                </a:solidFill>
                <a:cs typeface="Arial" panose="020B0604020202020204" pitchFamily="34" charset="0"/>
              </a:rPr>
              <a:t>No </a:t>
            </a:r>
            <a:r>
              <a:rPr lang="hu-HU" altLang="hu-HU" sz="2400" dirty="0" err="1">
                <a:solidFill>
                  <a:srgbClr val="294143"/>
                </a:solidFill>
                <a:cs typeface="Arial" panose="020B0604020202020204" pitchFamily="34" charset="0"/>
              </a:rPr>
              <a:t>deaths</a:t>
            </a:r>
            <a:r>
              <a:rPr lang="hu-HU" altLang="hu-HU" sz="2400" dirty="0">
                <a:solidFill>
                  <a:srgbClr val="294143"/>
                </a:solidFill>
                <a:cs typeface="Arial" panose="020B0604020202020204" pitchFamily="34" charset="0"/>
              </a:rPr>
              <a:t>: 2500</a:t>
            </a:r>
          </a:p>
        </p:txBody>
      </p:sp>
    </p:spTree>
    <p:custDataLst>
      <p:tags r:id="rId1"/>
    </p:custDataLst>
    <p:extLst>
      <p:ext uri="{BB962C8B-B14F-4D97-AF65-F5344CB8AC3E}">
        <p14:creationId xmlns:p14="http://schemas.microsoft.com/office/powerpoint/2010/main" val="135649330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strVal val="#ppt_w*0.70"/>
                                          </p:val>
                                        </p:tav>
                                        <p:tav tm="100000">
                                          <p:val>
                                            <p:strVal val="#ppt_w"/>
                                          </p:val>
                                        </p:tav>
                                      </p:tavLst>
                                    </p:anim>
                                    <p:anim calcmode="lin" valueType="num">
                                      <p:cBhvr>
                                        <p:cTn id="25" dur="1000" fill="hold"/>
                                        <p:tgtEl>
                                          <p:spTgt spid="16"/>
                                        </p:tgtEl>
                                        <p:attrNameLst>
                                          <p:attrName>ppt_h</p:attrName>
                                        </p:attrNameLst>
                                      </p:cBhvr>
                                      <p:tavLst>
                                        <p:tav tm="0">
                                          <p:val>
                                            <p:strVal val="#ppt_h"/>
                                          </p:val>
                                        </p:tav>
                                        <p:tav tm="100000">
                                          <p:val>
                                            <p:strVal val="#ppt_h"/>
                                          </p:val>
                                        </p:tav>
                                      </p:tavLst>
                                    </p:anim>
                                    <p:animEffect transition="in" filter="fade">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graphicFrame>
        <p:nvGraphicFramePr>
          <p:cNvPr id="10" name="Group 66">
            <a:extLst>
              <a:ext uri="{FF2B5EF4-FFF2-40B4-BE49-F238E27FC236}">
                <a16:creationId xmlns:a16="http://schemas.microsoft.com/office/drawing/2014/main" id="{42E88F35-BDF6-C648-A549-A79F8D2B0214}"/>
              </a:ext>
            </a:extLst>
          </p:cNvPr>
          <p:cNvGraphicFramePr>
            <a:graphicFrameLocks noGrp="1"/>
          </p:cNvGraphicFramePr>
          <p:nvPr>
            <p:extLst>
              <p:ext uri="{D42A27DB-BD31-4B8C-83A1-F6EECF244321}">
                <p14:modId xmlns:p14="http://schemas.microsoft.com/office/powerpoint/2010/main" val="3806811822"/>
              </p:ext>
            </p:extLst>
          </p:nvPr>
        </p:nvGraphicFramePr>
        <p:xfrm>
          <a:off x="1993081" y="1145751"/>
          <a:ext cx="8207375" cy="5235577"/>
        </p:xfrm>
        <a:graphic>
          <a:graphicData uri="http://schemas.openxmlformats.org/drawingml/2006/table">
            <a:tbl>
              <a:tblPr/>
              <a:tblGrid>
                <a:gridCol w="1627188">
                  <a:extLst>
                    <a:ext uri="{9D8B030D-6E8A-4147-A177-3AD203B41FA5}">
                      <a16:colId xmlns:a16="http://schemas.microsoft.com/office/drawing/2014/main" val="2147435934"/>
                    </a:ext>
                  </a:extLst>
                </a:gridCol>
                <a:gridCol w="2090737">
                  <a:extLst>
                    <a:ext uri="{9D8B030D-6E8A-4147-A177-3AD203B41FA5}">
                      <a16:colId xmlns:a16="http://schemas.microsoft.com/office/drawing/2014/main" val="1711007548"/>
                    </a:ext>
                  </a:extLst>
                </a:gridCol>
                <a:gridCol w="1303338">
                  <a:extLst>
                    <a:ext uri="{9D8B030D-6E8A-4147-A177-3AD203B41FA5}">
                      <a16:colId xmlns:a16="http://schemas.microsoft.com/office/drawing/2014/main" val="1221960467"/>
                    </a:ext>
                  </a:extLst>
                </a:gridCol>
                <a:gridCol w="1273175">
                  <a:extLst>
                    <a:ext uri="{9D8B030D-6E8A-4147-A177-3AD203B41FA5}">
                      <a16:colId xmlns:a16="http://schemas.microsoft.com/office/drawing/2014/main" val="3160943792"/>
                    </a:ext>
                  </a:extLst>
                </a:gridCol>
                <a:gridCol w="912812">
                  <a:extLst>
                    <a:ext uri="{9D8B030D-6E8A-4147-A177-3AD203B41FA5}">
                      <a16:colId xmlns:a16="http://schemas.microsoft.com/office/drawing/2014/main" val="456780880"/>
                    </a:ext>
                  </a:extLst>
                </a:gridCol>
                <a:gridCol w="1000125">
                  <a:extLst>
                    <a:ext uri="{9D8B030D-6E8A-4147-A177-3AD203B41FA5}">
                      <a16:colId xmlns:a16="http://schemas.microsoft.com/office/drawing/2014/main" val="1982299382"/>
                    </a:ext>
                  </a:extLst>
                </a:gridCol>
              </a:tblGrid>
              <a:tr h="518172">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Study</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Design / data collection</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[n]</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Hospital Mortality</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ICU stay (d)</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Hospital stay (d)</a:t>
                      </a: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7961468"/>
                  </a:ext>
                </a:extLst>
              </a:tr>
              <a:tr h="561950">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Kaukonen et al. (2014)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Retrospektive, incidence,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administrative data</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12,213</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19,8 %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3,2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(1,6-6,9)</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13,5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(7,0-25,9)</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8828844"/>
                  </a:ext>
                </a:extLst>
              </a:tr>
              <a:tr h="56084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Levy et al. (2012)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USA, 2005-2010</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Prospektive, registry, not representative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18,766</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28,3% </a:t>
                      </a:r>
                      <a:b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4,2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(2,2-8,9)</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10,5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(5,8-18,9)</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4655899"/>
                  </a:ext>
                </a:extLst>
              </a:tr>
              <a:tr h="517503">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chemeClr val="tx1"/>
                          </a:solidFill>
                          <a:effectLst/>
                          <a:latin typeface="Calibri" panose="020F0502020204030204" pitchFamily="34" charset="0"/>
                        </a:rPr>
                        <a:t>PROCESS (2014)</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PRCT</a:t>
                      </a:r>
                      <a:endParaRPr kumimoji="0" lang="de-DE" altLang="en-US" sz="14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chemeClr val="tx1"/>
                          </a:solidFill>
                          <a:effectLst/>
                          <a:latin typeface="Calibri" panose="020F0502020204030204" pitchFamily="34" charset="0"/>
                        </a:rPr>
                        <a:t>1,500</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~20 %</a:t>
                      </a:r>
                      <a:endPar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9201979"/>
                  </a:ext>
                </a:extLst>
              </a:tr>
              <a:tr h="517503">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chemeClr val="tx1"/>
                          </a:solidFill>
                          <a:effectLst/>
                          <a:latin typeface="Calibri" panose="020F0502020204030204" pitchFamily="34" charset="0"/>
                        </a:rPr>
                        <a:t>ARISE (2014)</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PRCT</a:t>
                      </a:r>
                      <a:endParaRPr kumimoji="0" lang="de-DE" altLang="en-US" sz="14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altLang="en-US" sz="1400" b="0" i="0" u="none" strike="noStrike" cap="none" normalizeH="0" baseline="0">
                          <a:ln>
                            <a:noFill/>
                          </a:ln>
                          <a:solidFill>
                            <a:schemeClr val="tx1"/>
                          </a:solidFill>
                          <a:effectLst/>
                          <a:latin typeface="Calibri" panose="020F0502020204030204" pitchFamily="34" charset="0"/>
                        </a:rPr>
                        <a:t>1,600</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~20 %</a:t>
                      </a:r>
                      <a:endPar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7106247"/>
                  </a:ext>
                </a:extLst>
              </a:tr>
              <a:tr h="518172">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Europe 2005-2010</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Prospektive, registry, not representative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6,609</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41,1%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7,8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(3,4-17,2)</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22,8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(11,1-43,3)</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4102351"/>
                  </a:ext>
                </a:extLst>
              </a:tr>
              <a:tr h="57782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Heublein et al. (2013)</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Retrospektive, incidence study, administrative data</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89,907</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46,5%</a:t>
                      </a:r>
                      <a:b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9198580"/>
                  </a:ext>
                </a:extLst>
              </a:tr>
              <a:tr h="7318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Engel et al. (2004)</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Deutschland, 2003</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Prospektive, one-day prevalence, representative</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415</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55,2% </a:t>
                      </a:r>
                      <a:b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12,3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(6-16)</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24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(13-38)</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8896358"/>
                  </a:ext>
                </a:extLst>
              </a:tr>
              <a:tr h="7318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Jena Sepsisregistry</a:t>
                      </a:r>
                      <a:r>
                        <a:rPr kumimoji="0" lang="de-DE" altLang="en-US" sz="14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  Deutschland (Jena), 2011</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Prospektive, monocentric,  incidence study, registry</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388</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46,9% </a:t>
                      </a:r>
                      <a:br>
                        <a:rPr kumimoji="0" lang="de-DE" altLang="en-US" sz="14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endParaRPr kumimoji="0" lang="de-DE" altLang="en-US" sz="1400" b="1"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10 </a:t>
                      </a:r>
                      <a:b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(4-23)</a:t>
                      </a:r>
                      <a:endParaRPr kumimoji="0" lang="de-DE" altLang="en-US" sz="1400" b="0" i="0" u="none" strike="noStrike" cap="none" normalizeH="0" baseline="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27 </a:t>
                      </a:r>
                      <a:br>
                        <a:rPr kumimoji="0" lang="de-DE" altLang="en-US"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br>
                      <a:r>
                        <a:rPr kumimoji="0" lang="de-DE" altLang="en-US"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(16-4</a:t>
                      </a:r>
                      <a:r>
                        <a:rPr kumimoji="0" lang="en-GB" altLang="en-US"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3,2)</a:t>
                      </a:r>
                      <a:endParaRPr kumimoji="0" lang="en-GB" altLang="en-US" sz="1400" b="0" i="0" u="none" strike="noStrike" cap="none" normalizeH="0" baseline="0" dirty="0">
                        <a:ln>
                          <a:noFill/>
                        </a:ln>
                        <a:solidFill>
                          <a:schemeClr val="tx1"/>
                        </a:solidFill>
                        <a:effectLst/>
                        <a:latin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3097953"/>
                  </a:ext>
                </a:extLst>
              </a:tr>
            </a:tbl>
          </a:graphicData>
        </a:graphic>
      </p:graphicFrame>
      <p:sp>
        <p:nvSpPr>
          <p:cNvPr id="11" name="Rectangle 36">
            <a:extLst>
              <a:ext uri="{FF2B5EF4-FFF2-40B4-BE49-F238E27FC236}">
                <a16:creationId xmlns:a16="http://schemas.microsoft.com/office/drawing/2014/main" id="{8BB3DD42-41B3-1040-B035-148D5340B1F6}"/>
              </a:ext>
            </a:extLst>
          </p:cNvPr>
          <p:cNvSpPr>
            <a:spLocks noGrp="1" noChangeArrowheads="1"/>
          </p:cNvSpPr>
          <p:nvPr>
            <p:ph type="title"/>
          </p:nvPr>
        </p:nvSpPr>
        <p:spPr>
          <a:xfrm>
            <a:off x="2025352" y="113487"/>
            <a:ext cx="8679160" cy="838200"/>
          </a:xfrm>
          <a:noFill/>
        </p:spPr>
        <p:txBody>
          <a:bodyPr lIns="90488" tIns="44450" rIns="90488" bIns="44450"/>
          <a:lstStyle/>
          <a:p>
            <a:r>
              <a:rPr lang="hu-HU" altLang="hu-HU" sz="4400" dirty="0" err="1">
                <a:solidFill>
                  <a:srgbClr val="294143"/>
                </a:solidFill>
              </a:rPr>
              <a:t>Sepsis</a:t>
            </a:r>
            <a:r>
              <a:rPr lang="hu-HU" altLang="hu-HU" sz="4400" dirty="0">
                <a:solidFill>
                  <a:srgbClr val="294143"/>
                </a:solidFill>
              </a:rPr>
              <a:t> </a:t>
            </a:r>
            <a:r>
              <a:rPr lang="hu-HU" altLang="hu-HU" sz="4400" dirty="0" err="1">
                <a:solidFill>
                  <a:srgbClr val="294143"/>
                </a:solidFill>
              </a:rPr>
              <a:t>mortality</a:t>
            </a:r>
            <a:r>
              <a:rPr lang="hu-HU" altLang="hu-HU" sz="4400" dirty="0">
                <a:solidFill>
                  <a:srgbClr val="294143"/>
                </a:solidFill>
              </a:rPr>
              <a:t> </a:t>
            </a:r>
            <a:r>
              <a:rPr lang="hu-HU" altLang="hu-HU" sz="4400" dirty="0" err="1">
                <a:solidFill>
                  <a:srgbClr val="294143"/>
                </a:solidFill>
              </a:rPr>
              <a:t>around</a:t>
            </a:r>
            <a:r>
              <a:rPr lang="hu-HU" altLang="hu-HU" sz="4400" dirty="0">
                <a:solidFill>
                  <a:srgbClr val="294143"/>
                </a:solidFill>
              </a:rPr>
              <a:t> </a:t>
            </a:r>
            <a:r>
              <a:rPr lang="hu-HU" altLang="hu-HU" sz="4400" dirty="0" err="1">
                <a:solidFill>
                  <a:srgbClr val="294143"/>
                </a:solidFill>
              </a:rPr>
              <a:t>the</a:t>
            </a:r>
            <a:r>
              <a:rPr lang="hu-HU" altLang="hu-HU" sz="4400" dirty="0">
                <a:solidFill>
                  <a:srgbClr val="294143"/>
                </a:solidFill>
              </a:rPr>
              <a:t> </a:t>
            </a:r>
            <a:r>
              <a:rPr lang="hu-HU" altLang="hu-HU" sz="4400" dirty="0" err="1">
                <a:solidFill>
                  <a:srgbClr val="294143"/>
                </a:solidFill>
              </a:rPr>
              <a:t>Globe</a:t>
            </a:r>
            <a:endParaRPr lang="en-GB" altLang="hu-HU" sz="4400" dirty="0">
              <a:solidFill>
                <a:srgbClr val="294143"/>
              </a:solidFill>
            </a:endParaRPr>
          </a:p>
        </p:txBody>
      </p:sp>
      <p:sp>
        <p:nvSpPr>
          <p:cNvPr id="2" name="TextBox 1">
            <a:extLst>
              <a:ext uri="{FF2B5EF4-FFF2-40B4-BE49-F238E27FC236}">
                <a16:creationId xmlns:a16="http://schemas.microsoft.com/office/drawing/2014/main" id="{C4A62555-A1F9-134F-BD22-EE8CACD20449}"/>
              </a:ext>
            </a:extLst>
          </p:cNvPr>
          <p:cNvSpPr txBox="1"/>
          <p:nvPr/>
        </p:nvSpPr>
        <p:spPr>
          <a:xfrm>
            <a:off x="4295800" y="6525343"/>
            <a:ext cx="3031599" cy="369332"/>
          </a:xfrm>
          <a:prstGeom prst="rect">
            <a:avLst/>
          </a:prstGeom>
          <a:noFill/>
        </p:spPr>
        <p:txBody>
          <a:bodyPr wrap="none" rtlCol="0">
            <a:spAutoFit/>
          </a:bodyPr>
          <a:lstStyle/>
          <a:p>
            <a:r>
              <a:rPr lang="en-DE" sz="1800" dirty="0">
                <a:solidFill>
                  <a:srgbClr val="FF0000"/>
                </a:solidFill>
              </a:rPr>
              <a:t>(Courtesy of Prof. Brunkhorst)</a:t>
            </a:r>
          </a:p>
        </p:txBody>
      </p:sp>
    </p:spTree>
    <p:custDataLst>
      <p:tags r:id="rId1"/>
    </p:custDataLst>
    <p:extLst>
      <p:ext uri="{BB962C8B-B14F-4D97-AF65-F5344CB8AC3E}">
        <p14:creationId xmlns:p14="http://schemas.microsoft.com/office/powerpoint/2010/main" val="2657055810"/>
      </p:ext>
    </p:extLst>
  </p:cSld>
  <p:clrMapOvr>
    <a:masterClrMapping/>
  </p:clrMapOvr>
  <p:transition advTm="10799"/>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10" name="Picture 9">
            <a:extLst>
              <a:ext uri="{FF2B5EF4-FFF2-40B4-BE49-F238E27FC236}">
                <a16:creationId xmlns:a16="http://schemas.microsoft.com/office/drawing/2014/main" id="{08C04CAC-ECB0-9E41-ABDA-60A64998ECAE}"/>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286000" y="144463"/>
            <a:ext cx="4267200" cy="1485900"/>
          </a:xfrm>
          <a:prstGeom prst="rect">
            <a:avLst/>
          </a:prstGeom>
          <a:solidFill>
            <a:schemeClr val="bg1"/>
          </a:solidFill>
          <a:ln w="9525">
            <a:solidFill>
              <a:schemeClr val="accent1"/>
            </a:solidFill>
            <a:miter lim="800000"/>
            <a:headEnd/>
            <a:tailEnd/>
          </a:ln>
          <a:effectLst>
            <a:outerShdw blurRad="50800" dist="76201" dir="2700000" algn="tl" rotWithShape="0">
              <a:srgbClr val="808080">
                <a:alpha val="39999"/>
              </a:srgbClr>
            </a:outerShdw>
          </a:effectLst>
        </p:spPr>
      </p:pic>
      <p:pic>
        <p:nvPicPr>
          <p:cNvPr id="11" name="Picture 10">
            <a:extLst>
              <a:ext uri="{FF2B5EF4-FFF2-40B4-BE49-F238E27FC236}">
                <a16:creationId xmlns:a16="http://schemas.microsoft.com/office/drawing/2014/main" id="{9EE2F40B-700A-D44E-89D7-587BE81C0183}"/>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836612" y="1663700"/>
            <a:ext cx="5738813" cy="709613"/>
          </a:xfrm>
          <a:prstGeom prst="rect">
            <a:avLst/>
          </a:prstGeom>
          <a:solidFill>
            <a:schemeClr val="bg1"/>
          </a:solidFill>
          <a:ln w="9525">
            <a:solidFill>
              <a:schemeClr val="accent1"/>
            </a:solidFill>
            <a:miter lim="800000"/>
            <a:headEnd/>
            <a:tailEnd/>
          </a:ln>
          <a:effectLst>
            <a:outerShdw blurRad="50800" dist="76201" dir="2700000" algn="tl" rotWithShape="0">
              <a:srgbClr val="808080">
                <a:alpha val="39999"/>
              </a:srgbClr>
            </a:outerShdw>
          </a:effectLst>
        </p:spPr>
      </p:pic>
      <p:pic>
        <p:nvPicPr>
          <p:cNvPr id="12" name="Picture 1">
            <a:extLst>
              <a:ext uri="{FF2B5EF4-FFF2-40B4-BE49-F238E27FC236}">
                <a16:creationId xmlns:a16="http://schemas.microsoft.com/office/drawing/2014/main" id="{78FAACE6-268E-DF42-B566-22AF9DD3966F}"/>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653212" y="546100"/>
            <a:ext cx="40513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llipszis feliratnak 14">
            <a:extLst>
              <a:ext uri="{FF2B5EF4-FFF2-40B4-BE49-F238E27FC236}">
                <a16:creationId xmlns:a16="http://schemas.microsoft.com/office/drawing/2014/main" id="{FBC535F8-26A2-934F-8CEC-023F38884466}"/>
              </a:ext>
            </a:extLst>
          </p:cNvPr>
          <p:cNvSpPr>
            <a:spLocks noChangeArrowheads="1"/>
          </p:cNvSpPr>
          <p:nvPr/>
        </p:nvSpPr>
        <p:spPr bwMode="auto">
          <a:xfrm>
            <a:off x="2706687" y="4176713"/>
            <a:ext cx="3424238" cy="930275"/>
          </a:xfrm>
          <a:prstGeom prst="wedgeEllipseCallout">
            <a:avLst>
              <a:gd name="adj1" fmla="val 82718"/>
              <a:gd name="adj2" fmla="val 131417"/>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Actual </a:t>
            </a:r>
            <a:r>
              <a:rPr lang="en-US" altLang="hu-HU" sz="2400">
                <a:solidFill>
                  <a:srgbClr val="294143"/>
                </a:solidFill>
                <a:cs typeface="Arial" panose="020B0604020202020204" pitchFamily="34" charset="0"/>
              </a:rPr>
              <a:t>m</a:t>
            </a:r>
            <a:r>
              <a:rPr lang="hu-HU" altLang="hu-HU" sz="2400">
                <a:solidFill>
                  <a:srgbClr val="294143"/>
                </a:solidFill>
                <a:cs typeface="Arial" panose="020B0604020202020204" pitchFamily="34" charset="0"/>
              </a:rPr>
              <a:t>ortality: 65%</a:t>
            </a:r>
          </a:p>
        </p:txBody>
      </p:sp>
      <p:sp>
        <p:nvSpPr>
          <p:cNvPr id="14" name="Lekerekített téglalap 2">
            <a:extLst>
              <a:ext uri="{FF2B5EF4-FFF2-40B4-BE49-F238E27FC236}">
                <a16:creationId xmlns:a16="http://schemas.microsoft.com/office/drawing/2014/main" id="{3E284EA1-AEEC-2E4C-B94D-D097C0C5B652}"/>
              </a:ext>
            </a:extLst>
          </p:cNvPr>
          <p:cNvSpPr>
            <a:spLocks noChangeArrowheads="1"/>
          </p:cNvSpPr>
          <p:nvPr/>
        </p:nvSpPr>
        <p:spPr bwMode="auto">
          <a:xfrm>
            <a:off x="2195512" y="3068960"/>
            <a:ext cx="7924800" cy="83820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Did</a:t>
            </a:r>
            <a:r>
              <a:rPr kumimoji="0" lang="hu-HU" altLang="hu-HU" sz="3600" b="0" i="0" u="none" strike="noStrike" kern="0" cap="none" spc="0" normalizeH="0" baseline="0" noProof="0" dirty="0">
                <a:ln>
                  <a:noFill/>
                </a:ln>
                <a:solidFill>
                  <a:srgbClr val="294143"/>
                </a:solidFill>
                <a:effectLst/>
                <a:uLnTx/>
                <a:uFillTx/>
                <a:latin typeface="Times New Roman" charset="0"/>
              </a:rPr>
              <a:t> we </a:t>
            </a:r>
            <a:r>
              <a:rPr kumimoji="0" lang="hu-HU" altLang="hu-HU" sz="3600" b="0" i="0" u="none" strike="noStrike" kern="0" cap="none" spc="0" normalizeH="0" baseline="0" noProof="0" dirty="0" err="1">
                <a:ln>
                  <a:noFill/>
                </a:ln>
                <a:solidFill>
                  <a:srgbClr val="294143"/>
                </a:solidFill>
                <a:effectLst/>
                <a:uLnTx/>
                <a:uFillTx/>
                <a:latin typeface="Times New Roman" charset="0"/>
              </a:rPr>
              <a:t>speak</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the</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same</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language</a:t>
            </a:r>
            <a:r>
              <a:rPr kumimoji="0" lang="hu-HU" altLang="hu-HU" sz="3600" b="0" i="0" u="none" strike="noStrike" kern="0" cap="none" spc="0" normalizeH="0" baseline="0" noProof="0" dirty="0">
                <a:ln>
                  <a:noFill/>
                </a:ln>
                <a:solidFill>
                  <a:srgbClr val="294143"/>
                </a:solidFill>
                <a:effectLst/>
                <a:uLnTx/>
                <a:uFillTx/>
                <a:latin typeface="Times New Roman" charset="0"/>
              </a:rPr>
              <a:t>? </a:t>
            </a:r>
          </a:p>
        </p:txBody>
      </p:sp>
    </p:spTree>
    <p:custDataLst>
      <p:tags r:id="rId1"/>
    </p:custDataLst>
    <p:extLst>
      <p:ext uri="{BB962C8B-B14F-4D97-AF65-F5344CB8AC3E}">
        <p14:creationId xmlns:p14="http://schemas.microsoft.com/office/powerpoint/2010/main" val="346347969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6" name="Téglalap 5">
            <a:extLst>
              <a:ext uri="{FF2B5EF4-FFF2-40B4-BE49-F238E27FC236}">
                <a16:creationId xmlns:a16="http://schemas.microsoft.com/office/drawing/2014/main" id="{8783E20D-E1DE-5540-ACDC-4CCA62B3CFF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0" name="Kép 44">
            <a:extLst>
              <a:ext uri="{FF2B5EF4-FFF2-40B4-BE49-F238E27FC236}">
                <a16:creationId xmlns:a16="http://schemas.microsoft.com/office/drawing/2014/main" id="{D5BD0490-E947-8C43-B51F-7CEC492F2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D0683A39-6CD9-6941-A789-199489AAF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Lekerekített téglalap 2">
            <a:extLst>
              <a:ext uri="{FF2B5EF4-FFF2-40B4-BE49-F238E27FC236}">
                <a16:creationId xmlns:a16="http://schemas.microsoft.com/office/drawing/2014/main" id="{92BFFCEE-30F0-9C4E-AFB1-F702A8380457}"/>
              </a:ext>
            </a:extLst>
          </p:cNvPr>
          <p:cNvSpPr>
            <a:spLocks noChangeArrowheads="1"/>
          </p:cNvSpPr>
          <p:nvPr/>
        </p:nvSpPr>
        <p:spPr bwMode="auto">
          <a:xfrm>
            <a:off x="1446212" y="3025866"/>
            <a:ext cx="9299575"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err="1">
                <a:solidFill>
                  <a:srgbClr val="294143"/>
                </a:solidFill>
              </a:rPr>
              <a:t>Treatment</a:t>
            </a:r>
            <a:endParaRPr lang="hu-HU" altLang="hu-HU" sz="3600" dirty="0">
              <a:solidFill>
                <a:srgbClr val="294143"/>
              </a:solidFill>
            </a:endParaRPr>
          </a:p>
        </p:txBody>
      </p:sp>
      <p:pic>
        <p:nvPicPr>
          <p:cNvPr id="11" name="Kép 43">
            <a:extLst>
              <a:ext uri="{FF2B5EF4-FFF2-40B4-BE49-F238E27FC236}">
                <a16:creationId xmlns:a16="http://schemas.microsoft.com/office/drawing/2014/main" id="{A7445B95-B57A-754A-BD23-FA72B0768F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13" name="Kép 45">
            <a:extLst>
              <a:ext uri="{FF2B5EF4-FFF2-40B4-BE49-F238E27FC236}">
                <a16:creationId xmlns:a16="http://schemas.microsoft.com/office/drawing/2014/main" id="{AEE1061C-E594-4941-8DEB-82DCCE54A6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3864807118"/>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4" name="Kép 3">
            <a:extLst>
              <a:ext uri="{FF2B5EF4-FFF2-40B4-BE49-F238E27FC236}">
                <a16:creationId xmlns:a16="http://schemas.microsoft.com/office/drawing/2014/main" id="{5490EF55-D9A9-F44D-975E-E898F4FCC97A}"/>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431729" y="1808311"/>
            <a:ext cx="5003800" cy="46450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Csoportba foglalás 1">
            <a:extLst>
              <a:ext uri="{FF2B5EF4-FFF2-40B4-BE49-F238E27FC236}">
                <a16:creationId xmlns:a16="http://schemas.microsoft.com/office/drawing/2014/main" id="{5FD1E8F9-EED7-1C4B-82E3-B4D14D5F4030}"/>
              </a:ext>
            </a:extLst>
          </p:cNvPr>
          <p:cNvGrpSpPr>
            <a:grpSpLocks/>
          </p:cNvGrpSpPr>
          <p:nvPr/>
        </p:nvGrpSpPr>
        <p:grpSpPr bwMode="auto">
          <a:xfrm>
            <a:off x="2309367" y="104924"/>
            <a:ext cx="7315200" cy="1314450"/>
            <a:chOff x="1001315" y="404664"/>
            <a:chExt cx="7314416" cy="1443726"/>
          </a:xfrm>
        </p:grpSpPr>
        <p:pic>
          <p:nvPicPr>
            <p:cNvPr id="16" name="Kép 5">
              <a:extLst>
                <a:ext uri="{FF2B5EF4-FFF2-40B4-BE49-F238E27FC236}">
                  <a16:creationId xmlns:a16="http://schemas.microsoft.com/office/drawing/2014/main" id="{A50C966F-0C23-8047-A97A-C18507391F5E}"/>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001315" y="404664"/>
              <a:ext cx="7314416" cy="58934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6">
              <a:extLst>
                <a:ext uri="{FF2B5EF4-FFF2-40B4-BE49-F238E27FC236}">
                  <a16:creationId xmlns:a16="http://schemas.microsoft.com/office/drawing/2014/main" id="{EF4B5204-6193-5348-B188-166A9CEDD92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045778" y="1089910"/>
              <a:ext cx="5225490" cy="25457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églalap 7">
              <a:extLst>
                <a:ext uri="{FF2B5EF4-FFF2-40B4-BE49-F238E27FC236}">
                  <a16:creationId xmlns:a16="http://schemas.microsoft.com/office/drawing/2014/main" id="{ABA499ED-2853-FF40-8706-8DC6EC1D663D}"/>
                </a:ext>
              </a:extLst>
            </p:cNvPr>
            <p:cNvSpPr/>
            <p:nvPr/>
          </p:nvSpPr>
          <p:spPr>
            <a:xfrm>
              <a:off x="2601344" y="1405508"/>
              <a:ext cx="5569940" cy="442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r" fontAlgn="auto">
                <a:spcBef>
                  <a:spcPts val="0"/>
                </a:spcBef>
                <a:spcAft>
                  <a:spcPts val="0"/>
                </a:spcAft>
                <a:defRPr/>
              </a:pPr>
              <a:r>
                <a:rPr lang="en-US" sz="1200" b="1" i="1" dirty="0">
                  <a:solidFill>
                    <a:prstClr val="black"/>
                  </a:solidFill>
                </a:rPr>
                <a:t>Journal of  Immunology  Research</a:t>
              </a:r>
              <a:r>
                <a:rPr lang="en-US" sz="1200" b="1" dirty="0">
                  <a:solidFill>
                    <a:prstClr val="black"/>
                  </a:solidFill>
                </a:rPr>
                <a:t>, 2015; </a:t>
              </a:r>
              <a:r>
                <a:rPr lang="fr-FR" sz="1200" b="1" dirty="0">
                  <a:solidFill>
                    <a:prstClr val="black"/>
                  </a:solidFill>
                </a:rPr>
                <a:t>Volume 2015, ID</a:t>
              </a:r>
              <a:r>
                <a:rPr lang="hu-HU" sz="1200" b="1" dirty="0">
                  <a:solidFill>
                    <a:prstClr val="black"/>
                  </a:solidFill>
                </a:rPr>
                <a:t> </a:t>
              </a:r>
              <a:r>
                <a:rPr lang="fr-FR" sz="1200" b="1" dirty="0">
                  <a:solidFill>
                    <a:prstClr val="black"/>
                  </a:solidFill>
                </a:rPr>
                <a:t>510436, 13 pages</a:t>
              </a:r>
            </a:p>
            <a:p>
              <a:pPr algn="r" fontAlgn="auto">
                <a:spcBef>
                  <a:spcPts val="0"/>
                </a:spcBef>
                <a:spcAft>
                  <a:spcPts val="0"/>
                </a:spcAft>
                <a:defRPr/>
              </a:pPr>
              <a:r>
                <a:rPr lang="fr-FR" sz="1200" b="1" dirty="0">
                  <a:solidFill>
                    <a:prstClr val="black"/>
                  </a:solidFill>
                </a:rPr>
                <a:t>http://dx.doi.org/10.1155/2015/510436</a:t>
              </a:r>
              <a:endParaRPr lang="en-US" sz="1200" b="1" dirty="0">
                <a:solidFill>
                  <a:prstClr val="black"/>
                </a:solidFill>
              </a:endParaRPr>
            </a:p>
          </p:txBody>
        </p:sp>
      </p:grpSp>
      <p:pic>
        <p:nvPicPr>
          <p:cNvPr id="19" name="Kép 2">
            <a:extLst>
              <a:ext uri="{FF2B5EF4-FFF2-40B4-BE49-F238E27FC236}">
                <a16:creationId xmlns:a16="http://schemas.microsoft.com/office/drawing/2014/main" id="{2A1E0D31-C4B5-9442-849C-D099E701B679}"/>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764267" y="128736"/>
            <a:ext cx="9398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zis 10">
            <a:extLst>
              <a:ext uri="{FF2B5EF4-FFF2-40B4-BE49-F238E27FC236}">
                <a16:creationId xmlns:a16="http://schemas.microsoft.com/office/drawing/2014/main" id="{020F6A0C-3986-824B-97F9-3D1C86CFBDC5}"/>
              </a:ext>
            </a:extLst>
          </p:cNvPr>
          <p:cNvSpPr>
            <a:spLocks noChangeArrowheads="1"/>
          </p:cNvSpPr>
          <p:nvPr/>
        </p:nvSpPr>
        <p:spPr bwMode="auto">
          <a:xfrm>
            <a:off x="5158929" y="4329261"/>
            <a:ext cx="1504950" cy="684213"/>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1" name="Ellipszis feliratnak 14">
            <a:extLst>
              <a:ext uri="{FF2B5EF4-FFF2-40B4-BE49-F238E27FC236}">
                <a16:creationId xmlns:a16="http://schemas.microsoft.com/office/drawing/2014/main" id="{77475C13-39F3-C947-9059-818B0A07BEE5}"/>
              </a:ext>
            </a:extLst>
          </p:cNvPr>
          <p:cNvSpPr>
            <a:spLocks noChangeArrowheads="1"/>
          </p:cNvSpPr>
          <p:nvPr/>
        </p:nvSpPr>
        <p:spPr bwMode="auto">
          <a:xfrm>
            <a:off x="1631504" y="3038624"/>
            <a:ext cx="2952750" cy="930275"/>
          </a:xfrm>
          <a:prstGeom prst="wedgeEllipseCallout">
            <a:avLst>
              <a:gd name="adj1" fmla="val 69153"/>
              <a:gd name="adj2" fmla="val 11560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Immuno-globulins</a:t>
            </a:r>
          </a:p>
        </p:txBody>
      </p:sp>
      <p:sp>
        <p:nvSpPr>
          <p:cNvPr id="22" name="Ellipszis feliratnak 14">
            <a:extLst>
              <a:ext uri="{FF2B5EF4-FFF2-40B4-BE49-F238E27FC236}">
                <a16:creationId xmlns:a16="http://schemas.microsoft.com/office/drawing/2014/main" id="{55193173-0C5D-DF47-844F-8B00DBAF1A56}"/>
              </a:ext>
            </a:extLst>
          </p:cNvPr>
          <p:cNvSpPr>
            <a:spLocks noChangeArrowheads="1"/>
          </p:cNvSpPr>
          <p:nvPr/>
        </p:nvSpPr>
        <p:spPr bwMode="auto">
          <a:xfrm>
            <a:off x="7032179" y="3110061"/>
            <a:ext cx="2952750" cy="930275"/>
          </a:xfrm>
          <a:prstGeom prst="wedgeEllipseCallout">
            <a:avLst>
              <a:gd name="adj1" fmla="val -60139"/>
              <a:gd name="adj2" fmla="val 113153"/>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Steroids</a:t>
            </a:r>
          </a:p>
        </p:txBody>
      </p:sp>
      <p:sp>
        <p:nvSpPr>
          <p:cNvPr id="23" name="Ellipszis feliratnak 14">
            <a:extLst>
              <a:ext uri="{FF2B5EF4-FFF2-40B4-BE49-F238E27FC236}">
                <a16:creationId xmlns:a16="http://schemas.microsoft.com/office/drawing/2014/main" id="{2B9AE010-B6B8-084A-81C2-5536BC60328E}"/>
              </a:ext>
            </a:extLst>
          </p:cNvPr>
          <p:cNvSpPr>
            <a:spLocks noChangeArrowheads="1"/>
          </p:cNvSpPr>
          <p:nvPr/>
        </p:nvSpPr>
        <p:spPr bwMode="auto">
          <a:xfrm>
            <a:off x="4457254" y="2078186"/>
            <a:ext cx="2952750" cy="930275"/>
          </a:xfrm>
          <a:prstGeom prst="wedgeEllipseCallout">
            <a:avLst>
              <a:gd name="adj1" fmla="val -269"/>
              <a:gd name="adj2" fmla="val 190148"/>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EC cytokine-removal</a:t>
            </a:r>
          </a:p>
        </p:txBody>
      </p:sp>
      <p:sp>
        <p:nvSpPr>
          <p:cNvPr id="24" name="Ellipszis feliratnak 14">
            <a:extLst>
              <a:ext uri="{FF2B5EF4-FFF2-40B4-BE49-F238E27FC236}">
                <a16:creationId xmlns:a16="http://schemas.microsoft.com/office/drawing/2014/main" id="{A7891954-6D7C-5D4B-9391-521A6C49DAB3}"/>
              </a:ext>
            </a:extLst>
          </p:cNvPr>
          <p:cNvSpPr>
            <a:spLocks noChangeArrowheads="1"/>
          </p:cNvSpPr>
          <p:nvPr/>
        </p:nvSpPr>
        <p:spPr bwMode="auto">
          <a:xfrm>
            <a:off x="4511229" y="5486549"/>
            <a:ext cx="2952750" cy="560387"/>
          </a:xfrm>
          <a:prstGeom prst="wedgeEllipseCallout">
            <a:avLst>
              <a:gd name="adj1" fmla="val -2333"/>
              <a:gd name="adj2" fmla="val -13139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000000"/>
                </a:solidFill>
                <a:cs typeface="Arial" panose="020B0604020202020204" pitchFamily="34" charset="0"/>
              </a:rPr>
              <a:t>....</a:t>
            </a:r>
          </a:p>
        </p:txBody>
      </p:sp>
      <p:pic>
        <p:nvPicPr>
          <p:cNvPr id="25" name="Kép 44">
            <a:extLst>
              <a:ext uri="{FF2B5EF4-FFF2-40B4-BE49-F238E27FC236}">
                <a16:creationId xmlns:a16="http://schemas.microsoft.com/office/drawing/2014/main" id="{8B72B10E-CAF1-C34C-9123-CA5ED0CDCBC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6" name="Picture 25" descr="A picture containing food&#10;&#10;Description automatically generated">
            <a:extLst>
              <a:ext uri="{FF2B5EF4-FFF2-40B4-BE49-F238E27FC236}">
                <a16:creationId xmlns:a16="http://schemas.microsoft.com/office/drawing/2014/main" id="{C4B9D537-0ED4-8940-AD14-55FB7C14149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29350991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0.70"/>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6" name="Text Box 3">
            <a:extLst>
              <a:ext uri="{FF2B5EF4-FFF2-40B4-BE49-F238E27FC236}">
                <a16:creationId xmlns:a16="http://schemas.microsoft.com/office/drawing/2014/main" id="{1A7A6F28-268D-3846-8F6C-7A19D3DBF200}"/>
              </a:ext>
            </a:extLst>
          </p:cNvPr>
          <p:cNvSpPr txBox="1">
            <a:spLocks noChangeArrowheads="1"/>
          </p:cNvSpPr>
          <p:nvPr/>
        </p:nvSpPr>
        <p:spPr bwMode="auto">
          <a:xfrm>
            <a:off x="1695167" y="209387"/>
            <a:ext cx="9299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Basic </a:t>
            </a:r>
            <a:r>
              <a:rPr lang="hu-HU" altLang="hu-HU" sz="3600" dirty="0" err="1">
                <a:solidFill>
                  <a:srgbClr val="294143"/>
                </a:solidFill>
              </a:rPr>
              <a:t>resuscitation</a:t>
            </a:r>
            <a:r>
              <a:rPr lang="hu-HU" altLang="hu-HU" sz="3600" dirty="0">
                <a:solidFill>
                  <a:srgbClr val="294143"/>
                </a:solidFill>
              </a:rPr>
              <a:t>: O</a:t>
            </a:r>
            <a:r>
              <a:rPr lang="hu-HU" altLang="hu-HU" sz="3600" baseline="-25000" dirty="0">
                <a:solidFill>
                  <a:srgbClr val="294143"/>
                </a:solidFill>
              </a:rPr>
              <a:t>2</a:t>
            </a:r>
            <a:r>
              <a:rPr lang="hu-HU" altLang="hu-HU" sz="3600" dirty="0">
                <a:solidFill>
                  <a:srgbClr val="294143"/>
                </a:solidFill>
              </a:rPr>
              <a:t>+Fluid+Pain relief</a:t>
            </a:r>
          </a:p>
        </p:txBody>
      </p:sp>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9">
            <a:extLst>
              <a:ext uri="{FF2B5EF4-FFF2-40B4-BE49-F238E27FC236}">
                <a16:creationId xmlns:a16="http://schemas.microsoft.com/office/drawing/2014/main" id="{8836C95F-14FB-1B47-AA48-99F9F53305F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63180" y="1773238"/>
            <a:ext cx="5584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a:extLst>
              <a:ext uri="{FF2B5EF4-FFF2-40B4-BE49-F238E27FC236}">
                <a16:creationId xmlns:a16="http://schemas.microsoft.com/office/drawing/2014/main" id="{AA9D13B1-8509-9F47-9786-189F61C3BF4C}"/>
              </a:ext>
            </a:extLst>
          </p:cNvPr>
          <p:cNvSpPr txBox="1">
            <a:spLocks noChangeArrowheads="1"/>
          </p:cNvSpPr>
          <p:nvPr/>
        </p:nvSpPr>
        <p:spPr bwMode="auto">
          <a:xfrm>
            <a:off x="5360292" y="1196975"/>
            <a:ext cx="505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Jones AE, et al. </a:t>
            </a:r>
            <a:r>
              <a:rPr lang="hu-HU" altLang="hu-HU" sz="1800" i="1">
                <a:solidFill>
                  <a:srgbClr val="294143"/>
                </a:solidFill>
              </a:rPr>
              <a:t>Crit Care Med</a:t>
            </a:r>
            <a:r>
              <a:rPr lang="hu-HU" altLang="hu-HU" sz="1800">
                <a:solidFill>
                  <a:srgbClr val="294143"/>
                </a:solidFill>
              </a:rPr>
              <a:t> 2009; 37:1649 –1654</a:t>
            </a:r>
          </a:p>
        </p:txBody>
      </p:sp>
      <p:sp>
        <p:nvSpPr>
          <p:cNvPr id="17" name="Jobbra nyíl 8">
            <a:extLst>
              <a:ext uri="{FF2B5EF4-FFF2-40B4-BE49-F238E27FC236}">
                <a16:creationId xmlns:a16="http://schemas.microsoft.com/office/drawing/2014/main" id="{BC21BBBF-5593-C24B-BC86-C355BA96CA5D}"/>
              </a:ext>
            </a:extLst>
          </p:cNvPr>
          <p:cNvSpPr/>
          <p:nvPr/>
        </p:nvSpPr>
        <p:spPr bwMode="auto">
          <a:xfrm rot="18995483">
            <a:off x="3439521" y="3164134"/>
            <a:ext cx="4536504" cy="1224136"/>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a:lstStyle/>
          <a:p>
            <a:pPr>
              <a:defRPr/>
            </a:pPr>
            <a:r>
              <a:rPr lang="hu-HU" sz="1800" dirty="0">
                <a:ln>
                  <a:solidFill>
                    <a:sysClr val="windowText" lastClr="000000"/>
                  </a:solidFill>
                </a:ln>
                <a:solidFill>
                  <a:srgbClr val="294143"/>
                </a:solidFill>
                <a:cs typeface="Times New Roman" pitchFamily="18" charset="0"/>
              </a:rPr>
              <a:t>	</a:t>
            </a:r>
            <a:r>
              <a:rPr lang="hu-HU" sz="3200" dirty="0" err="1">
                <a:ln>
                  <a:solidFill>
                    <a:sysClr val="windowText" lastClr="000000"/>
                  </a:solidFill>
                </a:ln>
                <a:solidFill>
                  <a:srgbClr val="294143"/>
                </a:solidFill>
                <a:cs typeface="Times New Roman" pitchFamily="18" charset="0"/>
              </a:rPr>
              <a:t>Mortality</a:t>
            </a:r>
            <a:endParaRPr lang="hu-HU" sz="3200" dirty="0">
              <a:ln>
                <a:solidFill>
                  <a:sysClr val="windowText" lastClr="000000"/>
                </a:solidFill>
              </a:ln>
              <a:solidFill>
                <a:srgbClr val="294143"/>
              </a:solidFill>
              <a:cs typeface="Times New Roman" pitchFamily="18" charset="0"/>
            </a:endParaRPr>
          </a:p>
        </p:txBody>
      </p:sp>
      <p:sp>
        <p:nvSpPr>
          <p:cNvPr id="18" name="Lekerekített téglalap 2">
            <a:extLst>
              <a:ext uri="{FF2B5EF4-FFF2-40B4-BE49-F238E27FC236}">
                <a16:creationId xmlns:a16="http://schemas.microsoft.com/office/drawing/2014/main" id="{02E0E695-565D-EB4A-BDE0-49912C6B626B}"/>
              </a:ext>
            </a:extLst>
          </p:cNvPr>
          <p:cNvSpPr>
            <a:spLocks noChangeArrowheads="1"/>
          </p:cNvSpPr>
          <p:nvPr/>
        </p:nvSpPr>
        <p:spPr bwMode="auto">
          <a:xfrm>
            <a:off x="1265162" y="4924696"/>
            <a:ext cx="9299575" cy="135884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hu-HU" altLang="hu-HU" sz="4400" dirty="0">
                <a:solidFill>
                  <a:srgbClr val="294143"/>
                </a:solidFill>
              </a:rPr>
              <a:t>Junior </a:t>
            </a:r>
            <a:r>
              <a:rPr lang="hu-HU" altLang="hu-HU" sz="4400" dirty="0" err="1">
                <a:solidFill>
                  <a:srgbClr val="294143"/>
                </a:solidFill>
              </a:rPr>
              <a:t>doctors</a:t>
            </a:r>
            <a:r>
              <a:rPr lang="hu-HU" altLang="hu-HU" sz="4400" dirty="0">
                <a:solidFill>
                  <a:srgbClr val="294143"/>
                </a:solidFill>
              </a:rPr>
              <a:t> </a:t>
            </a:r>
            <a:r>
              <a:rPr lang="hu-HU" altLang="hu-HU" sz="4400" dirty="0" err="1">
                <a:solidFill>
                  <a:srgbClr val="294143"/>
                </a:solidFill>
              </a:rPr>
              <a:t>have</a:t>
            </a:r>
            <a:r>
              <a:rPr lang="hu-HU" altLang="hu-HU" sz="4400" dirty="0">
                <a:solidFill>
                  <a:srgbClr val="294143"/>
                </a:solidFill>
              </a:rPr>
              <a:t> a </a:t>
            </a:r>
            <a:r>
              <a:rPr lang="hu-HU" altLang="hu-HU" sz="4400" dirty="0" err="1">
                <a:solidFill>
                  <a:srgbClr val="294143"/>
                </a:solidFill>
              </a:rPr>
              <a:t>pivotal</a:t>
            </a:r>
            <a:r>
              <a:rPr lang="hu-HU" altLang="hu-HU" sz="4400" dirty="0">
                <a:solidFill>
                  <a:srgbClr val="294143"/>
                </a:solidFill>
              </a:rPr>
              <a:t> </a:t>
            </a:r>
            <a:r>
              <a:rPr lang="hu-HU" altLang="hu-HU" sz="4400" dirty="0" err="1">
                <a:solidFill>
                  <a:srgbClr val="294143"/>
                </a:solidFill>
              </a:rPr>
              <a:t>role</a:t>
            </a:r>
            <a:r>
              <a:rPr lang="hu-HU" altLang="hu-HU" sz="4400" dirty="0">
                <a:solidFill>
                  <a:srgbClr val="294143"/>
                </a:solidFill>
              </a:rPr>
              <a:t> in </a:t>
            </a:r>
            <a:r>
              <a:rPr lang="hu-HU" altLang="hu-HU" sz="4400" dirty="0" err="1">
                <a:solidFill>
                  <a:srgbClr val="294143"/>
                </a:solidFill>
              </a:rPr>
              <a:t>the</a:t>
            </a:r>
            <a:r>
              <a:rPr lang="hu-HU" altLang="hu-HU" sz="4400" dirty="0">
                <a:solidFill>
                  <a:srgbClr val="294143"/>
                </a:solidFill>
              </a:rPr>
              <a:t> frontline!</a:t>
            </a:r>
          </a:p>
        </p:txBody>
      </p:sp>
    </p:spTree>
    <p:custDataLst>
      <p:tags r:id="rId1"/>
    </p:custDataLst>
    <p:extLst>
      <p:ext uri="{BB962C8B-B14F-4D97-AF65-F5344CB8AC3E}">
        <p14:creationId xmlns:p14="http://schemas.microsoft.com/office/powerpoint/2010/main" val="177043170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32" name="Content Placeholder 16" descr="A screenshot of a cell phone&#10;&#10;Description automatically generated">
            <a:extLst>
              <a:ext uri="{FF2B5EF4-FFF2-40B4-BE49-F238E27FC236}">
                <a16:creationId xmlns:a16="http://schemas.microsoft.com/office/drawing/2014/main" id="{1B2D72C2-EE4D-1C46-AB87-70326DD0BC80}"/>
              </a:ext>
            </a:extLst>
          </p:cNvPr>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2447947" y="294850"/>
            <a:ext cx="6569075" cy="1615472"/>
          </a:xfrm>
          <a:ln>
            <a:solidFill>
              <a:schemeClr val="bg1">
                <a:lumMod val="75000"/>
              </a:schemeClr>
            </a:solidFill>
          </a:ln>
          <a:effectLst>
            <a:outerShdw blurRad="50800" dist="38100" dir="2700000" algn="tl" rotWithShape="0">
              <a:prstClr val="black">
                <a:alpha val="40000"/>
              </a:prstClr>
            </a:outerShdw>
          </a:effectLst>
        </p:spPr>
      </p:pic>
      <p:pic>
        <p:nvPicPr>
          <p:cNvPr id="33" name="Picture 2">
            <a:extLst>
              <a:ext uri="{FF2B5EF4-FFF2-40B4-BE49-F238E27FC236}">
                <a16:creationId xmlns:a16="http://schemas.microsoft.com/office/drawing/2014/main" id="{0C7CCA8B-DD8B-664B-984E-95A08B79818C}"/>
              </a:ext>
            </a:extLst>
          </p:cNvPr>
          <p:cNvPicPr>
            <a:picLocks noChangeAspect="1" noChangeArrowheads="1"/>
          </p:cNvPicPr>
          <p:nvPr/>
        </p:nvPicPr>
        <p:blipFill rotWithShape="1">
          <a:blip r:embed="rId9"/>
          <a:srcRect/>
          <a:stretch/>
        </p:blipFill>
        <p:spPr bwMode="auto">
          <a:xfrm>
            <a:off x="7437459" y="2675497"/>
            <a:ext cx="3240088" cy="3121025"/>
          </a:xfrm>
          <a:prstGeom prst="rect">
            <a:avLst/>
          </a:prstGeom>
          <a:solidFill>
            <a:schemeClr val="bg1">
              <a:lumMod val="95000"/>
            </a:schemeClr>
          </a:solidFill>
          <a:ln w="3175">
            <a:solidFill>
              <a:schemeClr val="bg1">
                <a:lumMod val="85000"/>
              </a:schemeClr>
            </a:solidFill>
          </a:ln>
          <a:effectLst>
            <a:outerShdw blurRad="50800" dist="38100" dir="2700000" algn="tl" rotWithShape="0">
              <a:prstClr val="black">
                <a:alpha val="40000"/>
              </a:prstClr>
            </a:outerShdw>
          </a:effectLst>
        </p:spPr>
      </p:pic>
      <p:pic>
        <p:nvPicPr>
          <p:cNvPr id="34" name="Picture 3">
            <a:extLst>
              <a:ext uri="{FF2B5EF4-FFF2-40B4-BE49-F238E27FC236}">
                <a16:creationId xmlns:a16="http://schemas.microsoft.com/office/drawing/2014/main" id="{6801D673-06C5-9443-92B2-68D67B344162}"/>
              </a:ext>
            </a:extLst>
          </p:cNvPr>
          <p:cNvPicPr>
            <a:picLocks noChangeAspect="1" noChangeArrowheads="1"/>
          </p:cNvPicPr>
          <p:nvPr/>
        </p:nvPicPr>
        <p:blipFill>
          <a:blip r:embed="rId10"/>
          <a:srcRect/>
          <a:stretch>
            <a:fillRect/>
          </a:stretch>
        </p:blipFill>
        <p:spPr bwMode="auto">
          <a:xfrm>
            <a:off x="2416197" y="2675497"/>
            <a:ext cx="4606925" cy="3121025"/>
          </a:xfrm>
          <a:prstGeom prst="rect">
            <a:avLst/>
          </a:prstGeom>
          <a:solidFill>
            <a:schemeClr val="bg1">
              <a:lumMod val="95000"/>
            </a:schemeClr>
          </a:solidFill>
          <a:ln w="3175">
            <a:solidFill>
              <a:schemeClr val="bg1">
                <a:lumMod val="85000"/>
              </a:schemeClr>
            </a:solidFill>
          </a:ln>
          <a:effectLst>
            <a:outerShdw blurRad="50800" dist="38100" dir="2700000" algn="tl" rotWithShape="0">
              <a:prstClr val="black">
                <a:alpha val="40000"/>
              </a:prstClr>
            </a:outerShdw>
          </a:effectLst>
        </p:spPr>
      </p:pic>
      <p:sp>
        <p:nvSpPr>
          <p:cNvPr id="35" name="Rechteck 12">
            <a:extLst>
              <a:ext uri="{FF2B5EF4-FFF2-40B4-BE49-F238E27FC236}">
                <a16:creationId xmlns:a16="http://schemas.microsoft.com/office/drawing/2014/main" id="{C658CDCD-599C-1E4D-A4CB-D326DB260807}"/>
              </a:ext>
            </a:extLst>
          </p:cNvPr>
          <p:cNvSpPr>
            <a:spLocks noChangeArrowheads="1"/>
          </p:cNvSpPr>
          <p:nvPr/>
        </p:nvSpPr>
        <p:spPr bwMode="auto">
          <a:xfrm>
            <a:off x="8496322" y="4161397"/>
            <a:ext cx="2038350" cy="1176337"/>
          </a:xfrm>
          <a:prstGeom prst="rect">
            <a:avLst/>
          </a:prstGeom>
          <a:noFill/>
          <a:ln w="15875">
            <a:solidFill>
              <a:srgbClr val="FF0000"/>
            </a:solidFill>
            <a:miter lim="800000"/>
            <a:headEnd/>
            <a:tailEnd/>
          </a:ln>
          <a:effectLst>
            <a:outerShdw blurRad="63500" dist="23000" dir="5400000" rotWithShape="0">
              <a:srgbClr val="000000">
                <a:alpha val="34999"/>
              </a:srgbClr>
            </a:outerShdw>
          </a:effectLst>
          <a:extLst>
            <a:ext uri="{909E8E84-426E-40dd-AFC4-6F175D3DCCD1}"/>
          </a:extLst>
        </p:spPr>
        <p:txBody>
          <a:bodyPr anchor="ctr"/>
          <a:lstStyle/>
          <a:p>
            <a:pPr algn="ctr">
              <a:defRPr/>
            </a:pPr>
            <a:endParaRPr lang="en-US" sz="1800" dirty="0">
              <a:solidFill>
                <a:schemeClr val="lt1"/>
              </a:solidFill>
              <a:latin typeface="Helvetica Neue" charset="0"/>
              <a:ea typeface="Helvetica Neue" charset="0"/>
              <a:cs typeface="Helvetica Neue" charset="0"/>
            </a:endParaRPr>
          </a:p>
        </p:txBody>
      </p:sp>
      <p:sp>
        <p:nvSpPr>
          <p:cNvPr id="36" name="Rechteck 13">
            <a:extLst>
              <a:ext uri="{FF2B5EF4-FFF2-40B4-BE49-F238E27FC236}">
                <a16:creationId xmlns:a16="http://schemas.microsoft.com/office/drawing/2014/main" id="{61A66D7E-876B-7649-8ED3-76F7468F85A2}"/>
              </a:ext>
            </a:extLst>
          </p:cNvPr>
          <p:cNvSpPr>
            <a:spLocks noChangeArrowheads="1"/>
          </p:cNvSpPr>
          <p:nvPr/>
        </p:nvSpPr>
        <p:spPr bwMode="auto">
          <a:xfrm>
            <a:off x="2870222" y="2865997"/>
            <a:ext cx="4102100" cy="1268412"/>
          </a:xfrm>
          <a:prstGeom prst="rect">
            <a:avLst/>
          </a:prstGeom>
          <a:noFill/>
          <a:ln w="15875">
            <a:solidFill>
              <a:srgbClr val="FF0000"/>
            </a:solidFill>
            <a:miter lim="800000"/>
            <a:headEnd/>
            <a:tailEnd/>
          </a:ln>
          <a:effectLst>
            <a:outerShdw blurRad="63500" dist="23000" dir="5400000" rotWithShape="0">
              <a:srgbClr val="000000">
                <a:alpha val="34999"/>
              </a:srgbClr>
            </a:outerShdw>
          </a:effectLst>
          <a:extLst>
            <a:ext uri="{909E8E84-426E-40dd-AFC4-6F175D3DCCD1}"/>
          </a:extLst>
        </p:spPr>
        <p:txBody>
          <a:bodyPr anchor="ctr"/>
          <a:lstStyle/>
          <a:p>
            <a:pPr algn="ctr">
              <a:defRPr/>
            </a:pPr>
            <a:endParaRPr lang="en-US" sz="1800" dirty="0">
              <a:solidFill>
                <a:schemeClr val="lt1"/>
              </a:solidFill>
              <a:latin typeface="Helvetica Neue" charset="0"/>
              <a:ea typeface="Helvetica Neue" charset="0"/>
              <a:cs typeface="Helvetica Neue" charset="0"/>
            </a:endParaRPr>
          </a:p>
        </p:txBody>
      </p:sp>
      <p:pic>
        <p:nvPicPr>
          <p:cNvPr id="37" name="Picture 36">
            <a:extLst>
              <a:ext uri="{FF2B5EF4-FFF2-40B4-BE49-F238E27FC236}">
                <a16:creationId xmlns:a16="http://schemas.microsoft.com/office/drawing/2014/main" id="{CF274FE2-512C-7843-91AA-9E0794A56E7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88977" y="1799925"/>
            <a:ext cx="3007570" cy="26279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8" name="Picture 37" descr="A person wearing glasses and smiling at the camera&#10;&#10;Description automatically generated">
            <a:extLst>
              <a:ext uri="{FF2B5EF4-FFF2-40B4-BE49-F238E27FC236}">
                <a16:creationId xmlns:a16="http://schemas.microsoft.com/office/drawing/2014/main" id="{64B999E5-B8C2-E540-9AAB-F60ABFDC1A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91679" y="458020"/>
            <a:ext cx="1028668" cy="1208086"/>
          </a:xfrm>
          <a:prstGeom prst="rect">
            <a:avLst/>
          </a:prstGeom>
        </p:spPr>
      </p:pic>
      <p:sp>
        <p:nvSpPr>
          <p:cNvPr id="39" name="Curved Down Arrow 38">
            <a:extLst>
              <a:ext uri="{FF2B5EF4-FFF2-40B4-BE49-F238E27FC236}">
                <a16:creationId xmlns:a16="http://schemas.microsoft.com/office/drawing/2014/main" id="{87817B74-28EF-5547-BCC0-941B43EF2B6D}"/>
              </a:ext>
            </a:extLst>
          </p:cNvPr>
          <p:cNvSpPr/>
          <p:nvPr/>
        </p:nvSpPr>
        <p:spPr bwMode="auto">
          <a:xfrm rot="16200000">
            <a:off x="6560008" y="4338072"/>
            <a:ext cx="1352197" cy="432319"/>
          </a:xfrm>
          <a:prstGeom prst="curvedDownArrow">
            <a:avLst/>
          </a:prstGeom>
          <a:solidFill>
            <a:srgbClr val="29414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DE" sz="1800" b="0" i="0" u="none" strike="noStrike" cap="none" normalizeH="0" baseline="0" dirty="0">
              <a:ln>
                <a:noFill/>
              </a:ln>
              <a:solidFill>
                <a:srgbClr val="294143"/>
              </a:solidFill>
              <a:effectLst/>
              <a:latin typeface="Times New Roman" pitchFamily="18" charset="0"/>
            </a:endParaRPr>
          </a:p>
        </p:txBody>
      </p:sp>
      <p:sp>
        <p:nvSpPr>
          <p:cNvPr id="42" name="Oval 9">
            <a:extLst>
              <a:ext uri="{FF2B5EF4-FFF2-40B4-BE49-F238E27FC236}">
                <a16:creationId xmlns:a16="http://schemas.microsoft.com/office/drawing/2014/main" id="{1A8E7AC2-8155-034A-BE39-EE94E2E9F116}"/>
              </a:ext>
            </a:extLst>
          </p:cNvPr>
          <p:cNvSpPr>
            <a:spLocks noChangeArrowheads="1"/>
          </p:cNvSpPr>
          <p:nvPr/>
        </p:nvSpPr>
        <p:spPr bwMode="auto">
          <a:xfrm>
            <a:off x="7452267" y="4942299"/>
            <a:ext cx="1088558" cy="432048"/>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 name="Oval 9">
            <a:extLst>
              <a:ext uri="{FF2B5EF4-FFF2-40B4-BE49-F238E27FC236}">
                <a16:creationId xmlns:a16="http://schemas.microsoft.com/office/drawing/2014/main" id="{8C3EDA45-6769-D242-9BD3-F429EC00F51D}"/>
              </a:ext>
            </a:extLst>
          </p:cNvPr>
          <p:cNvSpPr>
            <a:spLocks noChangeArrowheads="1"/>
          </p:cNvSpPr>
          <p:nvPr/>
        </p:nvSpPr>
        <p:spPr bwMode="auto">
          <a:xfrm>
            <a:off x="7451995" y="3718162"/>
            <a:ext cx="1088558" cy="432048"/>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 name="Lekerekített téglalap 2">
            <a:extLst>
              <a:ext uri="{FF2B5EF4-FFF2-40B4-BE49-F238E27FC236}">
                <a16:creationId xmlns:a16="http://schemas.microsoft.com/office/drawing/2014/main" id="{711F9035-033A-6B47-8558-94218D071C69}"/>
              </a:ext>
            </a:extLst>
          </p:cNvPr>
          <p:cNvSpPr>
            <a:spLocks noChangeArrowheads="1"/>
          </p:cNvSpPr>
          <p:nvPr/>
        </p:nvSpPr>
        <p:spPr bwMode="auto">
          <a:xfrm>
            <a:off x="2524147" y="5379157"/>
            <a:ext cx="7924800" cy="1030139"/>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hu-HU" altLang="hu-HU" sz="3600" kern="0" dirty="0" err="1">
                <a:solidFill>
                  <a:srgbClr val="294143"/>
                </a:solidFill>
              </a:rPr>
              <a:t>Blocking</a:t>
            </a:r>
            <a:r>
              <a:rPr lang="hu-HU" altLang="hu-HU" sz="3600" kern="0" dirty="0">
                <a:solidFill>
                  <a:srgbClr val="294143"/>
                </a:solidFill>
              </a:rPr>
              <a:t> </a:t>
            </a:r>
            <a:r>
              <a:rPr lang="hu-HU" altLang="hu-HU" sz="3600" kern="0" dirty="0" err="1">
                <a:solidFill>
                  <a:srgbClr val="294143"/>
                </a:solidFill>
              </a:rPr>
              <a:t>or</a:t>
            </a:r>
            <a:r>
              <a:rPr lang="hu-HU" altLang="hu-HU" sz="3600" kern="0" dirty="0">
                <a:solidFill>
                  <a:srgbClr val="294143"/>
                </a:solidFill>
              </a:rPr>
              <a:t> </a:t>
            </a:r>
            <a:r>
              <a:rPr lang="hu-HU" altLang="hu-HU" sz="3600" kern="0" dirty="0" err="1">
                <a:solidFill>
                  <a:srgbClr val="294143"/>
                </a:solidFill>
              </a:rPr>
              <a:t>reducing</a:t>
            </a:r>
            <a:r>
              <a:rPr lang="hu-HU" altLang="hu-HU" sz="3600" kern="0" dirty="0">
                <a:solidFill>
                  <a:srgbClr val="294143"/>
                </a:solidFill>
              </a:rPr>
              <a:t> </a:t>
            </a:r>
            <a:r>
              <a:rPr lang="hu-HU" altLang="hu-HU" sz="3600" kern="0" dirty="0" err="1">
                <a:solidFill>
                  <a:srgbClr val="294143"/>
                </a:solidFill>
              </a:rPr>
              <a:t>cytokine</a:t>
            </a:r>
            <a:r>
              <a:rPr lang="hu-HU" altLang="hu-HU" sz="3600" kern="0" dirty="0">
                <a:solidFill>
                  <a:srgbClr val="294143"/>
                </a:solidFill>
              </a:rPr>
              <a:t> </a:t>
            </a:r>
            <a:r>
              <a:rPr lang="hu-HU" altLang="hu-HU" sz="3600" kern="0" dirty="0" err="1">
                <a:solidFill>
                  <a:srgbClr val="294143"/>
                </a:solidFill>
              </a:rPr>
              <a:t>levels</a:t>
            </a:r>
            <a:r>
              <a:rPr lang="hu-HU" altLang="hu-HU" sz="3600" kern="0" dirty="0">
                <a:solidFill>
                  <a:srgbClr val="294143"/>
                </a:solidFill>
              </a:rPr>
              <a:t> </a:t>
            </a:r>
            <a:r>
              <a:rPr lang="hu-HU" altLang="hu-HU" sz="3600" kern="0" dirty="0" err="1">
                <a:solidFill>
                  <a:srgbClr val="294143"/>
                </a:solidFill>
              </a:rPr>
              <a:t>may</a:t>
            </a:r>
            <a:r>
              <a:rPr lang="hu-HU" altLang="hu-HU" sz="3600" kern="0" dirty="0">
                <a:solidFill>
                  <a:srgbClr val="294143"/>
                </a:solidFill>
              </a:rPr>
              <a:t> be </a:t>
            </a:r>
            <a:r>
              <a:rPr lang="hu-HU" altLang="hu-HU" sz="3600" kern="0" dirty="0" err="1">
                <a:solidFill>
                  <a:srgbClr val="294143"/>
                </a:solidFill>
              </a:rPr>
              <a:t>beneficial</a:t>
            </a:r>
            <a:endParaRPr kumimoji="0" lang="hu-HU" altLang="hu-HU" sz="3600" b="0" i="0" u="none" strike="noStrike" kern="0" cap="none" spc="0" normalizeH="0" baseline="0" noProof="0" dirty="0">
              <a:ln>
                <a:noFill/>
              </a:ln>
              <a:solidFill>
                <a:srgbClr val="294143"/>
              </a:solidFill>
              <a:effectLst/>
              <a:uLnTx/>
              <a:uFillTx/>
            </a:endParaRPr>
          </a:p>
        </p:txBody>
      </p:sp>
    </p:spTree>
    <p:custDataLst>
      <p:tags r:id="rId1"/>
    </p:custDataLst>
    <p:extLst>
      <p:ext uri="{BB962C8B-B14F-4D97-AF65-F5344CB8AC3E}">
        <p14:creationId xmlns:p14="http://schemas.microsoft.com/office/powerpoint/2010/main" val="396699784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strVal val="#ppt_w*0.70"/>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strips(upRight)">
                                      <p:cBhvr>
                                        <p:cTn id="28" dur="500"/>
                                        <p:tgtEl>
                                          <p:spTgt spid="39"/>
                                        </p:tgtEl>
                                      </p:cBhvr>
                                    </p:animEffect>
                                  </p:child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1000" fill="hold"/>
                                        <p:tgtEl>
                                          <p:spTgt spid="45"/>
                                        </p:tgtEl>
                                        <p:attrNameLst>
                                          <p:attrName>ppt_w</p:attrName>
                                        </p:attrNameLst>
                                      </p:cBhvr>
                                      <p:tavLst>
                                        <p:tav tm="0">
                                          <p:val>
                                            <p:strVal val="#ppt_w*0.70"/>
                                          </p:val>
                                        </p:tav>
                                        <p:tav tm="100000">
                                          <p:val>
                                            <p:strVal val="#ppt_w"/>
                                          </p:val>
                                        </p:tav>
                                      </p:tavLst>
                                    </p:anim>
                                    <p:anim calcmode="lin" valueType="num">
                                      <p:cBhvr>
                                        <p:cTn id="33" dur="1000" fill="hold"/>
                                        <p:tgtEl>
                                          <p:spTgt spid="45"/>
                                        </p:tgtEl>
                                        <p:attrNameLst>
                                          <p:attrName>ppt_h</p:attrName>
                                        </p:attrNameLst>
                                      </p:cBhvr>
                                      <p:tavLst>
                                        <p:tav tm="0">
                                          <p:val>
                                            <p:strVal val="#ppt_h"/>
                                          </p:val>
                                        </p:tav>
                                        <p:tav tm="100000">
                                          <p:val>
                                            <p:strVal val="#ppt_h"/>
                                          </p:val>
                                        </p:tav>
                                      </p:tavLst>
                                    </p:anim>
                                    <p:animEffect transition="in" filter="fade">
                                      <p:cBhvr>
                                        <p:cTn id="34" dur="10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2" grpId="0" animBg="1"/>
      <p:bldP spid="45"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4" name="Rectangle 4">
            <a:extLst>
              <a:ext uri="{FF2B5EF4-FFF2-40B4-BE49-F238E27FC236}">
                <a16:creationId xmlns:a16="http://schemas.microsoft.com/office/drawing/2014/main" id="{6735FF47-47FE-744B-A507-650082261194}"/>
              </a:ext>
            </a:extLst>
          </p:cNvPr>
          <p:cNvSpPr>
            <a:spLocks noChangeArrowheads="1"/>
          </p:cNvSpPr>
          <p:nvPr/>
        </p:nvSpPr>
        <p:spPr bwMode="auto">
          <a:xfrm>
            <a:off x="4528938" y="624840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de-DE" altLang="hu-HU" sz="2400">
              <a:solidFill>
                <a:srgbClr val="294143"/>
              </a:solidFill>
            </a:endParaRPr>
          </a:p>
        </p:txBody>
      </p:sp>
      <p:sp>
        <p:nvSpPr>
          <p:cNvPr id="15" name="Text Box 5">
            <a:extLst>
              <a:ext uri="{FF2B5EF4-FFF2-40B4-BE49-F238E27FC236}">
                <a16:creationId xmlns:a16="http://schemas.microsoft.com/office/drawing/2014/main" id="{905E3BEF-FCE5-1240-B530-389A7A777557}"/>
              </a:ext>
            </a:extLst>
          </p:cNvPr>
          <p:cNvSpPr txBox="1">
            <a:spLocks noChangeArrowheads="1"/>
          </p:cNvSpPr>
          <p:nvPr/>
        </p:nvSpPr>
        <p:spPr bwMode="auto">
          <a:xfrm>
            <a:off x="5463976" y="1295400"/>
            <a:ext cx="199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u="sng">
                <a:solidFill>
                  <a:srgbClr val="294143"/>
                </a:solidFill>
              </a:rPr>
              <a:t>I n s u l t</a:t>
            </a:r>
            <a:endParaRPr lang="hu-HU" altLang="hu-HU" sz="2000">
              <a:solidFill>
                <a:srgbClr val="294143"/>
              </a:solidFill>
            </a:endParaRPr>
          </a:p>
          <a:p>
            <a:pPr algn="ctr">
              <a:spcBef>
                <a:spcPct val="0"/>
              </a:spcBef>
              <a:buSzTx/>
              <a:buFontTx/>
              <a:buNone/>
            </a:pPr>
            <a:r>
              <a:rPr lang="hu-HU" altLang="hu-HU" sz="1200">
                <a:solidFill>
                  <a:srgbClr val="294143"/>
                </a:solidFill>
              </a:rPr>
              <a:t>Endotoxin, Trauma, Sterile </a:t>
            </a:r>
          </a:p>
          <a:p>
            <a:pPr algn="ctr">
              <a:spcBef>
                <a:spcPct val="0"/>
              </a:spcBef>
              <a:buSzTx/>
              <a:buFontTx/>
              <a:buNone/>
            </a:pPr>
            <a:r>
              <a:rPr lang="hu-HU" altLang="hu-HU" sz="1200">
                <a:solidFill>
                  <a:srgbClr val="294143"/>
                </a:solidFill>
              </a:rPr>
              <a:t>inflammation, Operation, etc.</a:t>
            </a:r>
            <a:endParaRPr lang="hu-HU" altLang="hu-HU" sz="2400">
              <a:solidFill>
                <a:srgbClr val="294143"/>
              </a:solidFill>
            </a:endParaRPr>
          </a:p>
        </p:txBody>
      </p:sp>
      <p:sp>
        <p:nvSpPr>
          <p:cNvPr id="16" name="Oval 6">
            <a:extLst>
              <a:ext uri="{FF2B5EF4-FFF2-40B4-BE49-F238E27FC236}">
                <a16:creationId xmlns:a16="http://schemas.microsoft.com/office/drawing/2014/main" id="{F41BE70E-D0ED-004E-B903-71F1D0C6A6B5}"/>
              </a:ext>
            </a:extLst>
          </p:cNvPr>
          <p:cNvSpPr>
            <a:spLocks noChangeArrowheads="1"/>
          </p:cNvSpPr>
          <p:nvPr/>
        </p:nvSpPr>
        <p:spPr bwMode="auto">
          <a:xfrm>
            <a:off x="4900413" y="1219200"/>
            <a:ext cx="3124200" cy="9144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17" name="Text Box 7">
            <a:extLst>
              <a:ext uri="{FF2B5EF4-FFF2-40B4-BE49-F238E27FC236}">
                <a16:creationId xmlns:a16="http://schemas.microsoft.com/office/drawing/2014/main" id="{C9DED8C8-ABCF-0B49-8E70-84E74477C3DE}"/>
              </a:ext>
            </a:extLst>
          </p:cNvPr>
          <p:cNvSpPr txBox="1">
            <a:spLocks noChangeArrowheads="1"/>
          </p:cNvSpPr>
          <p:nvPr/>
        </p:nvSpPr>
        <p:spPr bwMode="auto">
          <a:xfrm>
            <a:off x="8389738" y="2119313"/>
            <a:ext cx="166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u="sng">
                <a:solidFill>
                  <a:srgbClr val="294143"/>
                </a:solidFill>
              </a:rPr>
              <a:t>Humoral activity</a:t>
            </a:r>
          </a:p>
          <a:p>
            <a:pPr>
              <a:spcBef>
                <a:spcPct val="0"/>
              </a:spcBef>
              <a:buSzTx/>
              <a:buFontTx/>
              <a:buNone/>
            </a:pPr>
            <a:r>
              <a:rPr lang="hu-HU" altLang="hu-HU" sz="1200">
                <a:solidFill>
                  <a:srgbClr val="294143"/>
                </a:solidFill>
              </a:rPr>
              <a:t>Interferon, Complement</a:t>
            </a:r>
            <a:endParaRPr lang="hu-HU" altLang="hu-HU" sz="2400">
              <a:solidFill>
                <a:srgbClr val="294143"/>
              </a:solidFill>
            </a:endParaRPr>
          </a:p>
        </p:txBody>
      </p:sp>
      <p:sp>
        <p:nvSpPr>
          <p:cNvPr id="18" name="Oval 8">
            <a:extLst>
              <a:ext uri="{FF2B5EF4-FFF2-40B4-BE49-F238E27FC236}">
                <a16:creationId xmlns:a16="http://schemas.microsoft.com/office/drawing/2014/main" id="{56B0A842-E0B1-764B-8881-B33AB4C052E7}"/>
              </a:ext>
            </a:extLst>
          </p:cNvPr>
          <p:cNvSpPr>
            <a:spLocks noChangeArrowheads="1"/>
          </p:cNvSpPr>
          <p:nvPr/>
        </p:nvSpPr>
        <p:spPr bwMode="auto">
          <a:xfrm>
            <a:off x="7948413" y="2057400"/>
            <a:ext cx="2819400" cy="7620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19" name="Text Box 9">
            <a:extLst>
              <a:ext uri="{FF2B5EF4-FFF2-40B4-BE49-F238E27FC236}">
                <a16:creationId xmlns:a16="http://schemas.microsoft.com/office/drawing/2014/main" id="{E7C1CE57-6AE7-B241-BD9C-7DF3538BDAB7}"/>
              </a:ext>
            </a:extLst>
          </p:cNvPr>
          <p:cNvSpPr txBox="1">
            <a:spLocks noChangeArrowheads="1"/>
          </p:cNvSpPr>
          <p:nvPr/>
        </p:nvSpPr>
        <p:spPr bwMode="auto">
          <a:xfrm>
            <a:off x="5510013" y="2971800"/>
            <a:ext cx="1789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u="sng">
                <a:solidFill>
                  <a:srgbClr val="294143"/>
                </a:solidFill>
              </a:rPr>
              <a:t>M a c r o p h a g e s</a:t>
            </a:r>
            <a:endParaRPr lang="hu-HU" altLang="hu-HU" sz="1200" u="sng">
              <a:solidFill>
                <a:srgbClr val="294143"/>
              </a:solidFill>
            </a:endParaRPr>
          </a:p>
          <a:p>
            <a:pPr algn="ctr">
              <a:spcBef>
                <a:spcPct val="0"/>
              </a:spcBef>
              <a:buSzTx/>
              <a:buFontTx/>
              <a:buNone/>
            </a:pPr>
            <a:r>
              <a:rPr lang="hu-HU" altLang="hu-HU" sz="1200">
                <a:solidFill>
                  <a:srgbClr val="294143"/>
                </a:solidFill>
              </a:rPr>
              <a:t>TNF; IL-1,6,10; PAF</a:t>
            </a:r>
            <a:r>
              <a:rPr lang="hu-HU" altLang="hu-HU" sz="1600">
                <a:solidFill>
                  <a:srgbClr val="294143"/>
                </a:solidFill>
              </a:rPr>
              <a:t> </a:t>
            </a:r>
            <a:endParaRPr lang="hu-HU" altLang="hu-HU" sz="2400">
              <a:solidFill>
                <a:srgbClr val="294143"/>
              </a:solidFill>
            </a:endParaRPr>
          </a:p>
        </p:txBody>
      </p:sp>
      <p:sp>
        <p:nvSpPr>
          <p:cNvPr id="20" name="Oval 10">
            <a:extLst>
              <a:ext uri="{FF2B5EF4-FFF2-40B4-BE49-F238E27FC236}">
                <a16:creationId xmlns:a16="http://schemas.microsoft.com/office/drawing/2014/main" id="{09960F68-7AA0-DC48-8DAC-CCF9D927F2AD}"/>
              </a:ext>
            </a:extLst>
          </p:cNvPr>
          <p:cNvSpPr>
            <a:spLocks noChangeArrowheads="1"/>
          </p:cNvSpPr>
          <p:nvPr/>
        </p:nvSpPr>
        <p:spPr bwMode="auto">
          <a:xfrm>
            <a:off x="4595613" y="2895600"/>
            <a:ext cx="3810000" cy="6858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1" name="Text Box 11">
            <a:extLst>
              <a:ext uri="{FF2B5EF4-FFF2-40B4-BE49-F238E27FC236}">
                <a16:creationId xmlns:a16="http://schemas.microsoft.com/office/drawing/2014/main" id="{15AE13F7-0FDD-9E49-8C9E-478C53652F89}"/>
              </a:ext>
            </a:extLst>
          </p:cNvPr>
          <p:cNvSpPr txBox="1">
            <a:spLocks noChangeArrowheads="1"/>
          </p:cNvSpPr>
          <p:nvPr/>
        </p:nvSpPr>
        <p:spPr bwMode="auto">
          <a:xfrm>
            <a:off x="7707113" y="3886200"/>
            <a:ext cx="1530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u="sng">
                <a:solidFill>
                  <a:srgbClr val="294143"/>
                </a:solidFill>
              </a:rPr>
              <a:t>P M N</a:t>
            </a:r>
          </a:p>
          <a:p>
            <a:pPr algn="ctr">
              <a:spcBef>
                <a:spcPct val="0"/>
              </a:spcBef>
              <a:buSzTx/>
              <a:buFontTx/>
              <a:buNone/>
            </a:pPr>
            <a:r>
              <a:rPr lang="hu-HU" altLang="hu-HU" sz="1200">
                <a:solidFill>
                  <a:srgbClr val="294143"/>
                </a:solidFill>
              </a:rPr>
              <a:t>FR, PAF, Chemotaxis</a:t>
            </a:r>
            <a:endParaRPr lang="hu-HU" altLang="hu-HU" sz="2400">
              <a:solidFill>
                <a:srgbClr val="294143"/>
              </a:solidFill>
            </a:endParaRPr>
          </a:p>
        </p:txBody>
      </p:sp>
      <p:sp>
        <p:nvSpPr>
          <p:cNvPr id="22" name="Text Box 12">
            <a:extLst>
              <a:ext uri="{FF2B5EF4-FFF2-40B4-BE49-F238E27FC236}">
                <a16:creationId xmlns:a16="http://schemas.microsoft.com/office/drawing/2014/main" id="{035FB32D-5A6F-0D4D-89EF-98D9781D5AD6}"/>
              </a:ext>
            </a:extLst>
          </p:cNvPr>
          <p:cNvSpPr txBox="1">
            <a:spLocks noChangeArrowheads="1"/>
          </p:cNvSpPr>
          <p:nvPr/>
        </p:nvSpPr>
        <p:spPr bwMode="auto">
          <a:xfrm>
            <a:off x="5563988" y="4572000"/>
            <a:ext cx="1539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u="sng">
                <a:solidFill>
                  <a:srgbClr val="294143"/>
                </a:solidFill>
              </a:rPr>
              <a:t>E n d o t h e l</a:t>
            </a:r>
          </a:p>
          <a:p>
            <a:pPr algn="ctr">
              <a:spcBef>
                <a:spcPct val="0"/>
              </a:spcBef>
              <a:buSzTx/>
              <a:buFontTx/>
              <a:buNone/>
            </a:pPr>
            <a:r>
              <a:rPr lang="hu-HU" altLang="hu-HU" sz="1200">
                <a:solidFill>
                  <a:srgbClr val="294143"/>
                </a:solidFill>
              </a:rPr>
              <a:t>NO, E-selectin, NFkB</a:t>
            </a:r>
            <a:endParaRPr lang="hu-HU" altLang="hu-HU" sz="2400">
              <a:solidFill>
                <a:srgbClr val="294143"/>
              </a:solidFill>
            </a:endParaRPr>
          </a:p>
        </p:txBody>
      </p:sp>
      <p:sp>
        <p:nvSpPr>
          <p:cNvPr id="23" name="Text Box 13">
            <a:extLst>
              <a:ext uri="{FF2B5EF4-FFF2-40B4-BE49-F238E27FC236}">
                <a16:creationId xmlns:a16="http://schemas.microsoft.com/office/drawing/2014/main" id="{18233D79-BCF4-1B42-B799-A5973DC408FA}"/>
              </a:ext>
            </a:extLst>
          </p:cNvPr>
          <p:cNvSpPr txBox="1">
            <a:spLocks noChangeArrowheads="1"/>
          </p:cNvSpPr>
          <p:nvPr/>
        </p:nvSpPr>
        <p:spPr bwMode="auto">
          <a:xfrm>
            <a:off x="2639813" y="4114800"/>
            <a:ext cx="1758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600" u="sng">
                <a:solidFill>
                  <a:srgbClr val="294143"/>
                </a:solidFill>
              </a:rPr>
              <a:t>Fisiol. reactions</a:t>
            </a:r>
          </a:p>
          <a:p>
            <a:pPr algn="ctr">
              <a:spcBef>
                <a:spcPct val="0"/>
              </a:spcBef>
              <a:buSzTx/>
              <a:buFontTx/>
              <a:buNone/>
            </a:pPr>
            <a:r>
              <a:rPr lang="hu-HU" altLang="hu-HU" sz="1200">
                <a:solidFill>
                  <a:srgbClr val="294143"/>
                </a:solidFill>
              </a:rPr>
              <a:t>Fever, Metabolic changes</a:t>
            </a:r>
            <a:endParaRPr lang="hu-HU" altLang="hu-HU" sz="2400">
              <a:solidFill>
                <a:srgbClr val="294143"/>
              </a:solidFill>
            </a:endParaRPr>
          </a:p>
        </p:txBody>
      </p:sp>
      <p:sp>
        <p:nvSpPr>
          <p:cNvPr id="24" name="Text Box 14">
            <a:extLst>
              <a:ext uri="{FF2B5EF4-FFF2-40B4-BE49-F238E27FC236}">
                <a16:creationId xmlns:a16="http://schemas.microsoft.com/office/drawing/2014/main" id="{AF13509B-475C-134C-92FB-87BCE24A1A70}"/>
              </a:ext>
            </a:extLst>
          </p:cNvPr>
          <p:cNvSpPr txBox="1">
            <a:spLocks noChangeArrowheads="1"/>
          </p:cNvSpPr>
          <p:nvPr/>
        </p:nvSpPr>
        <p:spPr bwMode="auto">
          <a:xfrm>
            <a:off x="5814813" y="5334000"/>
            <a:ext cx="123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Sepsis, SIRS</a:t>
            </a:r>
            <a:endParaRPr lang="hu-HU" altLang="hu-HU" sz="2400">
              <a:solidFill>
                <a:srgbClr val="294143"/>
              </a:solidFill>
            </a:endParaRPr>
          </a:p>
        </p:txBody>
      </p:sp>
      <p:sp>
        <p:nvSpPr>
          <p:cNvPr id="25" name="Text Box 15">
            <a:extLst>
              <a:ext uri="{FF2B5EF4-FFF2-40B4-BE49-F238E27FC236}">
                <a16:creationId xmlns:a16="http://schemas.microsoft.com/office/drawing/2014/main" id="{538B6A1F-F673-7B49-9366-31F197942E9D}"/>
              </a:ext>
            </a:extLst>
          </p:cNvPr>
          <p:cNvSpPr txBox="1">
            <a:spLocks noChangeArrowheads="1"/>
          </p:cNvSpPr>
          <p:nvPr/>
        </p:nvSpPr>
        <p:spPr bwMode="auto">
          <a:xfrm>
            <a:off x="5814813" y="5943600"/>
            <a:ext cx="73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MSOF</a:t>
            </a:r>
            <a:endParaRPr lang="hu-HU" altLang="hu-HU" sz="2400">
              <a:solidFill>
                <a:srgbClr val="294143"/>
              </a:solidFill>
            </a:endParaRPr>
          </a:p>
        </p:txBody>
      </p:sp>
      <p:sp>
        <p:nvSpPr>
          <p:cNvPr id="26" name="Oval 16">
            <a:extLst>
              <a:ext uri="{FF2B5EF4-FFF2-40B4-BE49-F238E27FC236}">
                <a16:creationId xmlns:a16="http://schemas.microsoft.com/office/drawing/2014/main" id="{BD931E19-AD38-4F49-A372-A143AB6E4C33}"/>
              </a:ext>
            </a:extLst>
          </p:cNvPr>
          <p:cNvSpPr>
            <a:spLocks noChangeArrowheads="1"/>
          </p:cNvSpPr>
          <p:nvPr/>
        </p:nvSpPr>
        <p:spPr bwMode="auto">
          <a:xfrm>
            <a:off x="2385813" y="4114800"/>
            <a:ext cx="2362200" cy="6096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7" name="Oval 17">
            <a:extLst>
              <a:ext uri="{FF2B5EF4-FFF2-40B4-BE49-F238E27FC236}">
                <a16:creationId xmlns:a16="http://schemas.microsoft.com/office/drawing/2014/main" id="{E831CF23-D8C6-EB41-990C-EE6C74929F4B}"/>
              </a:ext>
            </a:extLst>
          </p:cNvPr>
          <p:cNvSpPr>
            <a:spLocks noChangeArrowheads="1"/>
          </p:cNvSpPr>
          <p:nvPr/>
        </p:nvSpPr>
        <p:spPr bwMode="auto">
          <a:xfrm>
            <a:off x="7338813" y="3886200"/>
            <a:ext cx="2362200" cy="6096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8" name="Oval 18">
            <a:extLst>
              <a:ext uri="{FF2B5EF4-FFF2-40B4-BE49-F238E27FC236}">
                <a16:creationId xmlns:a16="http://schemas.microsoft.com/office/drawing/2014/main" id="{51897C7B-600D-964E-B4FD-7B8CEA8CC5AC}"/>
              </a:ext>
            </a:extLst>
          </p:cNvPr>
          <p:cNvSpPr>
            <a:spLocks noChangeArrowheads="1"/>
          </p:cNvSpPr>
          <p:nvPr/>
        </p:nvSpPr>
        <p:spPr bwMode="auto">
          <a:xfrm>
            <a:off x="5052813" y="4572000"/>
            <a:ext cx="2362200" cy="6096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9" name="Rectangle 19">
            <a:extLst>
              <a:ext uri="{FF2B5EF4-FFF2-40B4-BE49-F238E27FC236}">
                <a16:creationId xmlns:a16="http://schemas.microsoft.com/office/drawing/2014/main" id="{3691F90F-E2E2-244F-AEC3-66550248E60B}"/>
              </a:ext>
            </a:extLst>
          </p:cNvPr>
          <p:cNvSpPr>
            <a:spLocks noChangeArrowheads="1"/>
          </p:cNvSpPr>
          <p:nvPr/>
        </p:nvSpPr>
        <p:spPr bwMode="auto">
          <a:xfrm>
            <a:off x="3528813" y="5334000"/>
            <a:ext cx="5562600" cy="304800"/>
          </a:xfrm>
          <a:prstGeom prst="rect">
            <a:avLst/>
          </a:prstGeom>
          <a:noFill/>
          <a:ln w="25400">
            <a:solidFill>
              <a:schemeClr val="tx1"/>
            </a:solidFill>
            <a:miter lim="800000"/>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30" name="Oval 20">
            <a:extLst>
              <a:ext uri="{FF2B5EF4-FFF2-40B4-BE49-F238E27FC236}">
                <a16:creationId xmlns:a16="http://schemas.microsoft.com/office/drawing/2014/main" id="{C2634C01-4237-A346-92E6-6F93DFEA5215}"/>
              </a:ext>
            </a:extLst>
          </p:cNvPr>
          <p:cNvSpPr>
            <a:spLocks noChangeArrowheads="1"/>
          </p:cNvSpPr>
          <p:nvPr/>
        </p:nvSpPr>
        <p:spPr bwMode="auto">
          <a:xfrm>
            <a:off x="5510013" y="5791200"/>
            <a:ext cx="1371600" cy="609600"/>
          </a:xfrm>
          <a:prstGeom prst="ellipse">
            <a:avLst/>
          </a:prstGeom>
          <a:noFill/>
          <a:ln w="254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31" name="Line 21">
            <a:extLst>
              <a:ext uri="{FF2B5EF4-FFF2-40B4-BE49-F238E27FC236}">
                <a16:creationId xmlns:a16="http://schemas.microsoft.com/office/drawing/2014/main" id="{0A8BACED-3525-BB4B-ADB2-B058A2EAB62F}"/>
              </a:ext>
            </a:extLst>
          </p:cNvPr>
          <p:cNvSpPr>
            <a:spLocks noChangeShapeType="1"/>
          </p:cNvSpPr>
          <p:nvPr/>
        </p:nvSpPr>
        <p:spPr bwMode="auto">
          <a:xfrm>
            <a:off x="6424413" y="2209800"/>
            <a:ext cx="0"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2" name="Line 22">
            <a:extLst>
              <a:ext uri="{FF2B5EF4-FFF2-40B4-BE49-F238E27FC236}">
                <a16:creationId xmlns:a16="http://schemas.microsoft.com/office/drawing/2014/main" id="{59EC378C-BC80-BD47-979C-FA9883A27488}"/>
              </a:ext>
            </a:extLst>
          </p:cNvPr>
          <p:cNvSpPr>
            <a:spLocks noChangeShapeType="1"/>
          </p:cNvSpPr>
          <p:nvPr/>
        </p:nvSpPr>
        <p:spPr bwMode="auto">
          <a:xfrm rot="17220881">
            <a:off x="7642819" y="1905794"/>
            <a:ext cx="1588"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3" name="Line 23">
            <a:extLst>
              <a:ext uri="{FF2B5EF4-FFF2-40B4-BE49-F238E27FC236}">
                <a16:creationId xmlns:a16="http://schemas.microsoft.com/office/drawing/2014/main" id="{56F697C0-D9C1-2D4A-9041-0B2B5777DD44}"/>
              </a:ext>
            </a:extLst>
          </p:cNvPr>
          <p:cNvSpPr>
            <a:spLocks noChangeShapeType="1"/>
          </p:cNvSpPr>
          <p:nvPr/>
        </p:nvSpPr>
        <p:spPr bwMode="auto">
          <a:xfrm rot="3597518">
            <a:off x="8709619" y="2743994"/>
            <a:ext cx="1588"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4" name="Line 24">
            <a:extLst>
              <a:ext uri="{FF2B5EF4-FFF2-40B4-BE49-F238E27FC236}">
                <a16:creationId xmlns:a16="http://schemas.microsoft.com/office/drawing/2014/main" id="{FBEA1BDB-BA81-2C40-A1F4-8A7360AB24CE}"/>
              </a:ext>
            </a:extLst>
          </p:cNvPr>
          <p:cNvSpPr>
            <a:spLocks noChangeShapeType="1"/>
          </p:cNvSpPr>
          <p:nvPr/>
        </p:nvSpPr>
        <p:spPr bwMode="auto">
          <a:xfrm flipH="1">
            <a:off x="9015213" y="2895600"/>
            <a:ext cx="381000" cy="990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5" name="Line 25">
            <a:extLst>
              <a:ext uri="{FF2B5EF4-FFF2-40B4-BE49-F238E27FC236}">
                <a16:creationId xmlns:a16="http://schemas.microsoft.com/office/drawing/2014/main" id="{CCCD7763-B1A3-6A45-849D-001E7FFFFCA8}"/>
              </a:ext>
            </a:extLst>
          </p:cNvPr>
          <p:cNvSpPr>
            <a:spLocks noChangeShapeType="1"/>
          </p:cNvSpPr>
          <p:nvPr/>
        </p:nvSpPr>
        <p:spPr bwMode="auto">
          <a:xfrm>
            <a:off x="6348213" y="3581400"/>
            <a:ext cx="0" cy="9144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6" name="Line 26">
            <a:extLst>
              <a:ext uri="{FF2B5EF4-FFF2-40B4-BE49-F238E27FC236}">
                <a16:creationId xmlns:a16="http://schemas.microsoft.com/office/drawing/2014/main" id="{EAC5FF6B-D85E-CE48-B5D6-A9AFC855EA80}"/>
              </a:ext>
            </a:extLst>
          </p:cNvPr>
          <p:cNvSpPr>
            <a:spLocks noChangeShapeType="1"/>
          </p:cNvSpPr>
          <p:nvPr/>
        </p:nvSpPr>
        <p:spPr bwMode="auto">
          <a:xfrm rot="7152374">
            <a:off x="7338019" y="3429794"/>
            <a:ext cx="1588"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7" name="Line 27">
            <a:extLst>
              <a:ext uri="{FF2B5EF4-FFF2-40B4-BE49-F238E27FC236}">
                <a16:creationId xmlns:a16="http://schemas.microsoft.com/office/drawing/2014/main" id="{F445992E-729F-4547-8ED0-3535144D4A85}"/>
              </a:ext>
            </a:extLst>
          </p:cNvPr>
          <p:cNvSpPr>
            <a:spLocks noChangeShapeType="1"/>
          </p:cNvSpPr>
          <p:nvPr/>
        </p:nvSpPr>
        <p:spPr bwMode="auto">
          <a:xfrm rot="14059416">
            <a:off x="7719019" y="4344194"/>
            <a:ext cx="1588"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8" name="Line 28">
            <a:extLst>
              <a:ext uri="{FF2B5EF4-FFF2-40B4-BE49-F238E27FC236}">
                <a16:creationId xmlns:a16="http://schemas.microsoft.com/office/drawing/2014/main" id="{5C22A077-6B17-0C43-817C-6F94FA54A46E}"/>
              </a:ext>
            </a:extLst>
          </p:cNvPr>
          <p:cNvSpPr>
            <a:spLocks noChangeShapeType="1"/>
          </p:cNvSpPr>
          <p:nvPr/>
        </p:nvSpPr>
        <p:spPr bwMode="auto">
          <a:xfrm flipH="1">
            <a:off x="7796013" y="4495800"/>
            <a:ext cx="533400" cy="8382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39" name="Line 29">
            <a:extLst>
              <a:ext uri="{FF2B5EF4-FFF2-40B4-BE49-F238E27FC236}">
                <a16:creationId xmlns:a16="http://schemas.microsoft.com/office/drawing/2014/main" id="{6546A0E5-54CE-B545-BB37-4738BED81894}"/>
              </a:ext>
            </a:extLst>
          </p:cNvPr>
          <p:cNvSpPr>
            <a:spLocks noChangeShapeType="1"/>
          </p:cNvSpPr>
          <p:nvPr/>
        </p:nvSpPr>
        <p:spPr bwMode="auto">
          <a:xfrm flipH="1">
            <a:off x="4443213" y="3505200"/>
            <a:ext cx="685800" cy="6858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42" name="Line 30">
            <a:extLst>
              <a:ext uri="{FF2B5EF4-FFF2-40B4-BE49-F238E27FC236}">
                <a16:creationId xmlns:a16="http://schemas.microsoft.com/office/drawing/2014/main" id="{D56CBEBA-7D5B-5341-B8C5-C41226FDDEEA}"/>
              </a:ext>
            </a:extLst>
          </p:cNvPr>
          <p:cNvSpPr>
            <a:spLocks noChangeShapeType="1"/>
          </p:cNvSpPr>
          <p:nvPr/>
        </p:nvSpPr>
        <p:spPr bwMode="auto">
          <a:xfrm>
            <a:off x="4367013" y="4724400"/>
            <a:ext cx="381000" cy="6096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47" name="Line 31">
            <a:extLst>
              <a:ext uri="{FF2B5EF4-FFF2-40B4-BE49-F238E27FC236}">
                <a16:creationId xmlns:a16="http://schemas.microsoft.com/office/drawing/2014/main" id="{28283386-6B91-5D47-B641-1081BC1B6B25}"/>
              </a:ext>
            </a:extLst>
          </p:cNvPr>
          <p:cNvSpPr>
            <a:spLocks noChangeShapeType="1"/>
          </p:cNvSpPr>
          <p:nvPr/>
        </p:nvSpPr>
        <p:spPr bwMode="auto">
          <a:xfrm>
            <a:off x="6348213" y="5105400"/>
            <a:ext cx="76200" cy="3048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48" name="Line 32">
            <a:extLst>
              <a:ext uri="{FF2B5EF4-FFF2-40B4-BE49-F238E27FC236}">
                <a16:creationId xmlns:a16="http://schemas.microsoft.com/office/drawing/2014/main" id="{DEF6EDA7-7C3F-E74A-A5FC-96F032BD2C73}"/>
              </a:ext>
            </a:extLst>
          </p:cNvPr>
          <p:cNvSpPr>
            <a:spLocks noChangeShapeType="1"/>
          </p:cNvSpPr>
          <p:nvPr/>
        </p:nvSpPr>
        <p:spPr bwMode="auto">
          <a:xfrm>
            <a:off x="4748013" y="5715000"/>
            <a:ext cx="609600" cy="3048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49" name="Line 33">
            <a:extLst>
              <a:ext uri="{FF2B5EF4-FFF2-40B4-BE49-F238E27FC236}">
                <a16:creationId xmlns:a16="http://schemas.microsoft.com/office/drawing/2014/main" id="{14FC491C-822C-9744-8157-1E241EE0D8B5}"/>
              </a:ext>
            </a:extLst>
          </p:cNvPr>
          <p:cNvSpPr>
            <a:spLocks noChangeShapeType="1"/>
          </p:cNvSpPr>
          <p:nvPr/>
        </p:nvSpPr>
        <p:spPr bwMode="auto">
          <a:xfrm flipH="1">
            <a:off x="6957813" y="5715000"/>
            <a:ext cx="533400" cy="38100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50" name="Rectangle 36">
            <a:extLst>
              <a:ext uri="{FF2B5EF4-FFF2-40B4-BE49-F238E27FC236}">
                <a16:creationId xmlns:a16="http://schemas.microsoft.com/office/drawing/2014/main" id="{47E39196-37FF-6440-82D3-F4C3D931109F}"/>
              </a:ext>
            </a:extLst>
          </p:cNvPr>
          <p:cNvSpPr>
            <a:spLocks noGrp="1" noChangeArrowheads="1"/>
          </p:cNvSpPr>
          <p:nvPr>
            <p:ph type="title"/>
          </p:nvPr>
        </p:nvSpPr>
        <p:spPr>
          <a:xfrm>
            <a:off x="2119113" y="71180"/>
            <a:ext cx="7239000" cy="838200"/>
          </a:xfrm>
          <a:noFill/>
        </p:spPr>
        <p:txBody>
          <a:bodyPr lIns="90488" tIns="44450" rIns="90488" bIns="44450"/>
          <a:lstStyle/>
          <a:p>
            <a:r>
              <a:rPr lang="hu-HU" altLang="hu-HU" sz="4400" dirty="0" err="1">
                <a:solidFill>
                  <a:srgbClr val="294143"/>
                </a:solidFill>
              </a:rPr>
              <a:t>Sepsis</a:t>
            </a:r>
            <a:r>
              <a:rPr lang="hu-HU" altLang="hu-HU" sz="4400" dirty="0">
                <a:solidFill>
                  <a:srgbClr val="294143"/>
                </a:solidFill>
              </a:rPr>
              <a:t> and </a:t>
            </a:r>
            <a:endParaRPr lang="en-GB" altLang="hu-HU" sz="4400" b="1" dirty="0">
              <a:solidFill>
                <a:srgbClr val="294143"/>
              </a:solidFill>
            </a:endParaRPr>
          </a:p>
        </p:txBody>
      </p:sp>
      <p:sp>
        <p:nvSpPr>
          <p:cNvPr id="51" name="Text Box 37">
            <a:extLst>
              <a:ext uri="{FF2B5EF4-FFF2-40B4-BE49-F238E27FC236}">
                <a16:creationId xmlns:a16="http://schemas.microsoft.com/office/drawing/2014/main" id="{292D7DA5-0C31-1241-B927-B900161A4B80}"/>
              </a:ext>
            </a:extLst>
          </p:cNvPr>
          <p:cNvSpPr txBox="1">
            <a:spLocks noChangeArrowheads="1"/>
          </p:cNvSpPr>
          <p:nvPr/>
        </p:nvSpPr>
        <p:spPr bwMode="auto">
          <a:xfrm>
            <a:off x="6957813" y="6165850"/>
            <a:ext cx="4322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600">
                <a:solidFill>
                  <a:srgbClr val="294143"/>
                </a:solidFill>
              </a:rPr>
              <a:t>Molnár and Shearer</a:t>
            </a:r>
            <a:r>
              <a:rPr lang="hu-HU" altLang="hu-HU" sz="1600" i="1">
                <a:solidFill>
                  <a:srgbClr val="294143"/>
                </a:solidFill>
              </a:rPr>
              <a:t> Br J Int Care Med</a:t>
            </a:r>
            <a:r>
              <a:rPr lang="hu-HU" altLang="hu-HU" sz="1600">
                <a:solidFill>
                  <a:srgbClr val="294143"/>
                </a:solidFill>
              </a:rPr>
              <a:t> 1998; 8: 12</a:t>
            </a:r>
            <a:endParaRPr lang="hu-HU" altLang="hu-HU" sz="2400">
              <a:solidFill>
                <a:srgbClr val="294143"/>
              </a:solidFill>
            </a:endParaRPr>
          </a:p>
        </p:txBody>
      </p:sp>
      <p:pic>
        <p:nvPicPr>
          <p:cNvPr id="52" name="Kép 41">
            <a:extLst>
              <a:ext uri="{FF2B5EF4-FFF2-40B4-BE49-F238E27FC236}">
                <a16:creationId xmlns:a16="http://schemas.microsoft.com/office/drawing/2014/main" id="{5576D25F-F80F-C34C-886F-7A5E63C037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5176" y="1541463"/>
            <a:ext cx="3767137" cy="14557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Kép 44">
            <a:extLst>
              <a:ext uri="{FF2B5EF4-FFF2-40B4-BE49-F238E27FC236}">
                <a16:creationId xmlns:a16="http://schemas.microsoft.com/office/drawing/2014/main" id="{DC69C899-D382-EF4A-A676-CD8366BD53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57" name="Picture 56" descr="A picture containing food&#10;&#10;Description automatically generated">
            <a:extLst>
              <a:ext uri="{FF2B5EF4-FFF2-40B4-BE49-F238E27FC236}">
                <a16:creationId xmlns:a16="http://schemas.microsoft.com/office/drawing/2014/main" id="{E4FEEE7B-A402-BC49-ACAC-338AAF21EA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58" name="Lekerekített téglalap 2">
            <a:extLst>
              <a:ext uri="{FF2B5EF4-FFF2-40B4-BE49-F238E27FC236}">
                <a16:creationId xmlns:a16="http://schemas.microsoft.com/office/drawing/2014/main" id="{36096B74-8122-0F46-8DE3-04B162C955BA}"/>
              </a:ext>
            </a:extLst>
          </p:cNvPr>
          <p:cNvSpPr>
            <a:spLocks noChangeArrowheads="1"/>
          </p:cNvSpPr>
          <p:nvPr/>
        </p:nvSpPr>
        <p:spPr bwMode="auto">
          <a:xfrm>
            <a:off x="2795787" y="2970126"/>
            <a:ext cx="7106839" cy="80626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err="1">
                <a:solidFill>
                  <a:srgbClr val="294143"/>
                </a:solidFill>
              </a:rPr>
              <a:t>Sepsis</a:t>
            </a:r>
            <a:r>
              <a:rPr lang="hu-HU" altLang="hu-HU" sz="3600" dirty="0">
                <a:solidFill>
                  <a:srgbClr val="294143"/>
                </a:solidFill>
              </a:rPr>
              <a:t> &amp; Love</a:t>
            </a:r>
          </a:p>
        </p:txBody>
      </p:sp>
      <p:sp>
        <p:nvSpPr>
          <p:cNvPr id="59" name="Lekerekített téglalap 2">
            <a:extLst>
              <a:ext uri="{FF2B5EF4-FFF2-40B4-BE49-F238E27FC236}">
                <a16:creationId xmlns:a16="http://schemas.microsoft.com/office/drawing/2014/main" id="{2AAF813C-A62C-7E43-8E43-89505BC4B36C}"/>
              </a:ext>
            </a:extLst>
          </p:cNvPr>
          <p:cNvSpPr>
            <a:spLocks noChangeArrowheads="1"/>
          </p:cNvSpPr>
          <p:nvPr/>
        </p:nvSpPr>
        <p:spPr bwMode="auto">
          <a:xfrm>
            <a:off x="2753612" y="4316876"/>
            <a:ext cx="7106839" cy="1273579"/>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a:solidFill>
                  <a:srgbClr val="294143"/>
                </a:solidFill>
              </a:rPr>
              <a:t>The </a:t>
            </a:r>
            <a:r>
              <a:rPr lang="hu-HU" altLang="hu-HU" sz="3600" dirty="0" err="1">
                <a:solidFill>
                  <a:srgbClr val="294143"/>
                </a:solidFill>
              </a:rPr>
              <a:t>key</a:t>
            </a:r>
            <a:r>
              <a:rPr lang="hu-HU" altLang="hu-HU" sz="3600" dirty="0">
                <a:solidFill>
                  <a:srgbClr val="294143"/>
                </a:solidFill>
              </a:rPr>
              <a:t> </a:t>
            </a:r>
            <a:r>
              <a:rPr lang="hu-HU" altLang="hu-HU" sz="3600" dirty="0" err="1">
                <a:solidFill>
                  <a:srgbClr val="294143"/>
                </a:solidFill>
              </a:rPr>
              <a:t>isn’t</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insult</a:t>
            </a:r>
            <a:r>
              <a:rPr lang="hu-HU" altLang="hu-HU" sz="3600" dirty="0">
                <a:solidFill>
                  <a:srgbClr val="294143"/>
                </a:solidFill>
              </a:rPr>
              <a:t> </a:t>
            </a:r>
            <a:r>
              <a:rPr lang="hu-HU" altLang="hu-HU" sz="3600" dirty="0" err="1">
                <a:solidFill>
                  <a:srgbClr val="294143"/>
                </a:solidFill>
              </a:rPr>
              <a:t>but</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host</a:t>
            </a:r>
            <a:r>
              <a:rPr lang="hu-HU" altLang="hu-HU" sz="3600" dirty="0">
                <a:solidFill>
                  <a:srgbClr val="294143"/>
                </a:solidFill>
              </a:rPr>
              <a:t> </a:t>
            </a:r>
            <a:r>
              <a:rPr lang="hu-HU" altLang="hu-HU" sz="3600" dirty="0" err="1">
                <a:solidFill>
                  <a:srgbClr val="294143"/>
                </a:solidFill>
              </a:rPr>
              <a:t>response</a:t>
            </a:r>
            <a:r>
              <a:rPr lang="hu-HU" altLang="hu-HU" sz="3600" dirty="0">
                <a:solidFill>
                  <a:srgbClr val="294143"/>
                </a:solidFill>
              </a:rPr>
              <a:t> </a:t>
            </a:r>
          </a:p>
        </p:txBody>
      </p:sp>
      <p:pic>
        <p:nvPicPr>
          <p:cNvPr id="55" name="Kép 44">
            <a:extLst>
              <a:ext uri="{FF2B5EF4-FFF2-40B4-BE49-F238E27FC236}">
                <a16:creationId xmlns:a16="http://schemas.microsoft.com/office/drawing/2014/main" id="{6E161723-E02E-D145-99D4-F74864EAF63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19288" y="2435225"/>
            <a:ext cx="5981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rt 1">
            <a:extLst>
              <a:ext uri="{FF2B5EF4-FFF2-40B4-BE49-F238E27FC236}">
                <a16:creationId xmlns:a16="http://schemas.microsoft.com/office/drawing/2014/main" id="{DF3E2AF5-6142-544C-9D48-9D9B57A12867}"/>
              </a:ext>
            </a:extLst>
          </p:cNvPr>
          <p:cNvSpPr/>
          <p:nvPr/>
        </p:nvSpPr>
        <p:spPr bwMode="auto">
          <a:xfrm>
            <a:off x="7139785" y="224451"/>
            <a:ext cx="527050" cy="549530"/>
          </a:xfrm>
          <a:prstGeom prst="heart">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DE" sz="1800" b="0" i="0" u="none" strike="noStrike" cap="none" normalizeH="0" baseline="0">
              <a:ln>
                <a:noFill/>
              </a:ln>
              <a:solidFill>
                <a:schemeClr val="tx1"/>
              </a:solidFill>
              <a:effectLst/>
              <a:latin typeface="Times New Roman" pitchFamily="18" charset="0"/>
            </a:endParaRPr>
          </a:p>
        </p:txBody>
      </p:sp>
    </p:spTree>
    <p:custDataLst>
      <p:tags r:id="rId1"/>
    </p:custDataLst>
    <p:extLst>
      <p:ext uri="{BB962C8B-B14F-4D97-AF65-F5344CB8AC3E}">
        <p14:creationId xmlns:p14="http://schemas.microsoft.com/office/powerpoint/2010/main" val="48444830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10" name="Content Placeholder 9" descr="A picture containing knife&#10;&#10;Description automatically generated">
            <a:extLst>
              <a:ext uri="{FF2B5EF4-FFF2-40B4-BE49-F238E27FC236}">
                <a16:creationId xmlns:a16="http://schemas.microsoft.com/office/drawing/2014/main" id="{8CA04B07-7613-1342-A53A-2C87C2780916}"/>
              </a:ext>
            </a:extLst>
          </p:cNvPr>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2205648" y="260648"/>
            <a:ext cx="8229600" cy="1315549"/>
          </a:xfrm>
          <a:solidFill>
            <a:schemeClr val="bg1"/>
          </a:solidFill>
          <a:ln>
            <a:solidFill>
              <a:schemeClr val="bg1">
                <a:lumMod val="75000"/>
              </a:schemeClr>
            </a:solidFill>
          </a:ln>
          <a:effectLst>
            <a:outerShdw blurRad="50800" dist="38100" dir="2700000" algn="tl" rotWithShape="0">
              <a:prstClr val="black">
                <a:alpha val="40000"/>
              </a:prstClr>
            </a:outerShdw>
          </a:effectLst>
        </p:spPr>
      </p:pic>
      <p:pic>
        <p:nvPicPr>
          <p:cNvPr id="11" name="Picture 10" descr="A screenshot of a cell phone&#10;&#10;Description automatically generated">
            <a:extLst>
              <a:ext uri="{FF2B5EF4-FFF2-40B4-BE49-F238E27FC236}">
                <a16:creationId xmlns:a16="http://schemas.microsoft.com/office/drawing/2014/main" id="{C07452CE-97EA-FA44-A9DF-BC3B64868D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76996" y="1810966"/>
            <a:ext cx="6172200" cy="4526280"/>
          </a:xfrm>
          <a:prstGeom prst="rect">
            <a:avLst/>
          </a:prstGeom>
        </p:spPr>
      </p:pic>
      <p:pic>
        <p:nvPicPr>
          <p:cNvPr id="12" name="Picture 11">
            <a:extLst>
              <a:ext uri="{FF2B5EF4-FFF2-40B4-BE49-F238E27FC236}">
                <a16:creationId xmlns:a16="http://schemas.microsoft.com/office/drawing/2014/main" id="{FFCD195D-4B5D-3844-A85A-58C31B60E7F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394896" y="1512165"/>
            <a:ext cx="4165600" cy="2032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949525668"/>
      </p:ext>
    </p:extLst>
  </p:cSld>
  <p:clrMapOvr>
    <a:masterClrMapping/>
  </p:clrMapOvr>
  <p:transition advTm="10799"/>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3" name="Content Placeholder 2">
            <a:extLst>
              <a:ext uri="{FF2B5EF4-FFF2-40B4-BE49-F238E27FC236}">
                <a16:creationId xmlns:a16="http://schemas.microsoft.com/office/drawing/2014/main" id="{C085A9F8-7A37-1D48-901F-C291449DDA3E}"/>
              </a:ext>
            </a:extLst>
          </p:cNvPr>
          <p:cNvSpPr>
            <a:spLocks noGrp="1"/>
          </p:cNvSpPr>
          <p:nvPr>
            <p:ph idx="1"/>
          </p:nvPr>
        </p:nvSpPr>
        <p:spPr/>
        <p:txBody>
          <a:bodyPr/>
          <a:lstStyle/>
          <a:p>
            <a:endParaRPr lang="en-DE"/>
          </a:p>
        </p:txBody>
      </p:sp>
      <p:pic>
        <p:nvPicPr>
          <p:cNvPr id="15" name="Content Placeholder 9" descr="A screenshot of a cell phone&#10;&#10;Description automatically generated">
            <a:extLst>
              <a:ext uri="{FF2B5EF4-FFF2-40B4-BE49-F238E27FC236}">
                <a16:creationId xmlns:a16="http://schemas.microsoft.com/office/drawing/2014/main" id="{F381E470-D8A9-2E48-9FB6-5E971386D2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2025655" y="1281328"/>
            <a:ext cx="8229600" cy="228184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6" name="Picture 15" descr="A screenshot of a cell phone&#10;&#10;Description automatically generated">
            <a:extLst>
              <a:ext uri="{FF2B5EF4-FFF2-40B4-BE49-F238E27FC236}">
                <a16:creationId xmlns:a16="http://schemas.microsoft.com/office/drawing/2014/main" id="{1E25B8B5-564B-FA4A-A529-9E43BAECE1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20552" y="2039742"/>
            <a:ext cx="9144000" cy="1506984"/>
          </a:xfrm>
          <a:prstGeom prst="rect">
            <a:avLst/>
          </a:prstGeom>
          <a:ln>
            <a:solidFill>
              <a:schemeClr val="bg1">
                <a:lumMod val="75000"/>
              </a:schemeClr>
            </a:solidFill>
          </a:ln>
        </p:spPr>
      </p:pic>
      <p:pic>
        <p:nvPicPr>
          <p:cNvPr id="17" name="Picture 16" descr="A picture containing knife&#10;&#10;Description automatically generated">
            <a:extLst>
              <a:ext uri="{FF2B5EF4-FFF2-40B4-BE49-F238E27FC236}">
                <a16:creationId xmlns:a16="http://schemas.microsoft.com/office/drawing/2014/main" id="{B6BC9F5A-4AF9-9541-9260-30F6AAC66F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73255" y="3020787"/>
            <a:ext cx="9144000" cy="1963812"/>
          </a:xfrm>
          <a:prstGeom prst="rect">
            <a:avLst/>
          </a:prstGeom>
          <a:ln>
            <a:solidFill>
              <a:schemeClr val="bg1">
                <a:lumMod val="75000"/>
              </a:schemeClr>
            </a:solidFill>
          </a:ln>
        </p:spPr>
      </p:pic>
      <p:pic>
        <p:nvPicPr>
          <p:cNvPr id="20" name="Picture 19" descr="A picture containing knife&#10;&#10;Description automatically generated">
            <a:extLst>
              <a:ext uri="{FF2B5EF4-FFF2-40B4-BE49-F238E27FC236}">
                <a16:creationId xmlns:a16="http://schemas.microsoft.com/office/drawing/2014/main" id="{860A5353-7CD3-F145-B32F-6274890B812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915406" y="4490055"/>
            <a:ext cx="9144000" cy="1506984"/>
          </a:xfrm>
          <a:prstGeom prst="rect">
            <a:avLst/>
          </a:prstGeom>
          <a:ln>
            <a:solidFill>
              <a:schemeClr val="bg1">
                <a:lumMod val="75000"/>
              </a:schemeClr>
            </a:solidFill>
          </a:ln>
        </p:spPr>
      </p:pic>
      <p:sp>
        <p:nvSpPr>
          <p:cNvPr id="21" name="Lekerekített téglalap 2">
            <a:extLst>
              <a:ext uri="{FF2B5EF4-FFF2-40B4-BE49-F238E27FC236}">
                <a16:creationId xmlns:a16="http://schemas.microsoft.com/office/drawing/2014/main" id="{96308B51-E15F-A44B-AAB6-0ADB021CA8A5}"/>
              </a:ext>
            </a:extLst>
          </p:cNvPr>
          <p:cNvSpPr>
            <a:spLocks noChangeArrowheads="1"/>
          </p:cNvSpPr>
          <p:nvPr/>
        </p:nvSpPr>
        <p:spPr bwMode="auto">
          <a:xfrm>
            <a:off x="2482855" y="5205437"/>
            <a:ext cx="7924800" cy="110328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Not</a:t>
            </a:r>
            <a:r>
              <a:rPr kumimoji="0" lang="hu-HU" altLang="hu-HU" sz="3600" b="0" i="0" u="none" strike="noStrike" kern="0" cap="none" spc="0" normalizeH="0" baseline="0" noProof="0" dirty="0">
                <a:ln>
                  <a:noFill/>
                </a:ln>
                <a:solidFill>
                  <a:srgbClr val="294143"/>
                </a:solidFill>
                <a:effectLst/>
                <a:uLnTx/>
                <a:uFillTx/>
                <a:latin typeface="Times New Roman" charset="0"/>
              </a:rPr>
              <a:t> a </a:t>
            </a:r>
            <a:r>
              <a:rPr kumimoji="0" lang="hu-HU" altLang="hu-HU" sz="3600" b="0" i="0" u="none" strike="noStrike" kern="0" cap="none" spc="0" normalizeH="0" baseline="0" noProof="0" dirty="0" err="1">
                <a:ln>
                  <a:noFill/>
                </a:ln>
                <a:solidFill>
                  <a:srgbClr val="294143"/>
                </a:solidFill>
                <a:effectLst/>
                <a:uLnTx/>
                <a:uFillTx/>
                <a:latin typeface="Times New Roman" charset="0"/>
              </a:rPr>
              <a:t>word</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on</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specific</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anti-cytokine</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therapies</a:t>
            </a:r>
            <a:r>
              <a:rPr kumimoji="0" lang="hu-HU" altLang="hu-HU" sz="3600" b="0" i="0" u="none" strike="noStrike" kern="0" cap="none" spc="0" normalizeH="0" baseline="0" noProof="0" dirty="0">
                <a:ln>
                  <a:noFill/>
                </a:ln>
                <a:solidFill>
                  <a:srgbClr val="294143"/>
                </a:solidFill>
                <a:effectLst/>
                <a:uLnTx/>
                <a:uFillTx/>
                <a:latin typeface="Times New Roman" charset="0"/>
              </a:rPr>
              <a:t> </a:t>
            </a:r>
          </a:p>
        </p:txBody>
      </p:sp>
      <p:sp>
        <p:nvSpPr>
          <p:cNvPr id="22" name="Rectangle 36">
            <a:extLst>
              <a:ext uri="{FF2B5EF4-FFF2-40B4-BE49-F238E27FC236}">
                <a16:creationId xmlns:a16="http://schemas.microsoft.com/office/drawing/2014/main" id="{3B535621-7272-6042-9913-94A604FFDCD9}"/>
              </a:ext>
            </a:extLst>
          </p:cNvPr>
          <p:cNvSpPr>
            <a:spLocks noGrp="1" noChangeArrowheads="1"/>
          </p:cNvSpPr>
          <p:nvPr>
            <p:ph type="title"/>
          </p:nvPr>
        </p:nvSpPr>
        <p:spPr>
          <a:xfrm>
            <a:off x="1672045" y="113487"/>
            <a:ext cx="8679160" cy="838200"/>
          </a:xfrm>
          <a:noFill/>
        </p:spPr>
        <p:txBody>
          <a:bodyPr lIns="90488" tIns="44450" rIns="90488" bIns="44450"/>
          <a:lstStyle/>
          <a:p>
            <a:r>
              <a:rPr lang="hu-HU" altLang="hu-HU" sz="4400" dirty="0">
                <a:solidFill>
                  <a:srgbClr val="294143"/>
                </a:solidFill>
              </a:rPr>
              <a:t>SSC </a:t>
            </a:r>
            <a:r>
              <a:rPr lang="hu-HU" altLang="hu-HU" sz="4400" dirty="0" err="1">
                <a:solidFill>
                  <a:srgbClr val="294143"/>
                </a:solidFill>
              </a:rPr>
              <a:t>Guidelines</a:t>
            </a:r>
            <a:endParaRPr lang="en-GB" altLang="hu-HU" sz="4400" dirty="0">
              <a:solidFill>
                <a:srgbClr val="294143"/>
              </a:solidFill>
            </a:endParaRPr>
          </a:p>
        </p:txBody>
      </p:sp>
    </p:spTree>
    <p:custDataLst>
      <p:tags r:id="rId1"/>
    </p:custDataLst>
    <p:extLst>
      <p:ext uri="{BB962C8B-B14F-4D97-AF65-F5344CB8AC3E}">
        <p14:creationId xmlns:p14="http://schemas.microsoft.com/office/powerpoint/2010/main" val="310142927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Picture 2" descr="Applicatons">
            <a:extLst>
              <a:ext uri="{FF2B5EF4-FFF2-40B4-BE49-F238E27FC236}">
                <a16:creationId xmlns:a16="http://schemas.microsoft.com/office/drawing/2014/main" id="{25D86FF2-2D5B-2548-BCA0-5F4749FDE11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43672" y="1412875"/>
            <a:ext cx="4800600" cy="41211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le:Yin and Yang.svg">
            <a:extLst>
              <a:ext uri="{FF2B5EF4-FFF2-40B4-BE49-F238E27FC236}">
                <a16:creationId xmlns:a16="http://schemas.microsoft.com/office/drawing/2014/main" id="{E35450FB-B94D-9F43-A035-1097E86EAB7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59896" y="2589213"/>
            <a:ext cx="1946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a16="http://schemas.microsoft.com/office/drawing/2014/main" id="{DA493520-990A-5C46-827E-CD42E1080E30}"/>
              </a:ext>
            </a:extLst>
          </p:cNvPr>
          <p:cNvSpPr txBox="1">
            <a:spLocks noChangeArrowheads="1"/>
          </p:cNvSpPr>
          <p:nvPr/>
        </p:nvSpPr>
        <p:spPr bwMode="auto">
          <a:xfrm>
            <a:off x="1775521" y="190381"/>
            <a:ext cx="9047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hu-HU" altLang="hu-HU" sz="3600" dirty="0" err="1">
                <a:solidFill>
                  <a:srgbClr val="294143"/>
                </a:solidFill>
              </a:rPr>
              <a:t>Modulating</a:t>
            </a:r>
            <a:r>
              <a:rPr lang="hu-HU" altLang="hu-HU" sz="3600" dirty="0">
                <a:solidFill>
                  <a:srgbClr val="294143"/>
                </a:solidFill>
              </a:rPr>
              <a:t> </a:t>
            </a:r>
            <a:r>
              <a:rPr lang="hu-HU" altLang="hu-HU" sz="3600" dirty="0" err="1">
                <a:solidFill>
                  <a:srgbClr val="294143"/>
                </a:solidFill>
              </a:rPr>
              <a:t>Dysregulated</a:t>
            </a:r>
            <a:r>
              <a:rPr lang="hu-HU" altLang="hu-HU" sz="3600" dirty="0">
                <a:solidFill>
                  <a:srgbClr val="294143"/>
                </a:solidFill>
              </a:rPr>
              <a:t> </a:t>
            </a:r>
            <a:r>
              <a:rPr lang="hu-HU" altLang="hu-HU" sz="3600" dirty="0" err="1">
                <a:solidFill>
                  <a:srgbClr val="294143"/>
                </a:solidFill>
              </a:rPr>
              <a:t>Immune</a:t>
            </a:r>
            <a:r>
              <a:rPr lang="hu-HU" altLang="hu-HU" sz="3600" dirty="0">
                <a:solidFill>
                  <a:srgbClr val="294143"/>
                </a:solidFill>
              </a:rPr>
              <a:t> </a:t>
            </a:r>
            <a:r>
              <a:rPr lang="hu-HU" altLang="hu-HU" sz="3600" dirty="0" err="1">
                <a:solidFill>
                  <a:srgbClr val="294143"/>
                </a:solidFill>
              </a:rPr>
              <a:t>Response</a:t>
            </a:r>
            <a:endParaRPr kumimoji="0" lang="hu-HU" altLang="hu-HU" sz="3600" b="0" i="0" u="none" strike="noStrike" kern="1200" cap="none" spc="0" normalizeH="0" baseline="0" noProof="0" dirty="0">
              <a:ln>
                <a:noFill/>
              </a:ln>
              <a:solidFill>
                <a:srgbClr val="294143"/>
              </a:solidFill>
              <a:effectLst/>
              <a:uLnTx/>
              <a:uFillTx/>
            </a:endParaRPr>
          </a:p>
        </p:txBody>
      </p:sp>
      <p:sp>
        <p:nvSpPr>
          <p:cNvPr id="12" name="Lekerekített téglalap 2">
            <a:extLst>
              <a:ext uri="{FF2B5EF4-FFF2-40B4-BE49-F238E27FC236}">
                <a16:creationId xmlns:a16="http://schemas.microsoft.com/office/drawing/2014/main" id="{35946E1E-581D-3E47-A508-94C2B3D08996}"/>
              </a:ext>
            </a:extLst>
          </p:cNvPr>
          <p:cNvSpPr>
            <a:spLocks noChangeArrowheads="1"/>
          </p:cNvSpPr>
          <p:nvPr/>
        </p:nvSpPr>
        <p:spPr bwMode="auto">
          <a:xfrm>
            <a:off x="3245382" y="3212976"/>
            <a:ext cx="5701235" cy="635509"/>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err="1">
                <a:solidFill>
                  <a:srgbClr val="294143"/>
                </a:solidFill>
              </a:rPr>
              <a:t>To</a:t>
            </a:r>
            <a:r>
              <a:rPr lang="hu-HU" altLang="hu-HU" sz="3600" dirty="0">
                <a:solidFill>
                  <a:srgbClr val="294143"/>
                </a:solidFill>
              </a:rPr>
              <a:t> </a:t>
            </a:r>
            <a:r>
              <a:rPr lang="hu-HU" altLang="hu-HU" sz="3600" dirty="0" err="1">
                <a:solidFill>
                  <a:srgbClr val="294143"/>
                </a:solidFill>
              </a:rPr>
              <a:t>regain</a:t>
            </a:r>
            <a:r>
              <a:rPr lang="hu-HU" altLang="hu-HU" sz="3600" dirty="0">
                <a:solidFill>
                  <a:srgbClr val="294143"/>
                </a:solidFill>
              </a:rPr>
              <a:t> </a:t>
            </a:r>
            <a:r>
              <a:rPr lang="hu-HU" altLang="hu-HU" sz="3600" dirty="0" err="1">
                <a:solidFill>
                  <a:srgbClr val="294143"/>
                </a:solidFill>
              </a:rPr>
              <a:t>balance</a:t>
            </a:r>
            <a:endParaRPr lang="hu-HU" altLang="hu-HU" sz="3600" dirty="0">
              <a:solidFill>
                <a:srgbClr val="294143"/>
              </a:solidFill>
            </a:endParaRPr>
          </a:p>
        </p:txBody>
      </p:sp>
      <p:sp>
        <p:nvSpPr>
          <p:cNvPr id="13" name="Lekerekített téglalap 2">
            <a:extLst>
              <a:ext uri="{FF2B5EF4-FFF2-40B4-BE49-F238E27FC236}">
                <a16:creationId xmlns:a16="http://schemas.microsoft.com/office/drawing/2014/main" id="{FBE12B5A-9BC1-834C-B3DE-526143CF62D4}"/>
              </a:ext>
            </a:extLst>
          </p:cNvPr>
          <p:cNvSpPr>
            <a:spLocks noChangeArrowheads="1"/>
          </p:cNvSpPr>
          <p:nvPr/>
        </p:nvSpPr>
        <p:spPr bwMode="auto">
          <a:xfrm>
            <a:off x="1602606" y="5156077"/>
            <a:ext cx="9299575" cy="1169242"/>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a:solidFill>
                  <a:srgbClr val="294143"/>
                </a:solidFill>
              </a:rPr>
              <a:t>In </a:t>
            </a:r>
            <a:r>
              <a:rPr lang="hu-HU" altLang="hu-HU" sz="3600" dirty="0" err="1">
                <a:solidFill>
                  <a:srgbClr val="294143"/>
                </a:solidFill>
              </a:rPr>
              <a:t>both</a:t>
            </a:r>
            <a:r>
              <a:rPr lang="hu-HU" altLang="hu-HU" sz="3600" dirty="0">
                <a:solidFill>
                  <a:srgbClr val="294143"/>
                </a:solidFill>
              </a:rPr>
              <a:t>: </a:t>
            </a:r>
            <a:r>
              <a:rPr lang="hu-HU" altLang="hu-HU" sz="3600" dirty="0" err="1">
                <a:solidFill>
                  <a:srgbClr val="294143"/>
                </a:solidFill>
              </a:rPr>
              <a:t>PAMPs</a:t>
            </a:r>
            <a:r>
              <a:rPr lang="hu-HU" altLang="hu-HU" sz="3600" dirty="0">
                <a:solidFill>
                  <a:srgbClr val="294143"/>
                </a:solidFill>
              </a:rPr>
              <a:t> and </a:t>
            </a:r>
            <a:r>
              <a:rPr lang="hu-HU" altLang="hu-HU" sz="3600" dirty="0" err="1">
                <a:solidFill>
                  <a:srgbClr val="294143"/>
                </a:solidFill>
              </a:rPr>
              <a:t>DAMPs</a:t>
            </a:r>
            <a:endParaRPr lang="hu-HU" altLang="hu-HU" sz="3600" dirty="0">
              <a:solidFill>
                <a:srgbClr val="294143"/>
              </a:solidFill>
            </a:endParaRPr>
          </a:p>
          <a:p>
            <a:pPr lvl="0" algn="ctr">
              <a:spcBef>
                <a:spcPct val="0"/>
              </a:spcBef>
              <a:buNone/>
            </a:pPr>
            <a:r>
              <a:rPr lang="hu-HU" altLang="hu-HU" sz="3600" dirty="0">
                <a:solidFill>
                  <a:srgbClr val="294143"/>
                </a:solidFill>
              </a:rPr>
              <a:t>In </a:t>
            </a:r>
            <a:r>
              <a:rPr lang="hu-HU" altLang="hu-HU" sz="3600" dirty="0" err="1">
                <a:solidFill>
                  <a:srgbClr val="294143"/>
                </a:solidFill>
              </a:rPr>
              <a:t>cases</a:t>
            </a:r>
            <a:r>
              <a:rPr lang="hu-HU" altLang="hu-HU" sz="3600" dirty="0">
                <a:solidFill>
                  <a:srgbClr val="294143"/>
                </a:solidFill>
              </a:rPr>
              <a:t> of </a:t>
            </a:r>
            <a:r>
              <a:rPr lang="hu-HU" altLang="hu-HU" sz="3600" dirty="0" err="1">
                <a:solidFill>
                  <a:srgbClr val="294143"/>
                </a:solidFill>
              </a:rPr>
              <a:t>refractory</a:t>
            </a:r>
            <a:r>
              <a:rPr lang="hu-HU" altLang="hu-HU" sz="3600" dirty="0">
                <a:solidFill>
                  <a:srgbClr val="294143"/>
                </a:solidFill>
              </a:rPr>
              <a:t> </a:t>
            </a:r>
            <a:r>
              <a:rPr lang="hu-HU" altLang="hu-HU" sz="3600" dirty="0" err="1">
                <a:solidFill>
                  <a:srgbClr val="294143"/>
                </a:solidFill>
              </a:rPr>
              <a:t>vasoplegic</a:t>
            </a:r>
            <a:r>
              <a:rPr lang="hu-HU" altLang="hu-HU" sz="3600" dirty="0">
                <a:solidFill>
                  <a:srgbClr val="294143"/>
                </a:solidFill>
              </a:rPr>
              <a:t> </a:t>
            </a:r>
            <a:r>
              <a:rPr lang="hu-HU" altLang="hu-HU" sz="3600" dirty="0" err="1">
                <a:solidFill>
                  <a:srgbClr val="294143"/>
                </a:solidFill>
              </a:rPr>
              <a:t>shock</a:t>
            </a:r>
            <a:endParaRPr lang="hu-HU" altLang="hu-HU" sz="3600" dirty="0">
              <a:solidFill>
                <a:srgbClr val="294143"/>
              </a:solidFill>
            </a:endParaRPr>
          </a:p>
        </p:txBody>
      </p:sp>
      <p:pic>
        <p:nvPicPr>
          <p:cNvPr id="14" name="Kép 44">
            <a:extLst>
              <a:ext uri="{FF2B5EF4-FFF2-40B4-BE49-F238E27FC236}">
                <a16:creationId xmlns:a16="http://schemas.microsoft.com/office/drawing/2014/main" id="{75625C59-47D2-4843-978D-D6E071CACD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34A015B3-A155-354A-B6B0-BBEB4D6512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415730571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360"/>
                                          </p:val>
                                        </p:tav>
                                        <p:tav tm="100000">
                                          <p:val>
                                            <p:fltVal val="0"/>
                                          </p:val>
                                        </p:tav>
                                      </p:tavLst>
                                    </p:anim>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12" name="Rounded Rectangle 11">
            <a:extLst>
              <a:ext uri="{FF2B5EF4-FFF2-40B4-BE49-F238E27FC236}">
                <a16:creationId xmlns:a16="http://schemas.microsoft.com/office/drawing/2014/main" id="{9A38B055-3CA3-9741-9A22-46F5EBA3DEB5}"/>
              </a:ext>
            </a:extLst>
          </p:cNvPr>
          <p:cNvSpPr/>
          <p:nvPr/>
        </p:nvSpPr>
        <p:spPr bwMode="auto">
          <a:xfrm>
            <a:off x="2135560" y="1693946"/>
            <a:ext cx="8136904" cy="2330078"/>
          </a:xfrm>
          <a:prstGeom prst="roundRect">
            <a:avLst/>
          </a:prstGeom>
          <a:solidFill>
            <a:srgbClr val="FFC000"/>
          </a:solid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lvl="0"/>
            <a:r>
              <a:rPr lang="en-US" altLang="en-US" dirty="0">
                <a:solidFill>
                  <a:srgbClr val="294143"/>
                </a:solidFill>
              </a:rPr>
              <a:t>New terminologies:</a:t>
            </a:r>
          </a:p>
          <a:p>
            <a:pPr marL="342900" lvl="0" indent="-342900">
              <a:buFont typeface="Arial" panose="020B0604020202020204" pitchFamily="34" charset="0"/>
              <a:buChar char="•"/>
            </a:pPr>
            <a:r>
              <a:rPr lang="en-US" altLang="en-US" dirty="0">
                <a:solidFill>
                  <a:srgbClr val="294143"/>
                </a:solidFill>
              </a:rPr>
              <a:t>Dysregulated immune response</a:t>
            </a:r>
          </a:p>
          <a:p>
            <a:pPr marL="342900" lvl="0" indent="-342900">
              <a:buFont typeface="Arial" panose="020B0604020202020204" pitchFamily="34" charset="0"/>
              <a:buChar char="•"/>
            </a:pPr>
            <a:r>
              <a:rPr lang="en-US" altLang="en-US" dirty="0">
                <a:solidFill>
                  <a:srgbClr val="294143"/>
                </a:solidFill>
              </a:rPr>
              <a:t>Cytokine storm</a:t>
            </a:r>
          </a:p>
          <a:p>
            <a:pPr marL="342900" lvl="0" indent="-342900">
              <a:buFont typeface="Arial" panose="020B0604020202020204" pitchFamily="34" charset="0"/>
              <a:buChar char="•"/>
            </a:pPr>
            <a:r>
              <a:rPr lang="en-US" altLang="en-US" dirty="0">
                <a:solidFill>
                  <a:srgbClr val="294143"/>
                </a:solidFill>
              </a:rPr>
              <a:t>Hyperinflammation</a:t>
            </a:r>
          </a:p>
          <a:p>
            <a:pPr marL="342900" lvl="0" indent="-342900">
              <a:buFont typeface="Arial" panose="020B0604020202020204" pitchFamily="34" charset="0"/>
              <a:buChar char="•"/>
            </a:pPr>
            <a:r>
              <a:rPr lang="en-US" altLang="en-US" dirty="0" err="1">
                <a:solidFill>
                  <a:srgbClr val="294143"/>
                </a:solidFill>
              </a:rPr>
              <a:t>Vasoplegic</a:t>
            </a:r>
            <a:r>
              <a:rPr lang="en-US" altLang="en-US" dirty="0">
                <a:solidFill>
                  <a:srgbClr val="294143"/>
                </a:solidFill>
              </a:rPr>
              <a:t> shock – to replace “septic shock” (in DAMPs)</a:t>
            </a:r>
          </a:p>
        </p:txBody>
      </p:sp>
      <p:pic>
        <p:nvPicPr>
          <p:cNvPr id="13" name="Content Placeholder 9" descr="A close up of a logo&#10;&#10;Description automatically generated">
            <a:extLst>
              <a:ext uri="{FF2B5EF4-FFF2-40B4-BE49-F238E27FC236}">
                <a16:creationId xmlns:a16="http://schemas.microsoft.com/office/drawing/2014/main" id="{D7BD087D-A89B-F44A-B0C6-BB09C42D6E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97901" y="306579"/>
            <a:ext cx="4914900" cy="8255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13" descr="A picture containing screenshot&#10;&#10;Description automatically generated">
            <a:extLst>
              <a:ext uri="{FF2B5EF4-FFF2-40B4-BE49-F238E27FC236}">
                <a16:creationId xmlns:a16="http://schemas.microsoft.com/office/drawing/2014/main" id="{F79E7E26-4592-4F44-A575-C974B4EEEF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3632" y="4149080"/>
            <a:ext cx="6900165" cy="2159084"/>
          </a:xfrm>
          <a:prstGeom prst="rect">
            <a:avLst/>
          </a:prstGeom>
        </p:spPr>
      </p:pic>
      <p:pic>
        <p:nvPicPr>
          <p:cNvPr id="15" name="Picture 14">
            <a:extLst>
              <a:ext uri="{FF2B5EF4-FFF2-40B4-BE49-F238E27FC236}">
                <a16:creationId xmlns:a16="http://schemas.microsoft.com/office/drawing/2014/main" id="{B6119936-2BC0-3C46-B5E4-41CE4E34BA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38636" y="1222834"/>
            <a:ext cx="5505450" cy="389018"/>
          </a:xfrm>
          <a:prstGeom prst="rect">
            <a:avLst/>
          </a:prstGeom>
          <a:ln>
            <a:solidFill>
              <a:schemeClr val="tx1"/>
            </a:solidFill>
          </a:ln>
        </p:spPr>
      </p:pic>
      <p:pic>
        <p:nvPicPr>
          <p:cNvPr id="16" name="Picture 15" descr="A close up of a logo&#10;&#10;Description automatically generated">
            <a:extLst>
              <a:ext uri="{FF2B5EF4-FFF2-40B4-BE49-F238E27FC236}">
                <a16:creationId xmlns:a16="http://schemas.microsoft.com/office/drawing/2014/main" id="{D38D84BF-3468-8E49-BCA0-8F40EDA258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93398" y="306579"/>
            <a:ext cx="1012892" cy="1305273"/>
          </a:xfrm>
          <a:prstGeom prst="rect">
            <a:avLst/>
          </a:prstGeom>
        </p:spPr>
      </p:pic>
      <p:pic>
        <p:nvPicPr>
          <p:cNvPr id="17" name="Picture 16" descr="A person wearing a suit and tie&#10;&#10;Description automatically generated">
            <a:extLst>
              <a:ext uri="{FF2B5EF4-FFF2-40B4-BE49-F238E27FC236}">
                <a16:creationId xmlns:a16="http://schemas.microsoft.com/office/drawing/2014/main" id="{C38988B6-0F3F-C94E-92AF-4C8F0771B3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36254" y="450850"/>
            <a:ext cx="1212274" cy="1033780"/>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0" name="Right Brace 19">
            <a:extLst>
              <a:ext uri="{FF2B5EF4-FFF2-40B4-BE49-F238E27FC236}">
                <a16:creationId xmlns:a16="http://schemas.microsoft.com/office/drawing/2014/main" id="{FF26A48D-A405-6640-A5B3-7F692FADCC6C}"/>
              </a:ext>
            </a:extLst>
          </p:cNvPr>
          <p:cNvSpPr/>
          <p:nvPr/>
        </p:nvSpPr>
        <p:spPr>
          <a:xfrm>
            <a:off x="7298227" y="2423301"/>
            <a:ext cx="304800" cy="87136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2" name="TextBox 21">
            <a:extLst>
              <a:ext uri="{FF2B5EF4-FFF2-40B4-BE49-F238E27FC236}">
                <a16:creationId xmlns:a16="http://schemas.microsoft.com/office/drawing/2014/main" id="{7796E868-A35B-8147-8AA4-17C53AD3B329}"/>
              </a:ext>
            </a:extLst>
          </p:cNvPr>
          <p:cNvSpPr txBox="1"/>
          <p:nvPr/>
        </p:nvSpPr>
        <p:spPr>
          <a:xfrm>
            <a:off x="7603027" y="2628152"/>
            <a:ext cx="2195794" cy="461665"/>
          </a:xfrm>
          <a:prstGeom prst="rect">
            <a:avLst/>
          </a:prstGeom>
          <a:noFill/>
        </p:spPr>
        <p:txBody>
          <a:bodyPr wrap="none" rtlCol="0">
            <a:spAutoFit/>
          </a:bodyPr>
          <a:lstStyle/>
          <a:p>
            <a:r>
              <a:rPr lang="en-DE" dirty="0">
                <a:solidFill>
                  <a:srgbClr val="294143"/>
                </a:solidFill>
              </a:rPr>
              <a:t>To replace SIRS</a:t>
            </a:r>
          </a:p>
        </p:txBody>
      </p:sp>
    </p:spTree>
    <p:custDataLst>
      <p:tags r:id="rId1"/>
    </p:custDataLst>
    <p:extLst>
      <p:ext uri="{BB962C8B-B14F-4D97-AF65-F5344CB8AC3E}">
        <p14:creationId xmlns:p14="http://schemas.microsoft.com/office/powerpoint/2010/main" val="325018501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6" name="Téglalap 5">
            <a:extLst>
              <a:ext uri="{FF2B5EF4-FFF2-40B4-BE49-F238E27FC236}">
                <a16:creationId xmlns:a16="http://schemas.microsoft.com/office/drawing/2014/main" id="{8783E20D-E1DE-5540-ACDC-4CCA62B3CFF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0" name="Kép 44">
            <a:extLst>
              <a:ext uri="{FF2B5EF4-FFF2-40B4-BE49-F238E27FC236}">
                <a16:creationId xmlns:a16="http://schemas.microsoft.com/office/drawing/2014/main" id="{D5BD0490-E947-8C43-B51F-7CEC492F2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D0683A39-6CD9-6941-A789-199489AAF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5" name="Lekerekített téglalap 2">
            <a:extLst>
              <a:ext uri="{FF2B5EF4-FFF2-40B4-BE49-F238E27FC236}">
                <a16:creationId xmlns:a16="http://schemas.microsoft.com/office/drawing/2014/main" id="{92BFFCEE-30F0-9C4E-AFB1-F702A8380457}"/>
              </a:ext>
            </a:extLst>
          </p:cNvPr>
          <p:cNvSpPr>
            <a:spLocks noChangeArrowheads="1"/>
          </p:cNvSpPr>
          <p:nvPr/>
        </p:nvSpPr>
        <p:spPr bwMode="auto">
          <a:xfrm>
            <a:off x="1446212" y="3025866"/>
            <a:ext cx="9299575" cy="806268"/>
          </a:xfrm>
          <a:prstGeom prst="roundRect">
            <a:avLst>
              <a:gd name="adj" fmla="val 16667"/>
            </a:avLst>
          </a:prstGeom>
          <a:no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SzTx/>
              <a:buFontTx/>
              <a:buNone/>
            </a:pPr>
            <a:r>
              <a:rPr lang="hu-HU" altLang="hu-HU" sz="3600" dirty="0">
                <a:solidFill>
                  <a:srgbClr val="294143"/>
                </a:solidFill>
              </a:rPr>
              <a:t>A szepszis – közös ügyünk</a:t>
            </a:r>
          </a:p>
        </p:txBody>
      </p:sp>
      <p:pic>
        <p:nvPicPr>
          <p:cNvPr id="11" name="Kép 43">
            <a:extLst>
              <a:ext uri="{FF2B5EF4-FFF2-40B4-BE49-F238E27FC236}">
                <a16:creationId xmlns:a16="http://schemas.microsoft.com/office/drawing/2014/main" id="{4F99D26D-68FE-CC42-8A9E-C8A4095604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13" name="Kép 45">
            <a:extLst>
              <a:ext uri="{FF2B5EF4-FFF2-40B4-BE49-F238E27FC236}">
                <a16:creationId xmlns:a16="http://schemas.microsoft.com/office/drawing/2014/main" id="{AC41AADD-31E3-D44C-86A3-FE05401371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132380583"/>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9" name="Tartalom helye 7">
            <a:extLst>
              <a:ext uri="{FF2B5EF4-FFF2-40B4-BE49-F238E27FC236}">
                <a16:creationId xmlns:a16="http://schemas.microsoft.com/office/drawing/2014/main" id="{C0BBB549-791B-2F47-BDB4-8E8B82B1CE9C}"/>
              </a:ext>
            </a:extLst>
          </p:cNvPr>
          <p:cNvSpPr>
            <a:spLocks noGrp="1"/>
          </p:cNvSpPr>
          <p:nvPr>
            <p:ph idx="1"/>
          </p:nvPr>
        </p:nvSpPr>
        <p:spPr>
          <a:xfrm>
            <a:off x="983432" y="4448522"/>
            <a:ext cx="10327630" cy="1428750"/>
          </a:xfrm>
          <a:ln>
            <a:solidFill>
              <a:srgbClr val="FF3300"/>
            </a:solidFill>
            <a:miter lim="800000"/>
            <a:headEnd/>
            <a:tailEnd/>
          </a:ln>
        </p:spPr>
        <p:txBody>
          <a:bodyPr/>
          <a:lstStyle/>
          <a:p>
            <a:pPr algn="ctr">
              <a:buFontTx/>
              <a:buNone/>
            </a:pPr>
            <a:r>
              <a:rPr lang="hu-HU" altLang="hu-HU" dirty="0">
                <a:solidFill>
                  <a:srgbClr val="294143"/>
                </a:solidFill>
              </a:rPr>
              <a:t>„A dolgokat csak egyféleképpen lehet rendbe rakni:</a:t>
            </a:r>
          </a:p>
          <a:p>
            <a:pPr algn="ctr">
              <a:buFontTx/>
              <a:buNone/>
            </a:pPr>
            <a:r>
              <a:rPr lang="hu-HU" altLang="hu-HU" dirty="0">
                <a:solidFill>
                  <a:srgbClr val="294143"/>
                </a:solidFill>
              </a:rPr>
              <a:t>mindent és egyszerre.”</a:t>
            </a:r>
          </a:p>
        </p:txBody>
      </p:sp>
      <p:pic>
        <p:nvPicPr>
          <p:cNvPr id="10" name="Picture 8" descr="http://2.bp.blogspot.com/-GNOpX-8fRPk/TyULEcfBC6I/AAAAAAAAUlc/SByaJTBn8Wc/s400/627px-Hamvas_Bela.JPG">
            <a:extLst>
              <a:ext uri="{FF2B5EF4-FFF2-40B4-BE49-F238E27FC236}">
                <a16:creationId xmlns:a16="http://schemas.microsoft.com/office/drawing/2014/main" id="{BAB4CF0B-D3AE-9B49-B063-01C12B92BAE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71640" y="1052860"/>
            <a:ext cx="32337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zövegdoboz 7">
            <a:extLst>
              <a:ext uri="{FF2B5EF4-FFF2-40B4-BE49-F238E27FC236}">
                <a16:creationId xmlns:a16="http://schemas.microsoft.com/office/drawing/2014/main" id="{5642CAF0-1D27-EC4D-8CD1-A2D78874C2CA}"/>
              </a:ext>
            </a:extLst>
          </p:cNvPr>
          <p:cNvSpPr txBox="1">
            <a:spLocks noChangeArrowheads="1"/>
          </p:cNvSpPr>
          <p:nvPr/>
        </p:nvSpPr>
        <p:spPr bwMode="auto">
          <a:xfrm>
            <a:off x="7649840" y="3284885"/>
            <a:ext cx="183197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rPr>
              <a:t>Hamvas Béla</a:t>
            </a:r>
          </a:p>
          <a:p>
            <a:pPr algn="ctr">
              <a:spcBef>
                <a:spcPct val="0"/>
              </a:spcBef>
              <a:buSzTx/>
              <a:buFontTx/>
              <a:buNone/>
            </a:pPr>
            <a:r>
              <a:rPr lang="hu-HU" altLang="hu-HU" sz="2400">
                <a:solidFill>
                  <a:srgbClr val="294143"/>
                </a:solidFill>
              </a:rPr>
              <a:t>1897-1968</a:t>
            </a:r>
          </a:p>
        </p:txBody>
      </p:sp>
      <p:sp>
        <p:nvSpPr>
          <p:cNvPr id="12" name="Rectangle 5">
            <a:extLst>
              <a:ext uri="{FF2B5EF4-FFF2-40B4-BE49-F238E27FC236}">
                <a16:creationId xmlns:a16="http://schemas.microsoft.com/office/drawing/2014/main" id="{8AE7D161-D400-E944-8FC6-E61034960D29}"/>
              </a:ext>
            </a:extLst>
          </p:cNvPr>
          <p:cNvSpPr txBox="1">
            <a:spLocks noChangeArrowheads="1"/>
          </p:cNvSpPr>
          <p:nvPr/>
        </p:nvSpPr>
        <p:spPr bwMode="auto">
          <a:xfrm>
            <a:off x="2135560" y="68610"/>
            <a:ext cx="8534400" cy="762000"/>
          </a:xfrm>
          <a:prstGeom prst="rect">
            <a:avLst/>
          </a:prstGeom>
          <a:noFill/>
          <a:ln w="9525">
            <a:noFill/>
            <a:miter lim="800000"/>
            <a:headEnd/>
            <a:tailEnd/>
          </a:ln>
        </p:spPr>
        <p:txBody>
          <a:bodyPr lIns="90488" tIns="44450" rIns="90488" bIns="44450" anchor="ctr"/>
          <a:lstStyle/>
          <a:p>
            <a:pPr algn="ctr">
              <a:defRPr/>
            </a:pPr>
            <a:r>
              <a:rPr lang="hu-HU" sz="4400" kern="0" dirty="0">
                <a:solidFill>
                  <a:srgbClr val="294143"/>
                </a:solidFill>
                <a:latin typeface="Times New Roman"/>
              </a:rPr>
              <a:t>Az (akut) betegellátás közös ügyünk</a:t>
            </a:r>
            <a:endParaRPr lang="hu-HU" sz="4400" b="1" kern="0" dirty="0">
              <a:solidFill>
                <a:srgbClr val="294143"/>
              </a:solidFill>
              <a:latin typeface="Times New Roman"/>
            </a:endParaRPr>
          </a:p>
        </p:txBody>
      </p:sp>
      <p:pic>
        <p:nvPicPr>
          <p:cNvPr id="13" name="Kép 44">
            <a:extLst>
              <a:ext uri="{FF2B5EF4-FFF2-40B4-BE49-F238E27FC236}">
                <a16:creationId xmlns:a16="http://schemas.microsoft.com/office/drawing/2014/main" id="{E51F8F2E-F02C-F64F-94DC-18E091F82E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5A147C37-18CF-A74C-A56D-D0D8D561D1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49541917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fade">
                                      <p:cBhvr>
                                        <p:cTn id="19" dur="1000"/>
                                        <p:tgtEl>
                                          <p:spTgt spid="9">
                                            <p:bg/>
                                          </p:spTgt>
                                        </p:tgtEl>
                                      </p:cBhvr>
                                    </p:animEffect>
                                    <p:anim calcmode="lin" valueType="num">
                                      <p:cBhvr>
                                        <p:cTn id="20" dur="1000" fill="hold"/>
                                        <p:tgtEl>
                                          <p:spTgt spid="9">
                                            <p:bg/>
                                          </p:spTgt>
                                        </p:tgtEl>
                                        <p:attrNameLst>
                                          <p:attrName>ppt_x</p:attrName>
                                        </p:attrNameLst>
                                      </p:cBhvr>
                                      <p:tavLst>
                                        <p:tav tm="0">
                                          <p:val>
                                            <p:strVal val="#ppt_x"/>
                                          </p:val>
                                        </p:tav>
                                        <p:tav tm="100000">
                                          <p:val>
                                            <p:strVal val="#ppt_x"/>
                                          </p:val>
                                        </p:tav>
                                      </p:tavLst>
                                    </p:anim>
                                    <p:anim calcmode="lin" valueType="num">
                                      <p:cBhvr>
                                        <p:cTn id="21" dur="1000" fill="hold"/>
                                        <p:tgtEl>
                                          <p:spTgt spid="9">
                                            <p:bg/>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294143"/>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294143"/>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294143"/>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294143"/>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C12018D1-038B-DB4F-8423-6E795824E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567EA14A-D55E-6644-AFED-83830B57C8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0" name="Rectangle 3">
            <a:extLst>
              <a:ext uri="{FF2B5EF4-FFF2-40B4-BE49-F238E27FC236}">
                <a16:creationId xmlns:a16="http://schemas.microsoft.com/office/drawing/2014/main" id="{74672ED5-F89F-5944-A97F-ED9F8F317D1C}"/>
              </a:ext>
            </a:extLst>
          </p:cNvPr>
          <p:cNvSpPr>
            <a:spLocks noChangeArrowheads="1"/>
          </p:cNvSpPr>
          <p:nvPr/>
        </p:nvSpPr>
        <p:spPr bwMode="auto">
          <a:xfrm>
            <a:off x="4327400" y="6068144"/>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11" name="Rectangle 5">
            <a:extLst>
              <a:ext uri="{FF2B5EF4-FFF2-40B4-BE49-F238E27FC236}">
                <a16:creationId xmlns:a16="http://schemas.microsoft.com/office/drawing/2014/main" id="{9CCE8E6F-6C72-1446-B08C-64E91DDD4342}"/>
              </a:ext>
            </a:extLst>
          </p:cNvPr>
          <p:cNvSpPr txBox="1">
            <a:spLocks noChangeArrowheads="1"/>
          </p:cNvSpPr>
          <p:nvPr/>
        </p:nvSpPr>
        <p:spPr bwMode="auto">
          <a:xfrm>
            <a:off x="2565275" y="176932"/>
            <a:ext cx="7543800" cy="762000"/>
          </a:xfrm>
          <a:prstGeom prst="rect">
            <a:avLst/>
          </a:prstGeom>
          <a:noFill/>
          <a:ln w="9525">
            <a:noFill/>
            <a:miter lim="800000"/>
            <a:headEnd/>
            <a:tailEnd/>
          </a:ln>
        </p:spPr>
        <p:txBody>
          <a:bodyPr lIns="90488" tIns="44450" rIns="90488" bIns="44450" anchor="ctr"/>
          <a:lstStyle/>
          <a:p>
            <a:pPr algn="ctr">
              <a:defRPr/>
            </a:pPr>
            <a:r>
              <a:rPr lang="hu-HU" sz="3600" kern="0" dirty="0">
                <a:solidFill>
                  <a:srgbClr val="294143"/>
                </a:solidFill>
                <a:latin typeface="Times New Roman"/>
              </a:rPr>
              <a:t>„Rendezni végre közös dolgainkat…”</a:t>
            </a:r>
            <a:endParaRPr lang="hu-HU" sz="3600" b="1" kern="0" dirty="0">
              <a:solidFill>
                <a:srgbClr val="294143"/>
              </a:solidFill>
              <a:latin typeface="Times New Roman"/>
            </a:endParaRPr>
          </a:p>
        </p:txBody>
      </p:sp>
      <p:pic>
        <p:nvPicPr>
          <p:cNvPr id="12" name="Picture 12" descr="http://upload.wikimedia.org/wikipedia/commons/5/50/Miksz%C3%A1th_K%C3%A1lm%C3%A1n_portr%C3%A9_Vas%C3%A1rnapi_%C3%9Ajs%C3%A1g.JPG">
            <a:extLst>
              <a:ext uri="{FF2B5EF4-FFF2-40B4-BE49-F238E27FC236}">
                <a16:creationId xmlns:a16="http://schemas.microsoft.com/office/drawing/2014/main" id="{B228482A-524E-F841-95B1-6E11D8E1F50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37138" y="1664419"/>
            <a:ext cx="22225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zövegdoboz 1">
            <a:extLst>
              <a:ext uri="{FF2B5EF4-FFF2-40B4-BE49-F238E27FC236}">
                <a16:creationId xmlns:a16="http://schemas.microsoft.com/office/drawing/2014/main" id="{C6D08ECA-6A75-9142-8AE1-330DE78FE2B7}"/>
              </a:ext>
            </a:extLst>
          </p:cNvPr>
          <p:cNvSpPr txBox="1">
            <a:spLocks noChangeArrowheads="1"/>
          </p:cNvSpPr>
          <p:nvPr/>
        </p:nvSpPr>
        <p:spPr bwMode="auto">
          <a:xfrm>
            <a:off x="6100638" y="4904507"/>
            <a:ext cx="1998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A Noszty fiú este a </a:t>
            </a:r>
          </a:p>
          <a:p>
            <a:pPr algn="ctr">
              <a:spcBef>
                <a:spcPct val="0"/>
              </a:spcBef>
              <a:buSzTx/>
              <a:buFontTx/>
              <a:buNone/>
            </a:pPr>
            <a:r>
              <a:rPr lang="hu-HU" altLang="hu-HU" sz="1800">
                <a:solidFill>
                  <a:srgbClr val="294143"/>
                </a:solidFill>
              </a:rPr>
              <a:t>Tóth Marival</a:t>
            </a:r>
          </a:p>
        </p:txBody>
      </p:sp>
      <p:pic>
        <p:nvPicPr>
          <p:cNvPr id="14" name="Picture 14" descr="http://www.mzsk.hu/wp-content/uploads/moricz_zsigmond.jpg">
            <a:extLst>
              <a:ext uri="{FF2B5EF4-FFF2-40B4-BE49-F238E27FC236}">
                <a16:creationId xmlns:a16="http://schemas.microsoft.com/office/drawing/2014/main" id="{462E1019-D4C7-DB42-97D8-A1001438B9E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548563" y="1672357"/>
            <a:ext cx="19399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crnl.hu/tantargyioldalak/konyvtar/pic/eotvos_jozsef.jpg">
            <a:extLst>
              <a:ext uri="{FF2B5EF4-FFF2-40B4-BE49-F238E27FC236}">
                <a16:creationId xmlns:a16="http://schemas.microsoft.com/office/drawing/2014/main" id="{BB7037DD-7EAD-B144-B132-7584DC89611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68300" y="1623144"/>
            <a:ext cx="20145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zövegdoboz 2">
            <a:extLst>
              <a:ext uri="{FF2B5EF4-FFF2-40B4-BE49-F238E27FC236}">
                <a16:creationId xmlns:a16="http://schemas.microsoft.com/office/drawing/2014/main" id="{13C91BCF-E597-1749-8BB2-3E053091F8A0}"/>
              </a:ext>
            </a:extLst>
          </p:cNvPr>
          <p:cNvSpPr txBox="1">
            <a:spLocks noChangeArrowheads="1"/>
          </p:cNvSpPr>
          <p:nvPr/>
        </p:nvSpPr>
        <p:spPr bwMode="auto">
          <a:xfrm>
            <a:off x="1968375" y="4617169"/>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400">
                <a:solidFill>
                  <a:srgbClr val="294143"/>
                </a:solidFill>
              </a:rPr>
              <a:t>1813-1871</a:t>
            </a:r>
          </a:p>
        </p:txBody>
      </p:sp>
      <p:sp>
        <p:nvSpPr>
          <p:cNvPr id="17" name="Szövegdoboz 15">
            <a:extLst>
              <a:ext uri="{FF2B5EF4-FFF2-40B4-BE49-F238E27FC236}">
                <a16:creationId xmlns:a16="http://schemas.microsoft.com/office/drawing/2014/main" id="{391B9AB8-EFD0-4142-B848-60CBFEB2E3B3}"/>
              </a:ext>
            </a:extLst>
          </p:cNvPr>
          <p:cNvSpPr txBox="1">
            <a:spLocks noChangeArrowheads="1"/>
          </p:cNvSpPr>
          <p:nvPr/>
        </p:nvSpPr>
        <p:spPr bwMode="auto">
          <a:xfrm>
            <a:off x="1635000" y="4904507"/>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A falu jegyzője</a:t>
            </a:r>
          </a:p>
        </p:txBody>
      </p:sp>
      <p:sp>
        <p:nvSpPr>
          <p:cNvPr id="20" name="Szövegdoboz 16">
            <a:extLst>
              <a:ext uri="{FF2B5EF4-FFF2-40B4-BE49-F238E27FC236}">
                <a16:creationId xmlns:a16="http://schemas.microsoft.com/office/drawing/2014/main" id="{1E9A3153-EDC6-B644-9828-CBED88363A16}"/>
              </a:ext>
            </a:extLst>
          </p:cNvPr>
          <p:cNvSpPr txBox="1">
            <a:spLocks noChangeArrowheads="1"/>
          </p:cNvSpPr>
          <p:nvPr/>
        </p:nvSpPr>
        <p:spPr bwMode="auto">
          <a:xfrm>
            <a:off x="6619750" y="4617169"/>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400">
                <a:solidFill>
                  <a:srgbClr val="294143"/>
                </a:solidFill>
              </a:rPr>
              <a:t>1847-1910</a:t>
            </a:r>
          </a:p>
        </p:txBody>
      </p:sp>
      <p:sp>
        <p:nvSpPr>
          <p:cNvPr id="21" name="Szövegdoboz 17">
            <a:extLst>
              <a:ext uri="{FF2B5EF4-FFF2-40B4-BE49-F238E27FC236}">
                <a16:creationId xmlns:a16="http://schemas.microsoft.com/office/drawing/2014/main" id="{6A4D4EAD-9ACB-FA43-A64D-E44B6AFB8455}"/>
              </a:ext>
            </a:extLst>
          </p:cNvPr>
          <p:cNvSpPr txBox="1">
            <a:spLocks noChangeArrowheads="1"/>
          </p:cNvSpPr>
          <p:nvPr/>
        </p:nvSpPr>
        <p:spPr bwMode="auto">
          <a:xfrm>
            <a:off x="9101013" y="4906094"/>
            <a:ext cx="103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Rokonok</a:t>
            </a:r>
          </a:p>
        </p:txBody>
      </p:sp>
      <p:sp>
        <p:nvSpPr>
          <p:cNvPr id="22" name="Szövegdoboz 18">
            <a:extLst>
              <a:ext uri="{FF2B5EF4-FFF2-40B4-BE49-F238E27FC236}">
                <a16:creationId xmlns:a16="http://schemas.microsoft.com/office/drawing/2014/main" id="{73294385-D4C4-4F44-9089-CDEE7D676D26}"/>
              </a:ext>
            </a:extLst>
          </p:cNvPr>
          <p:cNvSpPr txBox="1">
            <a:spLocks noChangeArrowheads="1"/>
          </p:cNvSpPr>
          <p:nvPr/>
        </p:nvSpPr>
        <p:spPr bwMode="auto">
          <a:xfrm>
            <a:off x="9147050" y="4617169"/>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400">
                <a:solidFill>
                  <a:srgbClr val="294143"/>
                </a:solidFill>
              </a:rPr>
              <a:t>1879-1947</a:t>
            </a:r>
          </a:p>
        </p:txBody>
      </p:sp>
      <p:pic>
        <p:nvPicPr>
          <p:cNvPr id="23" name="Picture 2">
            <a:extLst>
              <a:ext uri="{FF2B5EF4-FFF2-40B4-BE49-F238E27FC236}">
                <a16:creationId xmlns:a16="http://schemas.microsoft.com/office/drawing/2014/main" id="{60EC61FB-E08F-E848-B150-701CD9B30C63}"/>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630488" y="1656482"/>
            <a:ext cx="2181225"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zövegdoboz 2">
            <a:extLst>
              <a:ext uri="{FF2B5EF4-FFF2-40B4-BE49-F238E27FC236}">
                <a16:creationId xmlns:a16="http://schemas.microsoft.com/office/drawing/2014/main" id="{F63A3052-45BA-CD41-941D-F6CB586CF1B7}"/>
              </a:ext>
            </a:extLst>
          </p:cNvPr>
          <p:cNvSpPr txBox="1">
            <a:spLocks noChangeArrowheads="1"/>
          </p:cNvSpPr>
          <p:nvPr/>
        </p:nvSpPr>
        <p:spPr bwMode="auto">
          <a:xfrm>
            <a:off x="4190875" y="4617169"/>
            <a:ext cx="96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400">
                <a:solidFill>
                  <a:srgbClr val="294143"/>
                </a:solidFill>
              </a:rPr>
              <a:t>1825-1904</a:t>
            </a:r>
          </a:p>
        </p:txBody>
      </p:sp>
      <p:sp>
        <p:nvSpPr>
          <p:cNvPr id="25" name="Szövegdoboz 15">
            <a:extLst>
              <a:ext uri="{FF2B5EF4-FFF2-40B4-BE49-F238E27FC236}">
                <a16:creationId xmlns:a16="http://schemas.microsoft.com/office/drawing/2014/main" id="{DD376372-FFB4-D047-822B-FD469413DB7E}"/>
              </a:ext>
            </a:extLst>
          </p:cNvPr>
          <p:cNvSpPr txBox="1">
            <a:spLocks noChangeArrowheads="1"/>
          </p:cNvSpPr>
          <p:nvPr/>
        </p:nvSpPr>
        <p:spPr bwMode="auto">
          <a:xfrm>
            <a:off x="4011488" y="4904507"/>
            <a:ext cx="126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A Rab Rábi</a:t>
            </a:r>
          </a:p>
        </p:txBody>
      </p:sp>
      <p:sp>
        <p:nvSpPr>
          <p:cNvPr id="26" name="Szövegdoboz 15">
            <a:extLst>
              <a:ext uri="{FF2B5EF4-FFF2-40B4-BE49-F238E27FC236}">
                <a16:creationId xmlns:a16="http://schemas.microsoft.com/office/drawing/2014/main" id="{0558F57B-B66D-384D-9DA5-95FC4EB00930}"/>
              </a:ext>
            </a:extLst>
          </p:cNvPr>
          <p:cNvSpPr txBox="1">
            <a:spLocks noChangeArrowheads="1"/>
          </p:cNvSpPr>
          <p:nvPr/>
        </p:nvSpPr>
        <p:spPr bwMode="auto">
          <a:xfrm>
            <a:off x="1687388" y="4328244"/>
            <a:ext cx="146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Eötvös József</a:t>
            </a:r>
          </a:p>
        </p:txBody>
      </p:sp>
      <p:sp>
        <p:nvSpPr>
          <p:cNvPr id="27" name="Szövegdoboz 15">
            <a:extLst>
              <a:ext uri="{FF2B5EF4-FFF2-40B4-BE49-F238E27FC236}">
                <a16:creationId xmlns:a16="http://schemas.microsoft.com/office/drawing/2014/main" id="{615753A7-4B24-DE4B-BF61-9D584D014E07}"/>
              </a:ext>
            </a:extLst>
          </p:cNvPr>
          <p:cNvSpPr txBox="1">
            <a:spLocks noChangeArrowheads="1"/>
          </p:cNvSpPr>
          <p:nvPr/>
        </p:nvSpPr>
        <p:spPr bwMode="auto">
          <a:xfrm>
            <a:off x="4157538" y="4328244"/>
            <a:ext cx="1127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Jókai Mór</a:t>
            </a:r>
          </a:p>
        </p:txBody>
      </p:sp>
      <p:sp>
        <p:nvSpPr>
          <p:cNvPr id="28" name="Szövegdoboz 15">
            <a:extLst>
              <a:ext uri="{FF2B5EF4-FFF2-40B4-BE49-F238E27FC236}">
                <a16:creationId xmlns:a16="http://schemas.microsoft.com/office/drawing/2014/main" id="{D25299E9-99AE-BA40-82A9-7F78738C6305}"/>
              </a:ext>
            </a:extLst>
          </p:cNvPr>
          <p:cNvSpPr txBox="1">
            <a:spLocks noChangeArrowheads="1"/>
          </p:cNvSpPr>
          <p:nvPr/>
        </p:nvSpPr>
        <p:spPr bwMode="auto">
          <a:xfrm>
            <a:off x="6276850" y="4328244"/>
            <a:ext cx="183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Mikszáth Kálmán</a:t>
            </a:r>
          </a:p>
        </p:txBody>
      </p:sp>
      <p:sp>
        <p:nvSpPr>
          <p:cNvPr id="29" name="Szövegdoboz 15">
            <a:extLst>
              <a:ext uri="{FF2B5EF4-FFF2-40B4-BE49-F238E27FC236}">
                <a16:creationId xmlns:a16="http://schemas.microsoft.com/office/drawing/2014/main" id="{72D5ED54-16F6-4648-9395-B677C19EE1FC}"/>
              </a:ext>
            </a:extLst>
          </p:cNvPr>
          <p:cNvSpPr txBox="1">
            <a:spLocks noChangeArrowheads="1"/>
          </p:cNvSpPr>
          <p:nvPr/>
        </p:nvSpPr>
        <p:spPr bwMode="auto">
          <a:xfrm>
            <a:off x="8581900" y="4328244"/>
            <a:ext cx="184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Móricz Zsigmond</a:t>
            </a:r>
          </a:p>
        </p:txBody>
      </p:sp>
      <p:sp>
        <p:nvSpPr>
          <p:cNvPr id="30" name="Lekerekített téglalap 23">
            <a:extLst>
              <a:ext uri="{FF2B5EF4-FFF2-40B4-BE49-F238E27FC236}">
                <a16:creationId xmlns:a16="http://schemas.microsoft.com/office/drawing/2014/main" id="{5BBEE4B3-009A-454F-89CE-578EF2061A70}"/>
              </a:ext>
            </a:extLst>
          </p:cNvPr>
          <p:cNvSpPr>
            <a:spLocks noChangeArrowheads="1"/>
          </p:cNvSpPr>
          <p:nvPr/>
        </p:nvSpPr>
        <p:spPr bwMode="auto">
          <a:xfrm>
            <a:off x="3508250" y="4401269"/>
            <a:ext cx="5688013" cy="2016125"/>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294143"/>
                </a:solidFill>
              </a:rPr>
              <a:t>„A harcot, amelyet őseink vivtak,</a:t>
            </a:r>
            <a:br>
              <a:rPr lang="hu-HU" altLang="hu-HU" sz="2400">
                <a:solidFill>
                  <a:srgbClr val="294143"/>
                </a:solidFill>
              </a:rPr>
            </a:br>
            <a:r>
              <a:rPr lang="hu-HU" altLang="hu-HU" sz="2400">
                <a:solidFill>
                  <a:srgbClr val="294143"/>
                </a:solidFill>
              </a:rPr>
              <a:t>békévé oldja az emlékezés</a:t>
            </a:r>
            <a:br>
              <a:rPr lang="hu-HU" altLang="hu-HU" sz="2400">
                <a:solidFill>
                  <a:srgbClr val="294143"/>
                </a:solidFill>
              </a:rPr>
            </a:br>
            <a:r>
              <a:rPr lang="hu-HU" altLang="hu-HU" sz="2400">
                <a:solidFill>
                  <a:srgbClr val="294143"/>
                </a:solidFill>
              </a:rPr>
              <a:t>s rendezni végre közös dolgainkat,</a:t>
            </a:r>
            <a:br>
              <a:rPr lang="hu-HU" altLang="hu-HU" sz="2400">
                <a:solidFill>
                  <a:srgbClr val="294143"/>
                </a:solidFill>
              </a:rPr>
            </a:br>
            <a:r>
              <a:rPr lang="hu-HU" altLang="hu-HU" sz="2400">
                <a:solidFill>
                  <a:srgbClr val="294143"/>
                </a:solidFill>
              </a:rPr>
              <a:t>ez a mi munkánk; és nem is kevés.”</a:t>
            </a:r>
          </a:p>
          <a:p>
            <a:pPr algn="r">
              <a:spcBef>
                <a:spcPct val="0"/>
              </a:spcBef>
              <a:buSzTx/>
              <a:buFontTx/>
              <a:buNone/>
            </a:pPr>
            <a:r>
              <a:rPr lang="hu-HU" altLang="hu-HU" sz="1400">
                <a:solidFill>
                  <a:srgbClr val="294143"/>
                </a:solidFill>
              </a:rPr>
              <a:t>József Attila: A Dunánál (1936)</a:t>
            </a:r>
          </a:p>
        </p:txBody>
      </p:sp>
      <p:pic>
        <p:nvPicPr>
          <p:cNvPr id="31" name="Kép 24">
            <a:extLst>
              <a:ext uri="{FF2B5EF4-FFF2-40B4-BE49-F238E27FC236}">
                <a16:creationId xmlns:a16="http://schemas.microsoft.com/office/drawing/2014/main" id="{59395A36-D74A-8948-BD8D-3ED253652E60}"/>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08825" y="4558432"/>
            <a:ext cx="9001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5069769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C12018D1-038B-DB4F-8423-6E795824E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567EA14A-D55E-6644-AFED-83830B57C8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0" name="Rectangle 5">
            <a:extLst>
              <a:ext uri="{FF2B5EF4-FFF2-40B4-BE49-F238E27FC236}">
                <a16:creationId xmlns:a16="http://schemas.microsoft.com/office/drawing/2014/main" id="{15BCD7D1-55AD-1D4D-A225-FC95C8F59D71}"/>
              </a:ext>
            </a:extLst>
          </p:cNvPr>
          <p:cNvSpPr txBox="1">
            <a:spLocks noChangeArrowheads="1"/>
          </p:cNvSpPr>
          <p:nvPr/>
        </p:nvSpPr>
        <p:spPr bwMode="auto">
          <a:xfrm>
            <a:off x="2489572" y="86891"/>
            <a:ext cx="7543800" cy="762000"/>
          </a:xfrm>
          <a:prstGeom prst="rect">
            <a:avLst/>
          </a:prstGeom>
          <a:noFill/>
          <a:ln w="9525">
            <a:noFill/>
            <a:miter lim="800000"/>
            <a:headEnd/>
            <a:tailEnd/>
          </a:ln>
        </p:spPr>
        <p:txBody>
          <a:bodyPr lIns="90488" tIns="44450" rIns="90488" bIns="44450" anchor="ctr"/>
          <a:lstStyle/>
          <a:p>
            <a:pPr algn="ctr">
              <a:defRPr/>
            </a:pPr>
            <a:r>
              <a:rPr lang="hu-HU" sz="4400" kern="0" dirty="0">
                <a:solidFill>
                  <a:srgbClr val="294143"/>
                </a:solidFill>
                <a:latin typeface="Times New Roman"/>
              </a:rPr>
              <a:t>Az első lépés…</a:t>
            </a:r>
            <a:endParaRPr lang="hu-HU" sz="4400" b="1" kern="0" dirty="0">
              <a:solidFill>
                <a:srgbClr val="294143"/>
              </a:solidFill>
              <a:latin typeface="Times New Roman"/>
            </a:endParaRPr>
          </a:p>
        </p:txBody>
      </p:sp>
      <p:sp>
        <p:nvSpPr>
          <p:cNvPr id="11" name="Lekerekített téglalap 15">
            <a:extLst>
              <a:ext uri="{FF2B5EF4-FFF2-40B4-BE49-F238E27FC236}">
                <a16:creationId xmlns:a16="http://schemas.microsoft.com/office/drawing/2014/main" id="{5B39EF64-1E11-5543-957C-97A17371C0BB}"/>
              </a:ext>
            </a:extLst>
          </p:cNvPr>
          <p:cNvSpPr>
            <a:spLocks noChangeArrowheads="1"/>
          </p:cNvSpPr>
          <p:nvPr/>
        </p:nvSpPr>
        <p:spPr bwMode="auto">
          <a:xfrm>
            <a:off x="2351460" y="1287041"/>
            <a:ext cx="7705725" cy="2879725"/>
          </a:xfrm>
          <a:prstGeom prst="roundRect">
            <a:avLst>
              <a:gd name="adj" fmla="val 16667"/>
            </a:avLst>
          </a:prstGeom>
          <a:solidFill>
            <a:schemeClr val="bg1"/>
          </a:solidFill>
          <a:ln w="12700">
            <a:solidFill>
              <a:schemeClr val="tx1"/>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5400">
                <a:solidFill>
                  <a:srgbClr val="FF0000"/>
                </a:solidFill>
              </a:rPr>
              <a:t>A paraszolvencián alapuló</a:t>
            </a:r>
          </a:p>
          <a:p>
            <a:pPr algn="ctr">
              <a:spcBef>
                <a:spcPct val="0"/>
              </a:spcBef>
              <a:buSzTx/>
              <a:buFontTx/>
              <a:buNone/>
            </a:pPr>
            <a:r>
              <a:rPr lang="hu-HU" altLang="hu-HU" sz="5400">
                <a:solidFill>
                  <a:srgbClr val="FF0000"/>
                </a:solidFill>
              </a:rPr>
              <a:t>„Megélhetési Medicína”</a:t>
            </a:r>
          </a:p>
          <a:p>
            <a:pPr algn="ctr">
              <a:spcBef>
                <a:spcPct val="0"/>
              </a:spcBef>
              <a:buSzTx/>
              <a:buFontTx/>
              <a:buNone/>
            </a:pPr>
            <a:r>
              <a:rPr lang="hu-HU" altLang="hu-HU" sz="5400">
                <a:solidFill>
                  <a:srgbClr val="FF0000"/>
                </a:solidFill>
              </a:rPr>
              <a:t>felszámolása </a:t>
            </a:r>
          </a:p>
        </p:txBody>
      </p:sp>
      <p:sp>
        <p:nvSpPr>
          <p:cNvPr id="12" name="Lekerekített téglalap 16">
            <a:extLst>
              <a:ext uri="{FF2B5EF4-FFF2-40B4-BE49-F238E27FC236}">
                <a16:creationId xmlns:a16="http://schemas.microsoft.com/office/drawing/2014/main" id="{A1D2A473-C285-874E-ACF1-41B2A0BDE67D}"/>
              </a:ext>
            </a:extLst>
          </p:cNvPr>
          <p:cNvSpPr>
            <a:spLocks noChangeArrowheads="1"/>
          </p:cNvSpPr>
          <p:nvPr/>
        </p:nvSpPr>
        <p:spPr bwMode="auto">
          <a:xfrm>
            <a:off x="2135560" y="4598566"/>
            <a:ext cx="8208962" cy="1782762"/>
          </a:xfrm>
          <a:prstGeom prst="roundRect">
            <a:avLst>
              <a:gd name="adj" fmla="val 16667"/>
            </a:avLst>
          </a:prstGeom>
          <a:solidFill>
            <a:schemeClr val="bg1"/>
          </a:solidFill>
          <a:ln w="12700">
            <a:solidFill>
              <a:schemeClr val="tx1"/>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5400" i="1">
                <a:solidFill>
                  <a:srgbClr val="FF0000"/>
                </a:solidFill>
              </a:rPr>
              <a:t>Megélhetés</a:t>
            </a:r>
            <a:r>
              <a:rPr lang="hu-HU" altLang="hu-HU" sz="5400">
                <a:solidFill>
                  <a:srgbClr val="FF0000"/>
                </a:solidFill>
              </a:rPr>
              <a:t> helyett a </a:t>
            </a:r>
            <a:r>
              <a:rPr lang="hu-HU" altLang="hu-HU" sz="5400" i="1">
                <a:solidFill>
                  <a:srgbClr val="FF0000"/>
                </a:solidFill>
              </a:rPr>
              <a:t>beteg</a:t>
            </a:r>
            <a:r>
              <a:rPr lang="hu-HU" altLang="hu-HU" sz="5400">
                <a:solidFill>
                  <a:srgbClr val="FF0000"/>
                </a:solidFill>
              </a:rPr>
              <a:t> kerülhessen a középpontba</a:t>
            </a:r>
          </a:p>
        </p:txBody>
      </p:sp>
      <p:sp>
        <p:nvSpPr>
          <p:cNvPr id="13" name="Rounded Rectangle 12">
            <a:extLst>
              <a:ext uri="{FF2B5EF4-FFF2-40B4-BE49-F238E27FC236}">
                <a16:creationId xmlns:a16="http://schemas.microsoft.com/office/drawing/2014/main" id="{BFEB3955-4CB6-D143-98A3-720DA162D617}"/>
              </a:ext>
            </a:extLst>
          </p:cNvPr>
          <p:cNvSpPr/>
          <p:nvPr/>
        </p:nvSpPr>
        <p:spPr bwMode="auto">
          <a:xfrm rot="20071341">
            <a:off x="2599987" y="2438268"/>
            <a:ext cx="6375400" cy="587458"/>
          </a:xfrm>
          <a:prstGeom prst="roundRect">
            <a:avLst/>
          </a:prstGeom>
          <a:solidFill>
            <a:srgbClr val="FFC000"/>
          </a:solid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altLang="en-US" sz="3600" dirty="0" err="1">
                <a:solidFill>
                  <a:srgbClr val="294143"/>
                </a:solidFill>
              </a:rPr>
              <a:t>Kipipálva</a:t>
            </a:r>
            <a:r>
              <a:rPr lang="en-US" altLang="en-US" sz="3600" dirty="0">
                <a:solidFill>
                  <a:srgbClr val="294143"/>
                </a:solidFill>
              </a:rPr>
              <a:t> (?)</a:t>
            </a:r>
          </a:p>
        </p:txBody>
      </p:sp>
    </p:spTree>
    <p:custDataLst>
      <p:tags r:id="rId1"/>
    </p:custDataLst>
    <p:extLst>
      <p:ext uri="{BB962C8B-B14F-4D97-AF65-F5344CB8AC3E}">
        <p14:creationId xmlns:p14="http://schemas.microsoft.com/office/powerpoint/2010/main" val="85644252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C12018D1-038B-DB4F-8423-6E795824E7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567EA14A-D55E-6644-AFED-83830B57C8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0" name="Rectangle 5">
            <a:extLst>
              <a:ext uri="{FF2B5EF4-FFF2-40B4-BE49-F238E27FC236}">
                <a16:creationId xmlns:a16="http://schemas.microsoft.com/office/drawing/2014/main" id="{A0B7AF28-7317-B549-B035-CB3D202C59ED}"/>
              </a:ext>
            </a:extLst>
          </p:cNvPr>
          <p:cNvSpPr txBox="1">
            <a:spLocks noChangeArrowheads="1"/>
          </p:cNvSpPr>
          <p:nvPr/>
        </p:nvSpPr>
        <p:spPr bwMode="auto">
          <a:xfrm>
            <a:off x="2475482" y="188640"/>
            <a:ext cx="7543800" cy="762000"/>
          </a:xfrm>
          <a:prstGeom prst="rect">
            <a:avLst/>
          </a:prstGeom>
          <a:noFill/>
          <a:ln w="9525">
            <a:noFill/>
            <a:miter lim="800000"/>
            <a:headEnd/>
            <a:tailEnd/>
          </a:ln>
        </p:spPr>
        <p:txBody>
          <a:bodyPr lIns="90488" tIns="44450" rIns="90488" bIns="44450" anchor="ctr"/>
          <a:lstStyle/>
          <a:p>
            <a:pPr algn="ctr">
              <a:defRPr/>
            </a:pPr>
            <a:r>
              <a:rPr lang="hu-HU" sz="4400" kern="0" dirty="0">
                <a:solidFill>
                  <a:srgbClr val="000000"/>
                </a:solidFill>
                <a:latin typeface="Times New Roman"/>
              </a:rPr>
              <a:t>Lehetetlen?</a:t>
            </a:r>
            <a:endParaRPr lang="hu-HU" sz="4400" b="1" kern="0" dirty="0">
              <a:solidFill>
                <a:srgbClr val="FFFFFF"/>
              </a:solidFill>
              <a:latin typeface="Times New Roman"/>
            </a:endParaRPr>
          </a:p>
        </p:txBody>
      </p:sp>
      <p:sp>
        <p:nvSpPr>
          <p:cNvPr id="11" name="Lekerekített téglalap 15">
            <a:extLst>
              <a:ext uri="{FF2B5EF4-FFF2-40B4-BE49-F238E27FC236}">
                <a16:creationId xmlns:a16="http://schemas.microsoft.com/office/drawing/2014/main" id="{E718B7F6-B0AC-A541-94D2-FA39F760691D}"/>
              </a:ext>
            </a:extLst>
          </p:cNvPr>
          <p:cNvSpPr>
            <a:spLocks noChangeArrowheads="1"/>
          </p:cNvSpPr>
          <p:nvPr/>
        </p:nvSpPr>
        <p:spPr bwMode="auto">
          <a:xfrm>
            <a:off x="1186432" y="2709863"/>
            <a:ext cx="6048375" cy="2014537"/>
          </a:xfrm>
          <a:prstGeom prst="roundRect">
            <a:avLst>
              <a:gd name="adj" fmla="val 16667"/>
            </a:avLst>
          </a:prstGeom>
          <a:solidFill>
            <a:schemeClr val="bg1"/>
          </a:solidFill>
          <a:ln w="12700">
            <a:solidFill>
              <a:schemeClr val="tx1"/>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a:solidFill>
                  <a:srgbClr val="FF0000"/>
                </a:solidFill>
              </a:rPr>
              <a:t>„A hajótörött legnagyobb tévedése, hogy sokat remél, és keveset tesz”</a:t>
            </a:r>
          </a:p>
        </p:txBody>
      </p:sp>
      <p:pic>
        <p:nvPicPr>
          <p:cNvPr id="12" name="Picture 2" descr="http://www.potofthots.com/wp-content/uploads/2012/11/life-of-pi-book-cover.jpg">
            <a:extLst>
              <a:ext uri="{FF2B5EF4-FFF2-40B4-BE49-F238E27FC236}">
                <a16:creationId xmlns:a16="http://schemas.microsoft.com/office/drawing/2014/main" id="{12B71B5B-F768-B54D-9E78-252AB1FB61E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38045" y="1684338"/>
            <a:ext cx="30384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69531074"/>
      </p:ext>
    </p:extLst>
  </p:cSld>
  <p:clrMapOvr>
    <a:masterClrMapping/>
  </p:clrMapOvr>
  <p:transition advTm="10799"/>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3" name="Kép 7">
            <a:extLst>
              <a:ext uri="{FF2B5EF4-FFF2-40B4-BE49-F238E27FC236}">
                <a16:creationId xmlns:a16="http://schemas.microsoft.com/office/drawing/2014/main" id="{CF3F371F-36EF-9541-9D38-AF25FE15F85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70733" y="3254375"/>
            <a:ext cx="57689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ép 5">
            <a:extLst>
              <a:ext uri="{FF2B5EF4-FFF2-40B4-BE49-F238E27FC236}">
                <a16:creationId xmlns:a16="http://schemas.microsoft.com/office/drawing/2014/main" id="{6539838B-5875-FD4E-BAC2-DEA9CF0226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46983" y="22225"/>
            <a:ext cx="307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6">
            <a:extLst>
              <a:ext uri="{FF2B5EF4-FFF2-40B4-BE49-F238E27FC236}">
                <a16:creationId xmlns:a16="http://schemas.microsoft.com/office/drawing/2014/main" id="{DA228759-F870-E046-9BDD-EF4D15164E74}"/>
              </a:ext>
            </a:extLst>
          </p:cNvPr>
          <p:cNvSpPr txBox="1">
            <a:spLocks noChangeArrowheads="1"/>
          </p:cNvSpPr>
          <p:nvPr/>
        </p:nvSpPr>
        <p:spPr bwMode="auto">
          <a:xfrm>
            <a:off x="7480746" y="654050"/>
            <a:ext cx="2544762" cy="830263"/>
          </a:xfrm>
          <a:prstGeom prst="rect">
            <a:avLst/>
          </a:prstGeom>
          <a:solidFill>
            <a:schemeClr val="bg1"/>
          </a:solidFill>
          <a:ln>
            <a:solidFill>
              <a:srgbClr val="67AAA8"/>
            </a:solidFill>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János (Hans) Selye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mn-cs"/>
              </a:rPr>
              <a:t>1907-1982</a:t>
            </a:r>
          </a:p>
        </p:txBody>
      </p:sp>
      <p:cxnSp>
        <p:nvCxnSpPr>
          <p:cNvPr id="16" name="Straight Connector 2">
            <a:extLst>
              <a:ext uri="{FF2B5EF4-FFF2-40B4-BE49-F238E27FC236}">
                <a16:creationId xmlns:a16="http://schemas.microsoft.com/office/drawing/2014/main" id="{0277E3A1-1DF7-4D47-B225-679F8FE281CB}"/>
              </a:ext>
            </a:extLst>
          </p:cNvPr>
          <p:cNvCxnSpPr>
            <a:cxnSpLocks noChangeShapeType="1"/>
          </p:cNvCxnSpPr>
          <p:nvPr/>
        </p:nvCxnSpPr>
        <p:spPr bwMode="auto">
          <a:xfrm>
            <a:off x="6394896" y="3789363"/>
            <a:ext cx="2814637"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7" name="Straight Connector 2">
            <a:extLst>
              <a:ext uri="{FF2B5EF4-FFF2-40B4-BE49-F238E27FC236}">
                <a16:creationId xmlns:a16="http://schemas.microsoft.com/office/drawing/2014/main" id="{B611B900-46C9-9E40-943C-BCC24F17B414}"/>
              </a:ext>
            </a:extLst>
          </p:cNvPr>
          <p:cNvCxnSpPr>
            <a:cxnSpLocks noChangeShapeType="1"/>
          </p:cNvCxnSpPr>
          <p:nvPr/>
        </p:nvCxnSpPr>
        <p:spPr bwMode="auto">
          <a:xfrm>
            <a:off x="8128446" y="4941888"/>
            <a:ext cx="1135062"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8" name="Straight Connector 2">
            <a:extLst>
              <a:ext uri="{FF2B5EF4-FFF2-40B4-BE49-F238E27FC236}">
                <a16:creationId xmlns:a16="http://schemas.microsoft.com/office/drawing/2014/main" id="{8BF9E92C-39AD-974F-9C7C-8BC84EF699E8}"/>
              </a:ext>
            </a:extLst>
          </p:cNvPr>
          <p:cNvCxnSpPr>
            <a:cxnSpLocks noChangeShapeType="1"/>
          </p:cNvCxnSpPr>
          <p:nvPr/>
        </p:nvCxnSpPr>
        <p:spPr bwMode="auto">
          <a:xfrm>
            <a:off x="3592958" y="5229225"/>
            <a:ext cx="2038350"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9" name="Straight Connector 2">
            <a:extLst>
              <a:ext uri="{FF2B5EF4-FFF2-40B4-BE49-F238E27FC236}">
                <a16:creationId xmlns:a16="http://schemas.microsoft.com/office/drawing/2014/main" id="{59C9F514-4F6E-0842-B08A-2FC12030B39D}"/>
              </a:ext>
            </a:extLst>
          </p:cNvPr>
          <p:cNvCxnSpPr>
            <a:cxnSpLocks noChangeShapeType="1"/>
          </p:cNvCxnSpPr>
          <p:nvPr/>
        </p:nvCxnSpPr>
        <p:spPr bwMode="auto">
          <a:xfrm>
            <a:off x="3592958" y="5445125"/>
            <a:ext cx="5616575"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20" name="Straight Connector 2">
            <a:extLst>
              <a:ext uri="{FF2B5EF4-FFF2-40B4-BE49-F238E27FC236}">
                <a16:creationId xmlns:a16="http://schemas.microsoft.com/office/drawing/2014/main" id="{D74D60B3-CB4D-564C-B0DC-0E44B1F3B17E}"/>
              </a:ext>
            </a:extLst>
          </p:cNvPr>
          <p:cNvCxnSpPr>
            <a:cxnSpLocks noChangeShapeType="1"/>
          </p:cNvCxnSpPr>
          <p:nvPr/>
        </p:nvCxnSpPr>
        <p:spPr bwMode="auto">
          <a:xfrm flipV="1">
            <a:off x="5583683" y="5876925"/>
            <a:ext cx="2279650" cy="41275"/>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cxnSp>
      <p:pic>
        <p:nvPicPr>
          <p:cNvPr id="21" name="Kép 16">
            <a:extLst>
              <a:ext uri="{FF2B5EF4-FFF2-40B4-BE49-F238E27FC236}">
                <a16:creationId xmlns:a16="http://schemas.microsoft.com/office/drawing/2014/main" id="{B04B0F8E-1402-9241-B4A1-3000C876C0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53071" y="2603500"/>
            <a:ext cx="8607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Kép 17">
            <a:extLst>
              <a:ext uri="{FF2B5EF4-FFF2-40B4-BE49-F238E27FC236}">
                <a16:creationId xmlns:a16="http://schemas.microsoft.com/office/drawing/2014/main" id="{F30B5667-3332-514D-B287-B1CDF3B42B1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50033" y="2170113"/>
            <a:ext cx="61595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ekerekített téglalap 2">
            <a:extLst>
              <a:ext uri="{FF2B5EF4-FFF2-40B4-BE49-F238E27FC236}">
                <a16:creationId xmlns:a16="http://schemas.microsoft.com/office/drawing/2014/main" id="{54FD9AC8-D19E-B247-AFDC-75157A04CF74}"/>
              </a:ext>
            </a:extLst>
          </p:cNvPr>
          <p:cNvSpPr>
            <a:spLocks noChangeArrowheads="1"/>
          </p:cNvSpPr>
          <p:nvPr/>
        </p:nvSpPr>
        <p:spPr bwMode="auto">
          <a:xfrm>
            <a:off x="1602606" y="5431044"/>
            <a:ext cx="9299575" cy="80626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err="1">
                <a:solidFill>
                  <a:srgbClr val="294143"/>
                </a:solidFill>
              </a:rPr>
              <a:t>This</a:t>
            </a:r>
            <a:r>
              <a:rPr lang="hu-HU" altLang="hu-HU" sz="3600" dirty="0">
                <a:solidFill>
                  <a:srgbClr val="294143"/>
                </a:solidFill>
              </a:rPr>
              <a:t> </a:t>
            </a:r>
            <a:r>
              <a:rPr lang="hu-HU" altLang="hu-HU" sz="3600" dirty="0" err="1">
                <a:solidFill>
                  <a:srgbClr val="294143"/>
                </a:solidFill>
              </a:rPr>
              <a:t>was</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discovery</a:t>
            </a:r>
            <a:r>
              <a:rPr lang="hu-HU" altLang="hu-HU" sz="3600" dirty="0">
                <a:solidFill>
                  <a:srgbClr val="294143"/>
                </a:solidFill>
              </a:rPr>
              <a:t> of „</a:t>
            </a:r>
            <a:r>
              <a:rPr lang="hu-HU" altLang="hu-HU" sz="3600" dirty="0" err="1">
                <a:solidFill>
                  <a:srgbClr val="294143"/>
                </a:solidFill>
              </a:rPr>
              <a:t>stress</a:t>
            </a:r>
            <a:r>
              <a:rPr lang="hu-HU" altLang="hu-HU" sz="3600" dirty="0">
                <a:solidFill>
                  <a:srgbClr val="294143"/>
                </a:solidFill>
              </a:rPr>
              <a:t>”</a:t>
            </a:r>
          </a:p>
        </p:txBody>
      </p:sp>
      <p:pic>
        <p:nvPicPr>
          <p:cNvPr id="24" name="Kép 44">
            <a:extLst>
              <a:ext uri="{FF2B5EF4-FFF2-40B4-BE49-F238E27FC236}">
                <a16:creationId xmlns:a16="http://schemas.microsoft.com/office/drawing/2014/main" id="{F0F166B2-BF11-984C-9818-E882F1599FE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25" name="Picture 24" descr="A picture containing food&#10;&#10;Description automatically generated">
            <a:extLst>
              <a:ext uri="{FF2B5EF4-FFF2-40B4-BE49-F238E27FC236}">
                <a16:creationId xmlns:a16="http://schemas.microsoft.com/office/drawing/2014/main" id="{8A01ACEA-625D-9C42-BC1F-8F8F8AD4CEC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282389366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5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strVal val="#ppt_w*0.70"/>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strVal val="#ppt_w*0.70"/>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Effect transition="in" filter="fade">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D19911F-6FC5-B144-A376-1FFADCB02305}"/>
              </a:ext>
            </a:extLst>
          </p:cNvPr>
          <p:cNvSpPr>
            <a:spLocks noChangeArrowheads="1"/>
          </p:cNvSpPr>
          <p:nvPr/>
        </p:nvSpPr>
        <p:spPr bwMode="auto">
          <a:xfrm>
            <a:off x="4525763" y="6104682"/>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0" name="Csoportba foglalás 5">
            <a:extLst>
              <a:ext uri="{FF2B5EF4-FFF2-40B4-BE49-F238E27FC236}">
                <a16:creationId xmlns:a16="http://schemas.microsoft.com/office/drawing/2014/main" id="{39BA92C6-B8AF-E246-9619-E9C89734D8E7}"/>
              </a:ext>
            </a:extLst>
          </p:cNvPr>
          <p:cNvGrpSpPr>
            <a:grpSpLocks/>
          </p:cNvGrpSpPr>
          <p:nvPr/>
        </p:nvGrpSpPr>
        <p:grpSpPr bwMode="auto">
          <a:xfrm>
            <a:off x="1761926" y="1658095"/>
            <a:ext cx="8645525" cy="4579937"/>
            <a:chOff x="179512" y="1801797"/>
            <a:chExt cx="8644675" cy="5226975"/>
          </a:xfrm>
        </p:grpSpPr>
        <p:pic>
          <p:nvPicPr>
            <p:cNvPr id="11" name="Tartalom helye 9">
              <a:extLst>
                <a:ext uri="{FF2B5EF4-FFF2-40B4-BE49-F238E27FC236}">
                  <a16:creationId xmlns:a16="http://schemas.microsoft.com/office/drawing/2014/main" id="{E59C6B64-6B47-1343-A6E0-65C8D6BB344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0152" y="1801797"/>
              <a:ext cx="2884035" cy="522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D697D5E5-10AC-1241-85EA-34F7D9994A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2019192"/>
              <a:ext cx="5400600" cy="472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6">
            <a:extLst>
              <a:ext uri="{FF2B5EF4-FFF2-40B4-BE49-F238E27FC236}">
                <a16:creationId xmlns:a16="http://schemas.microsoft.com/office/drawing/2014/main" id="{4A286BF7-6DD9-9D49-BE73-F632078D308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415388" y="1167557"/>
            <a:ext cx="865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zövegdoboz 1">
            <a:extLst>
              <a:ext uri="{FF2B5EF4-FFF2-40B4-BE49-F238E27FC236}">
                <a16:creationId xmlns:a16="http://schemas.microsoft.com/office/drawing/2014/main" id="{DA25A84B-D832-B84E-B759-E872B5BBFEC6}"/>
              </a:ext>
            </a:extLst>
          </p:cNvPr>
          <p:cNvSpPr txBox="1">
            <a:spLocks noChangeArrowheads="1"/>
          </p:cNvSpPr>
          <p:nvPr/>
        </p:nvSpPr>
        <p:spPr bwMode="auto">
          <a:xfrm>
            <a:off x="7810301" y="1845420"/>
            <a:ext cx="481012"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t>
            </a:r>
          </a:p>
        </p:txBody>
      </p:sp>
      <p:sp>
        <p:nvSpPr>
          <p:cNvPr id="19" name="Szövegdoboz 26">
            <a:extLst>
              <a:ext uri="{FF2B5EF4-FFF2-40B4-BE49-F238E27FC236}">
                <a16:creationId xmlns:a16="http://schemas.microsoft.com/office/drawing/2014/main" id="{1F90ABBC-CBA7-624D-B9D8-0F5E139EF659}"/>
              </a:ext>
            </a:extLst>
          </p:cNvPr>
          <p:cNvSpPr txBox="1">
            <a:spLocks noChangeArrowheads="1"/>
          </p:cNvSpPr>
          <p:nvPr/>
        </p:nvSpPr>
        <p:spPr bwMode="auto">
          <a:xfrm>
            <a:off x="7810301" y="3717082"/>
            <a:ext cx="42862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t>
            </a:r>
          </a:p>
        </p:txBody>
      </p:sp>
      <p:sp>
        <p:nvSpPr>
          <p:cNvPr id="20" name="Szövegdoboz 27">
            <a:extLst>
              <a:ext uri="{FF2B5EF4-FFF2-40B4-BE49-F238E27FC236}">
                <a16:creationId xmlns:a16="http://schemas.microsoft.com/office/drawing/2014/main" id="{11C478F1-2CC8-E64E-BD8B-2AB69E82AD39}"/>
              </a:ext>
            </a:extLst>
          </p:cNvPr>
          <p:cNvSpPr txBox="1">
            <a:spLocks noChangeArrowheads="1"/>
          </p:cNvSpPr>
          <p:nvPr/>
        </p:nvSpPr>
        <p:spPr bwMode="auto">
          <a:xfrm>
            <a:off x="7810301" y="5445870"/>
            <a:ext cx="3127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a:t>
            </a:r>
          </a:p>
        </p:txBody>
      </p:sp>
      <p:sp>
        <p:nvSpPr>
          <p:cNvPr id="21" name="TextBox 2">
            <a:extLst>
              <a:ext uri="{FF2B5EF4-FFF2-40B4-BE49-F238E27FC236}">
                <a16:creationId xmlns:a16="http://schemas.microsoft.com/office/drawing/2014/main" id="{3A8A6E0C-D14D-7045-BE83-9995DDA18620}"/>
              </a:ext>
            </a:extLst>
          </p:cNvPr>
          <p:cNvSpPr txBox="1">
            <a:spLocks noChangeArrowheads="1"/>
          </p:cNvSpPr>
          <p:nvPr/>
        </p:nvSpPr>
        <p:spPr bwMode="auto">
          <a:xfrm>
            <a:off x="2338188" y="1124695"/>
            <a:ext cx="2946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DAMP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Damage</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Associated</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Molecular</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Pattern</a:t>
            </a:r>
            <a:endPar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endParaRPr>
          </a:p>
        </p:txBody>
      </p:sp>
      <p:sp>
        <p:nvSpPr>
          <p:cNvPr id="22" name="Ellipszis 21">
            <a:extLst>
              <a:ext uri="{FF2B5EF4-FFF2-40B4-BE49-F238E27FC236}">
                <a16:creationId xmlns:a16="http://schemas.microsoft.com/office/drawing/2014/main" id="{592A7C68-EE2B-5746-9302-2677CEB698AE}"/>
              </a:ext>
            </a:extLst>
          </p:cNvPr>
          <p:cNvSpPr>
            <a:spLocks noChangeArrowheads="1"/>
          </p:cNvSpPr>
          <p:nvPr/>
        </p:nvSpPr>
        <p:spPr bwMode="auto">
          <a:xfrm rot="4540765">
            <a:off x="3842344" y="3544839"/>
            <a:ext cx="3614737" cy="205105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TextBox 2">
            <a:extLst>
              <a:ext uri="{FF2B5EF4-FFF2-40B4-BE49-F238E27FC236}">
                <a16:creationId xmlns:a16="http://schemas.microsoft.com/office/drawing/2014/main" id="{D1710D74-06D0-1046-A488-BADC0B860092}"/>
              </a:ext>
            </a:extLst>
          </p:cNvPr>
          <p:cNvSpPr txBox="1">
            <a:spLocks noChangeArrowheads="1"/>
          </p:cNvSpPr>
          <p:nvPr/>
        </p:nvSpPr>
        <p:spPr bwMode="auto">
          <a:xfrm>
            <a:off x="7272138" y="1124695"/>
            <a:ext cx="30146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PAMP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Pathogen</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Associated</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Molecular</a:t>
            </a:r>
            <a:r>
              <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en-US" sz="1400" b="0" i="0" u="none" strike="noStrike" kern="1200" cap="none" spc="0" normalizeH="0" baseline="0" noProof="0" dirty="0" err="1">
                <a:ln>
                  <a:noFill/>
                </a:ln>
                <a:solidFill>
                  <a:srgbClr val="294143"/>
                </a:solidFill>
                <a:effectLst/>
                <a:uLnTx/>
                <a:uFillTx/>
                <a:latin typeface="Times New Roman" panose="02020603050405020304" pitchFamily="18" charset="0"/>
                <a:ea typeface="+mn-ea"/>
                <a:cs typeface="+mn-cs"/>
              </a:rPr>
              <a:t>Pattern</a:t>
            </a:r>
            <a:endParaRPr kumimoji="0" lang="hu-HU" altLang="en-US" sz="1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endParaRPr>
          </a:p>
        </p:txBody>
      </p:sp>
      <p:pic>
        <p:nvPicPr>
          <p:cNvPr id="25" name="Picture 23">
            <a:extLst>
              <a:ext uri="{FF2B5EF4-FFF2-40B4-BE49-F238E27FC236}">
                <a16:creationId xmlns:a16="http://schemas.microsoft.com/office/drawing/2014/main" id="{24E2FDD6-22ED-B342-92B4-22F509FA99D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015182" y="1832720"/>
            <a:ext cx="33607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a:extLst>
              <a:ext uri="{FF2B5EF4-FFF2-40B4-BE49-F238E27FC236}">
                <a16:creationId xmlns:a16="http://schemas.microsoft.com/office/drawing/2014/main" id="{BF5BFEAF-6529-7D40-A57E-B4D4046E2A8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18176" y="1754932"/>
            <a:ext cx="30130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43014D0-EDF6-4144-90D7-BE1E4D94289C}"/>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28626" y="4175870"/>
            <a:ext cx="3349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a:extLst>
              <a:ext uri="{FF2B5EF4-FFF2-40B4-BE49-F238E27FC236}">
                <a16:creationId xmlns:a16="http://schemas.microsoft.com/office/drawing/2014/main" id="{3D358F66-B80C-2D47-BEC8-5E43B27DFD4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41988" y="4006007"/>
            <a:ext cx="29654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9" descr="Vastag átlós felfelé">
            <a:extLst>
              <a:ext uri="{FF2B5EF4-FFF2-40B4-BE49-F238E27FC236}">
                <a16:creationId xmlns:a16="http://schemas.microsoft.com/office/drawing/2014/main" id="{E44C04AD-8227-434E-834C-28E8D8008B80}"/>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30" name="Téglalap 40">
            <a:extLst>
              <a:ext uri="{FF2B5EF4-FFF2-40B4-BE49-F238E27FC236}">
                <a16:creationId xmlns:a16="http://schemas.microsoft.com/office/drawing/2014/main" id="{0F8FD487-412F-1042-B6F3-4A5FCADE2FD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31" name="Rectangle 9" descr="Vastag átlós felfelé">
            <a:extLst>
              <a:ext uri="{FF2B5EF4-FFF2-40B4-BE49-F238E27FC236}">
                <a16:creationId xmlns:a16="http://schemas.microsoft.com/office/drawing/2014/main" id="{0AF4BA03-333E-AA44-B949-C9A27E2DE89C}"/>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32" name="Kép 43">
            <a:extLst>
              <a:ext uri="{FF2B5EF4-FFF2-40B4-BE49-F238E27FC236}">
                <a16:creationId xmlns:a16="http://schemas.microsoft.com/office/drawing/2014/main" id="{D3665E15-8746-9D43-8705-3F65D90428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34" name="Kép 45">
            <a:extLst>
              <a:ext uri="{FF2B5EF4-FFF2-40B4-BE49-F238E27FC236}">
                <a16:creationId xmlns:a16="http://schemas.microsoft.com/office/drawing/2014/main" id="{AA97922B-D748-714A-A189-243771311AB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sp>
        <p:nvSpPr>
          <p:cNvPr id="35" name="Title 1">
            <a:extLst>
              <a:ext uri="{FF2B5EF4-FFF2-40B4-BE49-F238E27FC236}">
                <a16:creationId xmlns:a16="http://schemas.microsoft.com/office/drawing/2014/main" id="{E3D3B84F-DA13-B14B-B5C2-29251A043CA7}"/>
              </a:ext>
            </a:extLst>
          </p:cNvPr>
          <p:cNvSpPr>
            <a:spLocks noGrp="1"/>
          </p:cNvSpPr>
          <p:nvPr>
            <p:ph type="title"/>
          </p:nvPr>
        </p:nvSpPr>
        <p:spPr>
          <a:xfrm>
            <a:off x="2186880" y="116632"/>
            <a:ext cx="8229600" cy="809464"/>
          </a:xfrm>
        </p:spPr>
        <p:txBody>
          <a:bodyPr>
            <a:normAutofit/>
          </a:bodyPr>
          <a:lstStyle/>
          <a:p>
            <a:r>
              <a:rPr lang="hu-HU" altLang="hu-HU" sz="4400" kern="0" dirty="0" err="1">
                <a:solidFill>
                  <a:srgbClr val="294143"/>
                </a:solidFill>
                <a:latin typeface="Times New Roman" panose="02020603050405020304" pitchFamily="18" charset="0"/>
              </a:rPr>
              <a:t>Injury</a:t>
            </a:r>
            <a:r>
              <a:rPr lang="hu-HU" altLang="hu-HU" sz="4400" kern="0" dirty="0">
                <a:solidFill>
                  <a:srgbClr val="294143"/>
                </a:solidFill>
                <a:latin typeface="Times New Roman" panose="02020603050405020304" pitchFamily="18" charset="0"/>
              </a:rPr>
              <a:t>: DAMP </a:t>
            </a:r>
            <a:r>
              <a:rPr lang="hu-HU" altLang="hu-HU" sz="4400" kern="0" dirty="0" err="1">
                <a:solidFill>
                  <a:srgbClr val="294143"/>
                </a:solidFill>
                <a:latin typeface="Times New Roman" panose="02020603050405020304" pitchFamily="18" charset="0"/>
              </a:rPr>
              <a:t>or</a:t>
            </a:r>
            <a:r>
              <a:rPr lang="hu-HU" altLang="hu-HU" sz="4400" kern="0" dirty="0">
                <a:solidFill>
                  <a:srgbClr val="294143"/>
                </a:solidFill>
                <a:latin typeface="Times New Roman" panose="02020603050405020304" pitchFamily="18" charset="0"/>
              </a:rPr>
              <a:t> PAMP</a:t>
            </a:r>
            <a:endParaRPr lang="en-US" sz="4400" dirty="0">
              <a:solidFill>
                <a:srgbClr val="294143"/>
              </a:solidFill>
              <a:latin typeface="Segoe UI" pitchFamily="34" charset="0"/>
              <a:ea typeface="Segoe UI" pitchFamily="34" charset="0"/>
              <a:cs typeface="Segoe UI" pitchFamily="34" charset="0"/>
            </a:endParaRPr>
          </a:p>
        </p:txBody>
      </p:sp>
      <p:sp>
        <p:nvSpPr>
          <p:cNvPr id="36" name="Lekerekített téglalap 2">
            <a:extLst>
              <a:ext uri="{FF2B5EF4-FFF2-40B4-BE49-F238E27FC236}">
                <a16:creationId xmlns:a16="http://schemas.microsoft.com/office/drawing/2014/main" id="{22E68591-ED4A-6E49-A66E-4E514B0FC2B9}"/>
              </a:ext>
            </a:extLst>
          </p:cNvPr>
          <p:cNvSpPr>
            <a:spLocks noChangeArrowheads="1"/>
          </p:cNvSpPr>
          <p:nvPr/>
        </p:nvSpPr>
        <p:spPr bwMode="auto">
          <a:xfrm>
            <a:off x="1784549" y="3412932"/>
            <a:ext cx="8797579" cy="1276903"/>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Inflammatory</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response</a:t>
            </a:r>
            <a:r>
              <a:rPr kumimoji="0" lang="hu-HU" altLang="hu-HU" sz="3600" b="0" i="0" u="none" strike="noStrike" kern="0" cap="none" spc="0" normalizeH="0" baseline="0" noProof="0" dirty="0">
                <a:ln>
                  <a:noFill/>
                </a:ln>
                <a:solidFill>
                  <a:srgbClr val="294143"/>
                </a:solidFill>
                <a:effectLst/>
                <a:uLnTx/>
                <a:uFillTx/>
                <a:latin typeface="Times New Roman" charset="0"/>
              </a:rPr>
              <a:t> is  </a:t>
            </a:r>
            <a:r>
              <a:rPr kumimoji="0" lang="hu-HU" altLang="hu-HU" sz="3600" b="0" i="0" u="none" strike="noStrike" kern="0" cap="none" spc="0" normalizeH="0" baseline="0" noProof="0" dirty="0" err="1">
                <a:ln>
                  <a:noFill/>
                </a:ln>
                <a:solidFill>
                  <a:srgbClr val="294143"/>
                </a:solidFill>
                <a:effectLst/>
                <a:uLnTx/>
                <a:uFillTx/>
                <a:latin typeface="Times New Roman" charset="0"/>
              </a:rPr>
              <a:t>essential</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to</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conquer</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injuries</a:t>
            </a:r>
            <a:r>
              <a:rPr kumimoji="0" lang="hu-HU" altLang="hu-HU" sz="3600" b="0" i="0" u="none" strike="noStrike" kern="0" cap="none" spc="0" normalizeH="0" baseline="0" noProof="0" dirty="0">
                <a:ln>
                  <a:noFill/>
                </a:ln>
                <a:solidFill>
                  <a:srgbClr val="294143"/>
                </a:solidFill>
                <a:effectLst/>
                <a:uLnTx/>
                <a:uFillTx/>
                <a:latin typeface="Times New Roman" charset="0"/>
              </a:rPr>
              <a:t>.</a:t>
            </a:r>
            <a:r>
              <a:rPr lang="hu-HU" altLang="hu-HU" sz="3600" kern="0" dirty="0">
                <a:solidFill>
                  <a:srgbClr val="294143"/>
                </a:solidFill>
              </a:rPr>
              <a:t> </a:t>
            </a:r>
            <a:endParaRPr kumimoji="0" lang="hu-HU" altLang="hu-HU" sz="3600" b="0" i="0" u="none" strike="noStrike" kern="0" cap="none" spc="0" normalizeH="0" baseline="0" noProof="0" dirty="0">
              <a:ln>
                <a:noFill/>
              </a:ln>
              <a:solidFill>
                <a:srgbClr val="294143"/>
              </a:solidFill>
              <a:effectLst/>
              <a:uLnTx/>
              <a:uFillTx/>
              <a:latin typeface="Times New Roman" charset="0"/>
            </a:endParaRPr>
          </a:p>
        </p:txBody>
      </p:sp>
      <p:pic>
        <p:nvPicPr>
          <p:cNvPr id="37" name="Kép 44">
            <a:extLst>
              <a:ext uri="{FF2B5EF4-FFF2-40B4-BE49-F238E27FC236}">
                <a16:creationId xmlns:a16="http://schemas.microsoft.com/office/drawing/2014/main" id="{1E95544E-A1C7-0C42-A8F1-019571BC551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38" name="Picture 37" descr="A picture containing food&#10;&#10;Description automatically generated">
            <a:extLst>
              <a:ext uri="{FF2B5EF4-FFF2-40B4-BE49-F238E27FC236}">
                <a16:creationId xmlns:a16="http://schemas.microsoft.com/office/drawing/2014/main" id="{B8AAF7BD-451B-7440-80C3-3DF8816B649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33" name="Lekerekített téglalap 2">
            <a:extLst>
              <a:ext uri="{FF2B5EF4-FFF2-40B4-BE49-F238E27FC236}">
                <a16:creationId xmlns:a16="http://schemas.microsoft.com/office/drawing/2014/main" id="{AAED2B3B-4EEE-FC4B-859F-EEB0D4D7DCBE}"/>
              </a:ext>
            </a:extLst>
          </p:cNvPr>
          <p:cNvSpPr>
            <a:spLocks noChangeArrowheads="1"/>
          </p:cNvSpPr>
          <p:nvPr/>
        </p:nvSpPr>
        <p:spPr bwMode="auto">
          <a:xfrm>
            <a:off x="1784549" y="5339737"/>
            <a:ext cx="8797579" cy="892724"/>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3600" b="0" i="0" u="none" strike="noStrike" kern="0" cap="none" spc="0" normalizeH="0" baseline="0" noProof="0" dirty="0" err="1">
                <a:ln>
                  <a:noFill/>
                </a:ln>
                <a:solidFill>
                  <a:srgbClr val="294143"/>
                </a:solidFill>
                <a:effectLst/>
                <a:uLnTx/>
                <a:uFillTx/>
                <a:latin typeface="Times New Roman" charset="0"/>
              </a:rPr>
              <a:t>But</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only</a:t>
            </a:r>
            <a:r>
              <a:rPr kumimoji="0" lang="hu-HU" altLang="hu-HU" sz="3600" b="0" i="0" u="none" strike="noStrike" kern="0" cap="none" spc="0" normalizeH="0" baseline="0" noProof="0" dirty="0">
                <a:ln>
                  <a:noFill/>
                </a:ln>
                <a:solidFill>
                  <a:srgbClr val="294143"/>
                </a:solidFill>
                <a:effectLst/>
                <a:uLnTx/>
                <a:uFillTx/>
                <a:latin typeface="Times New Roman" charset="0"/>
              </a:rPr>
              <a:t>, </a:t>
            </a:r>
            <a:r>
              <a:rPr kumimoji="0" lang="hu-HU" altLang="hu-HU" sz="3600" b="0" i="0" u="none" strike="noStrike" kern="0" cap="none" spc="0" normalizeH="0" baseline="0" noProof="0" dirty="0" err="1">
                <a:ln>
                  <a:noFill/>
                </a:ln>
                <a:solidFill>
                  <a:srgbClr val="294143"/>
                </a:solidFill>
                <a:effectLst/>
                <a:uLnTx/>
                <a:uFillTx/>
                <a:latin typeface="Times New Roman" charset="0"/>
              </a:rPr>
              <a:t>if</a:t>
            </a:r>
            <a:r>
              <a:rPr kumimoji="0" lang="hu-HU" altLang="hu-HU" sz="3600" b="0" i="0" u="none" strike="noStrike" kern="0" cap="none" spc="0" normalizeH="0" baseline="0" noProof="0" dirty="0">
                <a:ln>
                  <a:noFill/>
                </a:ln>
                <a:solidFill>
                  <a:srgbClr val="294143"/>
                </a:solidFill>
                <a:effectLst/>
                <a:uLnTx/>
                <a:uFillTx/>
                <a:latin typeface="Times New Roman" charset="0"/>
              </a:rPr>
              <a:t> it</a:t>
            </a:r>
            <a:r>
              <a:rPr kumimoji="0" lang="hu-HU" altLang="hu-HU" sz="3600" b="0" i="0" u="none" strike="noStrike" kern="0" cap="none" spc="0" normalizeH="0" noProof="0" dirty="0">
                <a:ln>
                  <a:noFill/>
                </a:ln>
                <a:solidFill>
                  <a:srgbClr val="294143"/>
                </a:solidFill>
                <a:effectLst/>
                <a:uLnTx/>
                <a:uFillTx/>
                <a:latin typeface="Times New Roman" charset="0"/>
              </a:rPr>
              <a:t> is a „</a:t>
            </a:r>
            <a:r>
              <a:rPr kumimoji="0" lang="hu-HU" altLang="hu-HU" sz="3600" b="0" i="0" u="none" strike="noStrike" kern="0" cap="none" spc="0" normalizeH="0" noProof="0" dirty="0" err="1">
                <a:ln>
                  <a:noFill/>
                </a:ln>
                <a:solidFill>
                  <a:srgbClr val="294143"/>
                </a:solidFill>
                <a:effectLst/>
                <a:uLnTx/>
                <a:uFillTx/>
                <a:latin typeface="Times New Roman" charset="0"/>
              </a:rPr>
              <a:t>healthy</a:t>
            </a:r>
            <a:r>
              <a:rPr kumimoji="0" lang="hu-HU" altLang="hu-HU" sz="3600" b="0" i="0" u="none" strike="noStrike" kern="0" cap="none" spc="0" normalizeH="0" noProof="0" dirty="0">
                <a:ln>
                  <a:noFill/>
                </a:ln>
                <a:solidFill>
                  <a:srgbClr val="294143"/>
                </a:solidFill>
                <a:effectLst/>
                <a:uLnTx/>
                <a:uFillTx/>
                <a:latin typeface="Times New Roman" charset="0"/>
              </a:rPr>
              <a:t>” </a:t>
            </a:r>
            <a:r>
              <a:rPr kumimoji="0" lang="hu-HU" altLang="hu-HU" sz="3600" b="0" i="0" u="none" strike="noStrike" kern="0" cap="none" spc="0" normalizeH="0" noProof="0" dirty="0" err="1">
                <a:ln>
                  <a:noFill/>
                </a:ln>
                <a:solidFill>
                  <a:srgbClr val="294143"/>
                </a:solidFill>
                <a:effectLst/>
                <a:uLnTx/>
                <a:uFillTx/>
                <a:latin typeface="Times New Roman" charset="0"/>
              </a:rPr>
              <a:t>response</a:t>
            </a:r>
            <a:endParaRPr kumimoji="0" lang="hu-HU" altLang="hu-HU" sz="3600" b="0" i="0" u="none" strike="noStrike" kern="0" cap="none" spc="0" normalizeH="0" baseline="0" noProof="0" dirty="0">
              <a:ln>
                <a:noFill/>
              </a:ln>
              <a:solidFill>
                <a:srgbClr val="294143"/>
              </a:solidFill>
              <a:effectLst/>
              <a:uLnTx/>
              <a:uFillTx/>
              <a:latin typeface="Times New Roman" charset="0"/>
            </a:endParaRPr>
          </a:p>
        </p:txBody>
      </p:sp>
    </p:spTree>
    <p:custDataLst>
      <p:tags r:id="rId1"/>
    </p:custDataLst>
    <p:extLst>
      <p:ext uri="{BB962C8B-B14F-4D97-AF65-F5344CB8AC3E}">
        <p14:creationId xmlns:p14="http://schemas.microsoft.com/office/powerpoint/2010/main" val="340593865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9" name="Picture 8" descr="File:Yin and Yang.svg">
            <a:extLst>
              <a:ext uri="{FF2B5EF4-FFF2-40B4-BE49-F238E27FC236}">
                <a16:creationId xmlns:a16="http://schemas.microsoft.com/office/drawing/2014/main" id="{01560B9B-60C3-BF4E-9A5E-D5D1304689A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03973" y="2205038"/>
            <a:ext cx="34575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zis feliratnak 19">
            <a:extLst>
              <a:ext uri="{FF2B5EF4-FFF2-40B4-BE49-F238E27FC236}">
                <a16:creationId xmlns:a16="http://schemas.microsoft.com/office/drawing/2014/main" id="{AAAD50EC-D7D2-2541-9AEF-2367CCC164BC}"/>
              </a:ext>
            </a:extLst>
          </p:cNvPr>
          <p:cNvSpPr>
            <a:spLocks noChangeArrowheads="1"/>
          </p:cNvSpPr>
          <p:nvPr/>
        </p:nvSpPr>
        <p:spPr bwMode="auto">
          <a:xfrm>
            <a:off x="1163885" y="1773238"/>
            <a:ext cx="2952750" cy="930275"/>
          </a:xfrm>
          <a:prstGeom prst="wedgeEllipseCallout">
            <a:avLst>
              <a:gd name="adj1" fmla="val 62505"/>
              <a:gd name="adj2" fmla="val 101477"/>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Acid</a:t>
            </a:r>
          </a:p>
        </p:txBody>
      </p:sp>
      <p:sp>
        <p:nvSpPr>
          <p:cNvPr id="21" name="Ellipszis feliratnak 14">
            <a:extLst>
              <a:ext uri="{FF2B5EF4-FFF2-40B4-BE49-F238E27FC236}">
                <a16:creationId xmlns:a16="http://schemas.microsoft.com/office/drawing/2014/main" id="{6197D883-1C9F-6F43-8044-029B70FECE64}"/>
              </a:ext>
            </a:extLst>
          </p:cNvPr>
          <p:cNvSpPr>
            <a:spLocks noChangeArrowheads="1"/>
          </p:cNvSpPr>
          <p:nvPr/>
        </p:nvSpPr>
        <p:spPr bwMode="auto">
          <a:xfrm>
            <a:off x="7942510" y="1795463"/>
            <a:ext cx="2952750" cy="930275"/>
          </a:xfrm>
          <a:prstGeom prst="wedgeEllipseCallout">
            <a:avLst>
              <a:gd name="adj1" fmla="val -54912"/>
              <a:gd name="adj2" fmla="val 99431"/>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Base</a:t>
            </a:r>
          </a:p>
        </p:txBody>
      </p:sp>
      <p:sp>
        <p:nvSpPr>
          <p:cNvPr id="22" name="Ellipszis feliratnak 21">
            <a:extLst>
              <a:ext uri="{FF2B5EF4-FFF2-40B4-BE49-F238E27FC236}">
                <a16:creationId xmlns:a16="http://schemas.microsoft.com/office/drawing/2014/main" id="{E62628AC-B61C-B841-A49C-98AD3ECE8A5E}"/>
              </a:ext>
            </a:extLst>
          </p:cNvPr>
          <p:cNvSpPr>
            <a:spLocks noChangeArrowheads="1"/>
          </p:cNvSpPr>
          <p:nvPr/>
        </p:nvSpPr>
        <p:spPr bwMode="auto">
          <a:xfrm>
            <a:off x="1163885" y="2930525"/>
            <a:ext cx="2952750" cy="930275"/>
          </a:xfrm>
          <a:prstGeom prst="wedgeEllipseCallout">
            <a:avLst>
              <a:gd name="adj1" fmla="val 58634"/>
              <a:gd name="adj2" fmla="val 4004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Pro-coagulation</a:t>
            </a:r>
          </a:p>
        </p:txBody>
      </p:sp>
      <p:sp>
        <p:nvSpPr>
          <p:cNvPr id="23" name="Ellipszis feliratnak 14">
            <a:extLst>
              <a:ext uri="{FF2B5EF4-FFF2-40B4-BE49-F238E27FC236}">
                <a16:creationId xmlns:a16="http://schemas.microsoft.com/office/drawing/2014/main" id="{0704D393-9F18-5B40-B1EB-952E9B9E3EA8}"/>
              </a:ext>
            </a:extLst>
          </p:cNvPr>
          <p:cNvSpPr>
            <a:spLocks noChangeArrowheads="1"/>
          </p:cNvSpPr>
          <p:nvPr/>
        </p:nvSpPr>
        <p:spPr bwMode="auto">
          <a:xfrm>
            <a:off x="8061573" y="3141663"/>
            <a:ext cx="2952750" cy="930275"/>
          </a:xfrm>
          <a:prstGeom prst="wedgeEllipseCallout">
            <a:avLst>
              <a:gd name="adj1" fmla="val -56847"/>
              <a:gd name="adj2" fmla="val 3492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Anti-coagulation</a:t>
            </a:r>
          </a:p>
        </p:txBody>
      </p:sp>
      <p:sp>
        <p:nvSpPr>
          <p:cNvPr id="24" name="Ellipszis feliratnak 14">
            <a:extLst>
              <a:ext uri="{FF2B5EF4-FFF2-40B4-BE49-F238E27FC236}">
                <a16:creationId xmlns:a16="http://schemas.microsoft.com/office/drawing/2014/main" id="{E1B32B04-7ADB-6147-8C63-7EB0C32548EB}"/>
              </a:ext>
            </a:extLst>
          </p:cNvPr>
          <p:cNvSpPr>
            <a:spLocks noChangeArrowheads="1"/>
          </p:cNvSpPr>
          <p:nvPr/>
        </p:nvSpPr>
        <p:spPr bwMode="auto">
          <a:xfrm>
            <a:off x="1198810" y="4071938"/>
            <a:ext cx="2952750" cy="930275"/>
          </a:xfrm>
          <a:prstGeom prst="wedgeEllipseCallout">
            <a:avLst>
              <a:gd name="adj1" fmla="val 58634"/>
              <a:gd name="adj2" fmla="val -36745"/>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Oxidants</a:t>
            </a:r>
          </a:p>
        </p:txBody>
      </p:sp>
      <p:sp>
        <p:nvSpPr>
          <p:cNvPr id="25" name="Ellipszis feliratnak 14">
            <a:extLst>
              <a:ext uri="{FF2B5EF4-FFF2-40B4-BE49-F238E27FC236}">
                <a16:creationId xmlns:a16="http://schemas.microsoft.com/office/drawing/2014/main" id="{CEB31207-D4E7-8143-94E3-AF78FFE803CF}"/>
              </a:ext>
            </a:extLst>
          </p:cNvPr>
          <p:cNvSpPr>
            <a:spLocks noChangeArrowheads="1"/>
          </p:cNvSpPr>
          <p:nvPr/>
        </p:nvSpPr>
        <p:spPr bwMode="auto">
          <a:xfrm>
            <a:off x="8183810" y="4294188"/>
            <a:ext cx="2952750" cy="930275"/>
          </a:xfrm>
          <a:prstGeom prst="wedgeEllipseCallout">
            <a:avLst>
              <a:gd name="adj1" fmla="val -62009"/>
              <a:gd name="adj2" fmla="val -35722"/>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Anti-oxidants</a:t>
            </a:r>
          </a:p>
        </p:txBody>
      </p:sp>
      <p:sp>
        <p:nvSpPr>
          <p:cNvPr id="26" name="Ellipszis feliratnak 14">
            <a:extLst>
              <a:ext uri="{FF2B5EF4-FFF2-40B4-BE49-F238E27FC236}">
                <a16:creationId xmlns:a16="http://schemas.microsoft.com/office/drawing/2014/main" id="{C0335ED0-4A74-AD46-9527-D1AB6E2B6AD9}"/>
              </a:ext>
            </a:extLst>
          </p:cNvPr>
          <p:cNvSpPr>
            <a:spLocks noChangeArrowheads="1"/>
          </p:cNvSpPr>
          <p:nvPr/>
        </p:nvSpPr>
        <p:spPr bwMode="auto">
          <a:xfrm>
            <a:off x="1308348" y="5438775"/>
            <a:ext cx="2952750" cy="930275"/>
          </a:xfrm>
          <a:prstGeom prst="wedgeEllipseCallout">
            <a:avLst>
              <a:gd name="adj1" fmla="val 62829"/>
              <a:gd name="adj2" fmla="val -97153"/>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Pro-inflammation</a:t>
            </a:r>
          </a:p>
        </p:txBody>
      </p:sp>
      <p:sp>
        <p:nvSpPr>
          <p:cNvPr id="27" name="Ellipszis feliratnak 14">
            <a:extLst>
              <a:ext uri="{FF2B5EF4-FFF2-40B4-BE49-F238E27FC236}">
                <a16:creationId xmlns:a16="http://schemas.microsoft.com/office/drawing/2014/main" id="{CF959864-5E4F-0047-B1B8-7BD505F1F664}"/>
              </a:ext>
            </a:extLst>
          </p:cNvPr>
          <p:cNvSpPr>
            <a:spLocks noChangeArrowheads="1"/>
          </p:cNvSpPr>
          <p:nvPr/>
        </p:nvSpPr>
        <p:spPr bwMode="auto">
          <a:xfrm>
            <a:off x="7932985" y="5522913"/>
            <a:ext cx="2952750" cy="930275"/>
          </a:xfrm>
          <a:prstGeom prst="wedgeEllipseCallout">
            <a:avLst>
              <a:gd name="adj1" fmla="val -62333"/>
              <a:gd name="adj2" fmla="val -97153"/>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Anti-inflammation</a:t>
            </a:r>
          </a:p>
        </p:txBody>
      </p:sp>
      <p:pic>
        <p:nvPicPr>
          <p:cNvPr id="28" name="Kép 27">
            <a:extLst>
              <a:ext uri="{FF2B5EF4-FFF2-40B4-BE49-F238E27FC236}">
                <a16:creationId xmlns:a16="http://schemas.microsoft.com/office/drawing/2014/main" id="{C48D4C86-96C6-704B-A26B-B72CA039DA8A}"/>
              </a:ext>
            </a:extLst>
          </p:cNvPr>
          <p:cNvPicPr>
            <a:picLocks noChangeAspect="1"/>
          </p:cNvPicPr>
          <p:nvPr/>
        </p:nvPicPr>
        <p:blipFill>
          <a:blip r:embed="rId7"/>
          <a:stretch>
            <a:fillRect/>
          </a:stretch>
        </p:blipFill>
        <p:spPr>
          <a:xfrm>
            <a:off x="2900188" y="258763"/>
            <a:ext cx="6184900" cy="96520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pic>
        <p:nvPicPr>
          <p:cNvPr id="29" name="Kép 21">
            <a:extLst>
              <a:ext uri="{FF2B5EF4-FFF2-40B4-BE49-F238E27FC236}">
                <a16:creationId xmlns:a16="http://schemas.microsoft.com/office/drawing/2014/main" id="{B85E1DC2-03E1-FE40-8333-BDC48519C5B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228137" y="112713"/>
            <a:ext cx="865063" cy="113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ép 44">
            <a:extLst>
              <a:ext uri="{FF2B5EF4-FFF2-40B4-BE49-F238E27FC236}">
                <a16:creationId xmlns:a16="http://schemas.microsoft.com/office/drawing/2014/main" id="{ED5E6BC5-1B0C-C04B-89C7-D8A07A3B284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31" name="Picture 30" descr="A picture containing food&#10;&#10;Description automatically generated">
            <a:extLst>
              <a:ext uri="{FF2B5EF4-FFF2-40B4-BE49-F238E27FC236}">
                <a16:creationId xmlns:a16="http://schemas.microsoft.com/office/drawing/2014/main" id="{D8BBF5FD-4703-4447-B7DD-66150F4E4F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Tree>
    <p:custDataLst>
      <p:tags r:id="rId1"/>
    </p:custDataLst>
    <p:extLst>
      <p:ext uri="{BB962C8B-B14F-4D97-AF65-F5344CB8AC3E}">
        <p14:creationId xmlns:p14="http://schemas.microsoft.com/office/powerpoint/2010/main" val="116402855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0" fill="hold"/>
                                        <p:tgtEl>
                                          <p:spTgt spid="19"/>
                                        </p:tgtEl>
                                        <p:attrNameLst>
                                          <p:attrName>ppt_w</p:attrName>
                                        </p:attrNameLst>
                                      </p:cBhvr>
                                      <p:tavLst>
                                        <p:tav tm="0">
                                          <p:val>
                                            <p:fltVal val="0"/>
                                          </p:val>
                                        </p:tav>
                                        <p:tav tm="100000">
                                          <p:val>
                                            <p:strVal val="#ppt_w"/>
                                          </p:val>
                                        </p:tav>
                                      </p:tavLst>
                                    </p:anim>
                                    <p:anim calcmode="lin" valueType="num">
                                      <p:cBhvr>
                                        <p:cTn id="8" dur="2000" fill="hold"/>
                                        <p:tgtEl>
                                          <p:spTgt spid="19"/>
                                        </p:tgtEl>
                                        <p:attrNameLst>
                                          <p:attrName>ppt_h</p:attrName>
                                        </p:attrNameLst>
                                      </p:cBhvr>
                                      <p:tavLst>
                                        <p:tav tm="0">
                                          <p:val>
                                            <p:fltVal val="0"/>
                                          </p:val>
                                        </p:tav>
                                        <p:tav tm="100000">
                                          <p:val>
                                            <p:strVal val="#ppt_h"/>
                                          </p:val>
                                        </p:tav>
                                      </p:tavLst>
                                    </p:anim>
                                    <p:anim calcmode="lin" valueType="num">
                                      <p:cBhvr>
                                        <p:cTn id="9" dur="2000" fill="hold"/>
                                        <p:tgtEl>
                                          <p:spTgt spid="19"/>
                                        </p:tgtEl>
                                        <p:attrNameLst>
                                          <p:attrName>style.rotation</p:attrName>
                                        </p:attrNameLst>
                                      </p:cBhvr>
                                      <p:tavLst>
                                        <p:tav tm="0">
                                          <p:val>
                                            <p:fltVal val="360"/>
                                          </p:val>
                                        </p:tav>
                                        <p:tav tm="100000">
                                          <p:val>
                                            <p:fltVal val="0"/>
                                          </p:val>
                                        </p:tav>
                                      </p:tavLst>
                                    </p:anim>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Picture 3">
            <a:extLst>
              <a:ext uri="{FF2B5EF4-FFF2-40B4-BE49-F238E27FC236}">
                <a16:creationId xmlns:a16="http://schemas.microsoft.com/office/drawing/2014/main" id="{F5E0BFB1-C0E0-D64B-830F-859BD051927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82268" y="2046288"/>
            <a:ext cx="6197600" cy="37655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zis feliratnak 14">
            <a:extLst>
              <a:ext uri="{FF2B5EF4-FFF2-40B4-BE49-F238E27FC236}">
                <a16:creationId xmlns:a16="http://schemas.microsoft.com/office/drawing/2014/main" id="{61C19614-F758-4749-B54F-2B3A8C3C7A29}"/>
              </a:ext>
            </a:extLst>
          </p:cNvPr>
          <p:cNvSpPr>
            <a:spLocks noChangeArrowheads="1"/>
          </p:cNvSpPr>
          <p:nvPr/>
        </p:nvSpPr>
        <p:spPr bwMode="auto">
          <a:xfrm>
            <a:off x="1242243" y="1773238"/>
            <a:ext cx="2952750" cy="930275"/>
          </a:xfrm>
          <a:prstGeom prst="wedgeEllipseCallout">
            <a:avLst>
              <a:gd name="adj1" fmla="val 38958"/>
              <a:gd name="adj2" fmla="val 11069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Pro-inflammation</a:t>
            </a:r>
          </a:p>
        </p:txBody>
      </p:sp>
      <p:sp>
        <p:nvSpPr>
          <p:cNvPr id="11" name="Ellipszis feliratnak 14">
            <a:extLst>
              <a:ext uri="{FF2B5EF4-FFF2-40B4-BE49-F238E27FC236}">
                <a16:creationId xmlns:a16="http://schemas.microsoft.com/office/drawing/2014/main" id="{AA835661-FBE8-0E47-9FA2-FAA1242A42E8}"/>
              </a:ext>
            </a:extLst>
          </p:cNvPr>
          <p:cNvSpPr>
            <a:spLocks noChangeArrowheads="1"/>
          </p:cNvSpPr>
          <p:nvPr/>
        </p:nvSpPr>
        <p:spPr bwMode="auto">
          <a:xfrm>
            <a:off x="1242243" y="5378450"/>
            <a:ext cx="2952750" cy="930275"/>
          </a:xfrm>
          <a:prstGeom prst="wedgeEllipseCallout">
            <a:avLst>
              <a:gd name="adj1" fmla="val 39278"/>
              <a:gd name="adj2" fmla="val -11723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Arial" panose="020B0604020202020204" pitchFamily="34" charset="0"/>
              </a:rPr>
              <a:t>Anti-inflammation</a:t>
            </a:r>
          </a:p>
        </p:txBody>
      </p:sp>
      <p:sp>
        <p:nvSpPr>
          <p:cNvPr id="12" name="Ellipszis 11">
            <a:extLst>
              <a:ext uri="{FF2B5EF4-FFF2-40B4-BE49-F238E27FC236}">
                <a16:creationId xmlns:a16="http://schemas.microsoft.com/office/drawing/2014/main" id="{DFB1B649-576F-9F44-939D-EF4CDD484CDB}"/>
              </a:ext>
            </a:extLst>
          </p:cNvPr>
          <p:cNvSpPr>
            <a:spLocks noChangeArrowheads="1"/>
          </p:cNvSpPr>
          <p:nvPr/>
        </p:nvSpPr>
        <p:spPr bwMode="auto">
          <a:xfrm rot="927935">
            <a:off x="5923781" y="1989138"/>
            <a:ext cx="4464050" cy="2232025"/>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Lekerekített téglalap 2">
            <a:extLst>
              <a:ext uri="{FF2B5EF4-FFF2-40B4-BE49-F238E27FC236}">
                <a16:creationId xmlns:a16="http://schemas.microsoft.com/office/drawing/2014/main" id="{C92E0BD0-AE9E-3445-9F9E-14810B665AB6}"/>
              </a:ext>
            </a:extLst>
          </p:cNvPr>
          <p:cNvSpPr>
            <a:spLocks noChangeArrowheads="1"/>
          </p:cNvSpPr>
          <p:nvPr/>
        </p:nvSpPr>
        <p:spPr bwMode="auto">
          <a:xfrm>
            <a:off x="1602606" y="5205437"/>
            <a:ext cx="9299575" cy="1031875"/>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err="1">
                <a:solidFill>
                  <a:srgbClr val="294143"/>
                </a:solidFill>
              </a:rPr>
              <a:t>This</a:t>
            </a:r>
            <a:r>
              <a:rPr lang="hu-HU" altLang="hu-HU" sz="3600" dirty="0">
                <a:solidFill>
                  <a:srgbClr val="294143"/>
                </a:solidFill>
              </a:rPr>
              <a:t> is </a:t>
            </a:r>
            <a:r>
              <a:rPr lang="hu-HU" altLang="hu-HU" sz="3600" dirty="0" err="1">
                <a:solidFill>
                  <a:srgbClr val="294143"/>
                </a:solidFill>
              </a:rPr>
              <a:t>why</a:t>
            </a:r>
            <a:r>
              <a:rPr lang="hu-HU" altLang="hu-HU" sz="3600" dirty="0">
                <a:solidFill>
                  <a:srgbClr val="294143"/>
                </a:solidFill>
              </a:rPr>
              <a:t> SIRS </a:t>
            </a:r>
            <a:r>
              <a:rPr lang="hu-HU" altLang="hu-HU" sz="3600" dirty="0" err="1">
                <a:solidFill>
                  <a:srgbClr val="294143"/>
                </a:solidFill>
              </a:rPr>
              <a:t>was</a:t>
            </a:r>
            <a:r>
              <a:rPr lang="hu-HU" altLang="hu-HU" sz="3600" dirty="0">
                <a:solidFill>
                  <a:srgbClr val="294143"/>
                </a:solidFill>
              </a:rPr>
              <a:t> a </a:t>
            </a:r>
            <a:r>
              <a:rPr lang="hu-HU" altLang="hu-HU" sz="3600" dirty="0" err="1">
                <a:solidFill>
                  <a:srgbClr val="294143"/>
                </a:solidFill>
              </a:rPr>
              <a:t>wrong</a:t>
            </a:r>
            <a:r>
              <a:rPr lang="hu-HU" altLang="hu-HU" sz="3600" dirty="0">
                <a:solidFill>
                  <a:srgbClr val="294143"/>
                </a:solidFill>
              </a:rPr>
              <a:t> </a:t>
            </a:r>
            <a:r>
              <a:rPr lang="hu-HU" altLang="hu-HU" sz="3600" dirty="0" err="1">
                <a:solidFill>
                  <a:srgbClr val="294143"/>
                </a:solidFill>
              </a:rPr>
              <a:t>concept</a:t>
            </a:r>
            <a:endParaRPr lang="hu-HU" altLang="hu-HU" sz="3600" dirty="0">
              <a:solidFill>
                <a:srgbClr val="294143"/>
              </a:solidFill>
            </a:endParaRPr>
          </a:p>
        </p:txBody>
      </p:sp>
      <p:pic>
        <p:nvPicPr>
          <p:cNvPr id="17" name="Kép 44">
            <a:extLst>
              <a:ext uri="{FF2B5EF4-FFF2-40B4-BE49-F238E27FC236}">
                <a16:creationId xmlns:a16="http://schemas.microsoft.com/office/drawing/2014/main" id="{36EA4A02-7026-414A-A4F2-09339954EF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8" name="Picture 17" descr="A picture containing food&#10;&#10;Description automatically generated">
            <a:extLst>
              <a:ext uri="{FF2B5EF4-FFF2-40B4-BE49-F238E27FC236}">
                <a16:creationId xmlns:a16="http://schemas.microsoft.com/office/drawing/2014/main" id="{B0F94E1E-79B3-7C40-87CA-24FF248502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21" name="Téglalap 3">
            <a:extLst>
              <a:ext uri="{FF2B5EF4-FFF2-40B4-BE49-F238E27FC236}">
                <a16:creationId xmlns:a16="http://schemas.microsoft.com/office/drawing/2014/main" id="{53C1E2F7-9C79-A342-81C4-D6E4EC928457}"/>
              </a:ext>
            </a:extLst>
          </p:cNvPr>
          <p:cNvSpPr>
            <a:spLocks noChangeArrowheads="1"/>
          </p:cNvSpPr>
          <p:nvPr/>
        </p:nvSpPr>
        <p:spPr bwMode="auto">
          <a:xfrm>
            <a:off x="2545718" y="1556619"/>
            <a:ext cx="8388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hu-H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Nature Reviews | Immunology Volume 13 | December 2013 | 86</a:t>
            </a:r>
            <a:r>
              <a:rPr kumimoji="0" lang="hu-HU" altLang="hu-H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2-874</a:t>
            </a:r>
          </a:p>
        </p:txBody>
      </p:sp>
      <p:pic>
        <p:nvPicPr>
          <p:cNvPr id="22" name="Picture 2">
            <a:extLst>
              <a:ext uri="{FF2B5EF4-FFF2-40B4-BE49-F238E27FC236}">
                <a16:creationId xmlns:a16="http://schemas.microsoft.com/office/drawing/2014/main" id="{2E5F4BAF-6905-2046-A5D5-BC06329E2A2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39616" y="36513"/>
            <a:ext cx="6645275" cy="1447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extLst>
              <a:ext uri="{FF2B5EF4-FFF2-40B4-BE49-F238E27FC236}">
                <a16:creationId xmlns:a16="http://schemas.microsoft.com/office/drawing/2014/main" id="{680689A5-CCC7-894B-A2A0-ED7E344B4E0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19403" y="1333500"/>
            <a:ext cx="3821113" cy="1508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descr="A person wearing glasses&#10;&#10;Description automatically generated with medium confidence">
            <a:extLst>
              <a:ext uri="{FF2B5EF4-FFF2-40B4-BE49-F238E27FC236}">
                <a16:creationId xmlns:a16="http://schemas.microsoft.com/office/drawing/2014/main" id="{B27A4248-521D-8943-B451-C070E536D5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16213" y="89894"/>
            <a:ext cx="1088299" cy="1179412"/>
          </a:xfrm>
          <a:prstGeom prst="rect">
            <a:avLst/>
          </a:prstGeom>
        </p:spPr>
      </p:pic>
    </p:spTree>
    <p:custDataLst>
      <p:tags r:id="rId1"/>
    </p:custDataLst>
    <p:extLst>
      <p:ext uri="{BB962C8B-B14F-4D97-AF65-F5344CB8AC3E}">
        <p14:creationId xmlns:p14="http://schemas.microsoft.com/office/powerpoint/2010/main" val="296353907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18" name="Kép 44">
            <a:extLst>
              <a:ext uri="{FF2B5EF4-FFF2-40B4-BE49-F238E27FC236}">
                <a16:creationId xmlns:a16="http://schemas.microsoft.com/office/drawing/2014/main" id="{711E479B-FA3B-1140-8D43-A3EEBF8BB5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9" name="Picture 18" descr="A picture containing food&#10;&#10;Description automatically generated">
            <a:extLst>
              <a:ext uri="{FF2B5EF4-FFF2-40B4-BE49-F238E27FC236}">
                <a16:creationId xmlns:a16="http://schemas.microsoft.com/office/drawing/2014/main" id="{F56B1E21-31FA-434B-B91C-322EEE0335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pic>
        <p:nvPicPr>
          <p:cNvPr id="23" name="Picture 2">
            <a:extLst>
              <a:ext uri="{FF2B5EF4-FFF2-40B4-BE49-F238E27FC236}">
                <a16:creationId xmlns:a16="http://schemas.microsoft.com/office/drawing/2014/main" id="{CE11231D-E6B7-014F-BE85-78CE46C6A80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81298" y="2085975"/>
            <a:ext cx="6016625" cy="3700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Ellipszis 17">
            <a:extLst>
              <a:ext uri="{FF2B5EF4-FFF2-40B4-BE49-F238E27FC236}">
                <a16:creationId xmlns:a16="http://schemas.microsoft.com/office/drawing/2014/main" id="{EE786C44-E876-9D43-9760-0D2024C01F59}"/>
              </a:ext>
            </a:extLst>
          </p:cNvPr>
          <p:cNvSpPr>
            <a:spLocks noChangeArrowheads="1"/>
          </p:cNvSpPr>
          <p:nvPr/>
        </p:nvSpPr>
        <p:spPr bwMode="auto">
          <a:xfrm rot="927935">
            <a:off x="8153223" y="4184650"/>
            <a:ext cx="2735262" cy="2232025"/>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5" name="Ellipszis feliratnak 14">
            <a:extLst>
              <a:ext uri="{FF2B5EF4-FFF2-40B4-BE49-F238E27FC236}">
                <a16:creationId xmlns:a16="http://schemas.microsoft.com/office/drawing/2014/main" id="{9DC9E4D4-A1FA-CF4C-A1C7-0683C2F82CFD}"/>
              </a:ext>
            </a:extLst>
          </p:cNvPr>
          <p:cNvSpPr>
            <a:spLocks noChangeArrowheads="1"/>
          </p:cNvSpPr>
          <p:nvPr/>
        </p:nvSpPr>
        <p:spPr bwMode="auto">
          <a:xfrm>
            <a:off x="1588910" y="1773238"/>
            <a:ext cx="2952750" cy="930275"/>
          </a:xfrm>
          <a:prstGeom prst="wedgeEllipseCallout">
            <a:avLst>
              <a:gd name="adj1" fmla="val 38958"/>
              <a:gd name="adj2" fmla="val 11069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Pro-inlflammation</a:t>
            </a:r>
          </a:p>
        </p:txBody>
      </p:sp>
      <p:sp>
        <p:nvSpPr>
          <p:cNvPr id="26" name="Ellipszis feliratnak 14">
            <a:extLst>
              <a:ext uri="{FF2B5EF4-FFF2-40B4-BE49-F238E27FC236}">
                <a16:creationId xmlns:a16="http://schemas.microsoft.com/office/drawing/2014/main" id="{9942F4B5-20CA-7E42-9693-EB935B7663B4}"/>
              </a:ext>
            </a:extLst>
          </p:cNvPr>
          <p:cNvSpPr>
            <a:spLocks noChangeArrowheads="1"/>
          </p:cNvSpPr>
          <p:nvPr/>
        </p:nvSpPr>
        <p:spPr bwMode="auto">
          <a:xfrm>
            <a:off x="1588910" y="5378450"/>
            <a:ext cx="2952750" cy="930275"/>
          </a:xfrm>
          <a:prstGeom prst="wedgeEllipseCallout">
            <a:avLst>
              <a:gd name="adj1" fmla="val 39278"/>
              <a:gd name="adj2" fmla="val -117236"/>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Anti-inlflammation</a:t>
            </a:r>
          </a:p>
        </p:txBody>
      </p:sp>
      <p:sp>
        <p:nvSpPr>
          <p:cNvPr id="27" name="Téglalap 3">
            <a:extLst>
              <a:ext uri="{FF2B5EF4-FFF2-40B4-BE49-F238E27FC236}">
                <a16:creationId xmlns:a16="http://schemas.microsoft.com/office/drawing/2014/main" id="{84A79996-41F2-5F4C-8977-8B04EC251E43}"/>
              </a:ext>
            </a:extLst>
          </p:cNvPr>
          <p:cNvSpPr>
            <a:spLocks noChangeArrowheads="1"/>
          </p:cNvSpPr>
          <p:nvPr/>
        </p:nvSpPr>
        <p:spPr bwMode="auto">
          <a:xfrm>
            <a:off x="2545718" y="1556619"/>
            <a:ext cx="8388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hu-H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Nature Reviews | Immunology Volume 13 | December 2013 | 86</a:t>
            </a:r>
            <a:r>
              <a:rPr kumimoji="0" lang="hu-HU" altLang="hu-H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2-874</a:t>
            </a:r>
          </a:p>
        </p:txBody>
      </p:sp>
      <p:pic>
        <p:nvPicPr>
          <p:cNvPr id="28" name="Picture 2">
            <a:extLst>
              <a:ext uri="{FF2B5EF4-FFF2-40B4-BE49-F238E27FC236}">
                <a16:creationId xmlns:a16="http://schemas.microsoft.com/office/drawing/2014/main" id="{97C331DE-3B1C-D94C-B305-045F5FAD847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39616" y="36513"/>
            <a:ext cx="6645275" cy="1447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a:extLst>
              <a:ext uri="{FF2B5EF4-FFF2-40B4-BE49-F238E27FC236}">
                <a16:creationId xmlns:a16="http://schemas.microsoft.com/office/drawing/2014/main" id="{BA6A031E-9CC0-E049-9FF9-57526B55E9E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19403" y="1333500"/>
            <a:ext cx="3821113" cy="1508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descr="A person wearing glasses&#10;&#10;Description automatically generated with medium confidence">
            <a:extLst>
              <a:ext uri="{FF2B5EF4-FFF2-40B4-BE49-F238E27FC236}">
                <a16:creationId xmlns:a16="http://schemas.microsoft.com/office/drawing/2014/main" id="{6379329F-FC41-2F47-8024-A50510FE351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16213" y="89894"/>
            <a:ext cx="1088299" cy="1179412"/>
          </a:xfrm>
          <a:prstGeom prst="rect">
            <a:avLst/>
          </a:prstGeom>
        </p:spPr>
      </p:pic>
    </p:spTree>
    <p:custDataLst>
      <p:tags r:id="rId1"/>
    </p:custDataLst>
    <p:extLst>
      <p:ext uri="{BB962C8B-B14F-4D97-AF65-F5344CB8AC3E}">
        <p14:creationId xmlns:p14="http://schemas.microsoft.com/office/powerpoint/2010/main" val="229588544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440" y="95964"/>
            <a:ext cx="419445" cy="405043"/>
          </a:xfrm>
          <a:prstGeom prst="rect">
            <a:avLst/>
          </a:prstGeom>
        </p:spPr>
      </p:pic>
      <p:pic>
        <p:nvPicPr>
          <p:cNvPr id="9" name="Picture 13" descr="Cover">
            <a:extLst>
              <a:ext uri="{FF2B5EF4-FFF2-40B4-BE49-F238E27FC236}">
                <a16:creationId xmlns:a16="http://schemas.microsoft.com/office/drawing/2014/main" id="{914F50B3-DD56-7444-B449-6CE089E64F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04060" y="2146300"/>
            <a:ext cx="335438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églalap 9">
            <a:extLst>
              <a:ext uri="{FF2B5EF4-FFF2-40B4-BE49-F238E27FC236}">
                <a16:creationId xmlns:a16="http://schemas.microsoft.com/office/drawing/2014/main" id="{4ED4E298-9AD0-414E-B774-ABCF47172542}"/>
              </a:ext>
            </a:extLst>
          </p:cNvPr>
          <p:cNvSpPr>
            <a:spLocks noChangeArrowheads="1"/>
          </p:cNvSpPr>
          <p:nvPr/>
        </p:nvSpPr>
        <p:spPr bwMode="auto">
          <a:xfrm>
            <a:off x="5337497" y="2997200"/>
            <a:ext cx="1152525" cy="647700"/>
          </a:xfrm>
          <a:prstGeom prst="rect">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pic>
        <p:nvPicPr>
          <p:cNvPr id="11" name="Picture 15">
            <a:extLst>
              <a:ext uri="{FF2B5EF4-FFF2-40B4-BE49-F238E27FC236}">
                <a16:creationId xmlns:a16="http://schemas.microsoft.com/office/drawing/2014/main" id="{CB000C47-92BE-BC45-A9C3-26E1C0052C49}"/>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464247" y="115888"/>
            <a:ext cx="5473700" cy="1485900"/>
          </a:xfrm>
          <a:prstGeom prst="rect">
            <a:avLst/>
          </a:prstGeom>
          <a:noFill/>
          <a:ln w="9525">
            <a:solidFill>
              <a:srgbClr val="BFBFBF"/>
            </a:solidFill>
            <a:miter lim="800000"/>
            <a:headEnd/>
            <a:tailEnd/>
          </a:ln>
          <a:effectLst>
            <a:outerShdw blurRad="50800" dist="76201"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12" name="Ellipszis feliratnak 14">
            <a:extLst>
              <a:ext uri="{FF2B5EF4-FFF2-40B4-BE49-F238E27FC236}">
                <a16:creationId xmlns:a16="http://schemas.microsoft.com/office/drawing/2014/main" id="{A264870D-CC9F-654E-AA58-B3EC445E8541}"/>
              </a:ext>
            </a:extLst>
          </p:cNvPr>
          <p:cNvSpPr>
            <a:spLocks noChangeArrowheads="1"/>
          </p:cNvSpPr>
          <p:nvPr/>
        </p:nvSpPr>
        <p:spPr bwMode="auto">
          <a:xfrm>
            <a:off x="909960" y="3695700"/>
            <a:ext cx="3952875" cy="1855788"/>
          </a:xfrm>
          <a:prstGeom prst="wedgeEllipseCallout">
            <a:avLst>
              <a:gd name="adj1" fmla="val 61944"/>
              <a:gd name="adj2" fmla="val -52153"/>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cs typeface="Arial" panose="020B0604020202020204" pitchFamily="34" charset="0"/>
              </a:rPr>
              <a:t>Organ dysfunction</a:t>
            </a:r>
          </a:p>
          <a:p>
            <a:pPr algn="ctr">
              <a:spcBef>
                <a:spcPct val="0"/>
              </a:spcBef>
              <a:buSzTx/>
              <a:buFontTx/>
              <a:buNone/>
            </a:pPr>
            <a:r>
              <a:rPr lang="hu-HU" altLang="hu-HU" sz="2400">
                <a:solidFill>
                  <a:srgbClr val="294143"/>
                </a:solidFill>
                <a:cs typeface="Arial" panose="020B0604020202020204" pitchFamily="34" charset="0"/>
              </a:rPr>
              <a:t>+ </a:t>
            </a:r>
          </a:p>
          <a:p>
            <a:pPr algn="ctr">
              <a:spcBef>
                <a:spcPct val="0"/>
              </a:spcBef>
              <a:buSzTx/>
              <a:buFontTx/>
              <a:buNone/>
            </a:pPr>
            <a:r>
              <a:rPr lang="hu-HU" altLang="hu-HU" sz="2400" i="1">
                <a:solidFill>
                  <a:srgbClr val="294143"/>
                </a:solidFill>
                <a:cs typeface="Arial" panose="020B0604020202020204" pitchFamily="34" charset="0"/>
              </a:rPr>
              <a:t>dysregulated</a:t>
            </a:r>
            <a:r>
              <a:rPr lang="hu-HU" altLang="hu-HU" sz="2400">
                <a:solidFill>
                  <a:srgbClr val="294143"/>
                </a:solidFill>
                <a:cs typeface="Arial" panose="020B0604020202020204" pitchFamily="34" charset="0"/>
              </a:rPr>
              <a:t> host response</a:t>
            </a:r>
          </a:p>
        </p:txBody>
      </p:sp>
      <p:pic>
        <p:nvPicPr>
          <p:cNvPr id="13" name="Kép 1">
            <a:extLst>
              <a:ext uri="{FF2B5EF4-FFF2-40B4-BE49-F238E27FC236}">
                <a16:creationId xmlns:a16="http://schemas.microsoft.com/office/drawing/2014/main" id="{0C3BE78E-90BD-B24F-AB7B-C2891F88FBD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91947" y="115888"/>
            <a:ext cx="11525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Kép 44">
            <a:extLst>
              <a:ext uri="{FF2B5EF4-FFF2-40B4-BE49-F238E27FC236}">
                <a16:creationId xmlns:a16="http://schemas.microsoft.com/office/drawing/2014/main" id="{38732BD5-FBDA-9D40-8A18-8CA0B2541D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57510" y="188640"/>
            <a:ext cx="515154" cy="515154"/>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07CE6DA5-D5C2-BD4D-B116-4F140114167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56915" y="188640"/>
            <a:ext cx="539685" cy="515154"/>
          </a:xfrm>
          <a:prstGeom prst="rect">
            <a:avLst/>
          </a:prstGeom>
        </p:spPr>
      </p:pic>
      <p:sp>
        <p:nvSpPr>
          <p:cNvPr id="16" name="Lekerekített téglalap 2">
            <a:extLst>
              <a:ext uri="{FF2B5EF4-FFF2-40B4-BE49-F238E27FC236}">
                <a16:creationId xmlns:a16="http://schemas.microsoft.com/office/drawing/2014/main" id="{C09243BB-FFEF-034C-82A0-F3F3468F34A9}"/>
              </a:ext>
            </a:extLst>
          </p:cNvPr>
          <p:cNvSpPr>
            <a:spLocks noChangeArrowheads="1"/>
          </p:cNvSpPr>
          <p:nvPr/>
        </p:nvSpPr>
        <p:spPr bwMode="auto">
          <a:xfrm>
            <a:off x="1602606" y="5488572"/>
            <a:ext cx="9299575" cy="74874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lvl="0" algn="ctr">
              <a:spcBef>
                <a:spcPct val="0"/>
              </a:spcBef>
              <a:buNone/>
            </a:pPr>
            <a:r>
              <a:rPr lang="hu-HU" altLang="hu-HU" sz="3600" dirty="0" err="1">
                <a:solidFill>
                  <a:srgbClr val="294143"/>
                </a:solidFill>
              </a:rPr>
              <a:t>Sepsis</a:t>
            </a:r>
            <a:r>
              <a:rPr lang="hu-HU" altLang="hu-HU" sz="3600" dirty="0">
                <a:solidFill>
                  <a:srgbClr val="294143"/>
                </a:solidFill>
              </a:rPr>
              <a:t> in NOT a </a:t>
            </a:r>
            <a:r>
              <a:rPr lang="hu-HU" altLang="hu-HU" sz="3600" dirty="0" err="1">
                <a:solidFill>
                  <a:srgbClr val="294143"/>
                </a:solidFill>
              </a:rPr>
              <a:t>definitve</a:t>
            </a:r>
            <a:r>
              <a:rPr lang="hu-HU" altLang="hu-HU" sz="3600" dirty="0">
                <a:solidFill>
                  <a:srgbClr val="294143"/>
                </a:solidFill>
              </a:rPr>
              <a:t> </a:t>
            </a:r>
            <a:r>
              <a:rPr lang="hu-HU" altLang="hu-HU" sz="3600" dirty="0" err="1">
                <a:solidFill>
                  <a:srgbClr val="294143"/>
                </a:solidFill>
              </a:rPr>
              <a:t>disease</a:t>
            </a:r>
            <a:endParaRPr lang="hu-HU" altLang="hu-HU" sz="3600" dirty="0">
              <a:solidFill>
                <a:srgbClr val="294143"/>
              </a:solidFill>
            </a:endParaRPr>
          </a:p>
        </p:txBody>
      </p:sp>
    </p:spTree>
    <p:custDataLst>
      <p:tags r:id="rId1"/>
    </p:custDataLst>
    <p:extLst>
      <p:ext uri="{BB962C8B-B14F-4D97-AF65-F5344CB8AC3E}">
        <p14:creationId xmlns:p14="http://schemas.microsoft.com/office/powerpoint/2010/main" val="350457680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18.xml><?xml version="1.0" encoding="utf-8"?>
<p:tagLst xmlns:a="http://schemas.openxmlformats.org/drawingml/2006/main" xmlns:r="http://schemas.openxmlformats.org/officeDocument/2006/relationships" xmlns:p="http://schemas.openxmlformats.org/presentationml/2006/main">
  <p:tag name="TIMING" val="|2.7|1.5"/>
</p:tagLst>
</file>

<file path=ppt/tags/tag19.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20.xml><?xml version="1.0" encoding="utf-8"?>
<p:tagLst xmlns:a="http://schemas.openxmlformats.org/drawingml/2006/main" xmlns:r="http://schemas.openxmlformats.org/officeDocument/2006/relationships" xmlns:p="http://schemas.openxmlformats.org/presentationml/2006/main">
  <p:tag name="TIMING" val="|2.7|1.5"/>
</p:tagLst>
</file>

<file path=ppt/tags/tag21.xml><?xml version="1.0" encoding="utf-8"?>
<p:tagLst xmlns:a="http://schemas.openxmlformats.org/drawingml/2006/main" xmlns:r="http://schemas.openxmlformats.org/officeDocument/2006/relationships" xmlns:p="http://schemas.openxmlformats.org/presentationml/2006/main">
  <p:tag name="TIMING" val="|2.7|1.5"/>
</p:tagLst>
</file>

<file path=ppt/tags/tag22.xml><?xml version="1.0" encoding="utf-8"?>
<p:tagLst xmlns:a="http://schemas.openxmlformats.org/drawingml/2006/main" xmlns:r="http://schemas.openxmlformats.org/officeDocument/2006/relationships" xmlns:p="http://schemas.openxmlformats.org/presentationml/2006/main">
  <p:tag name="TIMING" val="|2.7|1.5"/>
</p:tagLst>
</file>

<file path=ppt/tags/tag23.xml><?xml version="1.0" encoding="utf-8"?>
<p:tagLst xmlns:a="http://schemas.openxmlformats.org/drawingml/2006/main" xmlns:r="http://schemas.openxmlformats.org/officeDocument/2006/relationships" xmlns:p="http://schemas.openxmlformats.org/presentationml/2006/main">
  <p:tag name="TIMING" val="|2.7|1.5"/>
</p:tagLst>
</file>

<file path=ppt/tags/tag24.xml><?xml version="1.0" encoding="utf-8"?>
<p:tagLst xmlns:a="http://schemas.openxmlformats.org/drawingml/2006/main" xmlns:r="http://schemas.openxmlformats.org/officeDocument/2006/relationships" xmlns:p="http://schemas.openxmlformats.org/presentationml/2006/main">
  <p:tag name="TIMING" val="|2.7|1.5"/>
</p:tagLst>
</file>

<file path=ppt/tags/tag25.xml><?xml version="1.0" encoding="utf-8"?>
<p:tagLst xmlns:a="http://schemas.openxmlformats.org/drawingml/2006/main" xmlns:r="http://schemas.openxmlformats.org/officeDocument/2006/relationships" xmlns:p="http://schemas.openxmlformats.org/presentationml/2006/main">
  <p:tag name="TIMING" val="|2.7|1.5"/>
</p:tagLst>
</file>

<file path=ppt/tags/tag26.xml><?xml version="1.0" encoding="utf-8"?>
<p:tagLst xmlns:a="http://schemas.openxmlformats.org/drawingml/2006/main" xmlns:r="http://schemas.openxmlformats.org/officeDocument/2006/relationships" xmlns:p="http://schemas.openxmlformats.org/presentationml/2006/main">
  <p:tag name="TIMING" val="|2.7|1.5"/>
</p:tagLst>
</file>

<file path=ppt/tags/tag27.xml><?xml version="1.0" encoding="utf-8"?>
<p:tagLst xmlns:a="http://schemas.openxmlformats.org/drawingml/2006/main" xmlns:r="http://schemas.openxmlformats.org/officeDocument/2006/relationships" xmlns:p="http://schemas.openxmlformats.org/presentationml/2006/main">
  <p:tag name="TIMING" val="|2.7|1.5"/>
</p:tagLst>
</file>

<file path=ppt/tags/tag28.xml><?xml version="1.0" encoding="utf-8"?>
<p:tagLst xmlns:a="http://schemas.openxmlformats.org/drawingml/2006/main" xmlns:r="http://schemas.openxmlformats.org/officeDocument/2006/relationships" xmlns:p="http://schemas.openxmlformats.org/presentationml/2006/main">
  <p:tag name="TIMING" val="|2.7|1.5"/>
</p:tagLst>
</file>

<file path=ppt/tags/tag29.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30.xml><?xml version="1.0" encoding="utf-8"?>
<p:tagLst xmlns:a="http://schemas.openxmlformats.org/drawingml/2006/main" xmlns:r="http://schemas.openxmlformats.org/officeDocument/2006/relationships" xmlns:p="http://schemas.openxmlformats.org/presentationml/2006/main">
  <p:tag name="TIMING" val="|2.7|1.5"/>
</p:tagLst>
</file>

<file path=ppt/tags/tag31.xml><?xml version="1.0" encoding="utf-8"?>
<p:tagLst xmlns:a="http://schemas.openxmlformats.org/drawingml/2006/main" xmlns:r="http://schemas.openxmlformats.org/officeDocument/2006/relationships" xmlns:p="http://schemas.openxmlformats.org/presentationml/2006/main">
  <p:tag name="TIMING" val="|2.7|1.5"/>
</p:tagLst>
</file>

<file path=ppt/tags/tag32.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4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24770</TotalTime>
  <Words>1087</Words>
  <Application>Microsoft Office PowerPoint</Application>
  <PresentationFormat>Szélesvásznú</PresentationFormat>
  <Paragraphs>269</Paragraphs>
  <Slides>38</Slides>
  <Notes>38</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38</vt:i4>
      </vt:variant>
    </vt:vector>
  </HeadingPairs>
  <TitlesOfParts>
    <vt:vector size="46" baseType="lpstr">
      <vt:lpstr>Arial</vt:lpstr>
      <vt:lpstr>Calibri</vt:lpstr>
      <vt:lpstr>Helvetica Neue</vt:lpstr>
      <vt:lpstr>Segoe UI</vt:lpstr>
      <vt:lpstr>Times New Roman</vt:lpstr>
      <vt:lpstr>4_Angol</vt:lpstr>
      <vt:lpstr>5_Angol</vt:lpstr>
      <vt:lpstr>6_Angol</vt:lpstr>
      <vt:lpstr>Szepszis és szeptikus sokk  Molnár Zsolt1,2,3,4  1Medical Director: 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 </vt:lpstr>
      <vt:lpstr>Sepsis and </vt:lpstr>
      <vt:lpstr>PowerPoint-bemutató</vt:lpstr>
      <vt:lpstr>Injury: DAMP or PAMP</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Confession</vt:lpstr>
      <vt:lpstr>PowerPoint-bemutató</vt:lpstr>
      <vt:lpstr> </vt:lpstr>
      <vt:lpstr>PowerPoint-bemutató</vt:lpstr>
      <vt:lpstr>PowerPoint-bemutató</vt:lpstr>
      <vt:lpstr>PowerPoint-bemutató</vt:lpstr>
      <vt:lpstr>PowerPoint-bemutató</vt:lpstr>
      <vt:lpstr> </vt:lpstr>
      <vt:lpstr>Love has been extensively researched</vt:lpstr>
      <vt:lpstr>PowerPoint-bemutató</vt:lpstr>
      <vt:lpstr>Sepsis mortality around the Globe</vt:lpstr>
      <vt:lpstr>PowerPoint-bemutató</vt:lpstr>
      <vt:lpstr> </vt:lpstr>
      <vt:lpstr>PowerPoint-bemutató</vt:lpstr>
      <vt:lpstr>PowerPoint-bemutató</vt:lpstr>
      <vt:lpstr>PowerPoint-bemutató</vt:lpstr>
      <vt:lpstr>PowerPoint-bemutató</vt:lpstr>
      <vt:lpstr>SSC Guidelines</vt:lpstr>
      <vt:lpstr>PowerPoint-bemutató</vt:lpstr>
      <vt:lpstr>PowerPoint-bemutató</vt:lpstr>
      <vt:lpstr> </vt:lpstr>
      <vt:lpstr>PowerPoint-bemutató</vt:lpstr>
      <vt:lpstr>PowerPoint-bemutató</vt:lpstr>
      <vt:lpstr>PowerPoint-bemutató</vt:lpstr>
      <vt:lpstr>PowerPoint-bemutató</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Attila Márta</cp:lastModifiedBy>
  <cp:revision>1220</cp:revision>
  <cp:lastPrinted>2002-11-05T09:37:16Z</cp:lastPrinted>
  <dcterms:created xsi:type="dcterms:W3CDTF">1999-04-15T15:00:26Z</dcterms:created>
  <dcterms:modified xsi:type="dcterms:W3CDTF">2021-02-11T13:49:33Z</dcterms:modified>
  <cp:category/>
</cp:coreProperties>
</file>