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tags/tag15.xml" ContentType="application/vnd.openxmlformats-officedocument.presentationml.tags+xml"/>
  <Override PartName="/ppt/notesSlides/notesSlide18.xml" ContentType="application/vnd.openxmlformats-officedocument.presentationml.notesSlide+xml"/>
  <Override PartName="/ppt/tags/tag16.xml" ContentType="application/vnd.openxmlformats-officedocument.presentationml.tags+xml"/>
  <Override PartName="/ppt/notesSlides/notesSlide19.xml" ContentType="application/vnd.openxmlformats-officedocument.presentationml.notesSlide+xml"/>
  <Override PartName="/ppt/tags/tag17.xml" ContentType="application/vnd.openxmlformats-officedocument.presentationml.tags+xml"/>
  <Override PartName="/ppt/notesSlides/notesSlide20.xml" ContentType="application/vnd.openxmlformats-officedocument.presentationml.notesSlide+xml"/>
  <Override PartName="/ppt/tags/tag18.xml" ContentType="application/vnd.openxmlformats-officedocument.presentationml.tags+xml"/>
  <Override PartName="/ppt/notesSlides/notesSlide21.xml" ContentType="application/vnd.openxmlformats-officedocument.presentationml.notesSlide+xml"/>
  <Override PartName="/ppt/tags/tag19.xml" ContentType="application/vnd.openxmlformats-officedocument.presentationml.tags+xml"/>
  <Override PartName="/ppt/notesSlides/notesSlide22.xml" ContentType="application/vnd.openxmlformats-officedocument.presentationml.notesSlide+xml"/>
  <Override PartName="/ppt/tags/tag20.xml" ContentType="application/vnd.openxmlformats-officedocument.presentationml.tags+xml"/>
  <Override PartName="/ppt/notesSlides/notesSlide23.xml" ContentType="application/vnd.openxmlformats-officedocument.presentationml.notesSlide+xml"/>
  <Override PartName="/ppt/tags/tag21.xml" ContentType="application/vnd.openxmlformats-officedocument.presentationml.tags+xml"/>
  <Override PartName="/ppt/notesSlides/notesSlide24.xml" ContentType="application/vnd.openxmlformats-officedocument.presentationml.notesSlide+xml"/>
  <Override PartName="/ppt/tags/tag22.xml" ContentType="application/vnd.openxmlformats-officedocument.presentationml.tags+xml"/>
  <Override PartName="/ppt/notesSlides/notesSlide25.xml" ContentType="application/vnd.openxmlformats-officedocument.presentationml.notesSlide+xml"/>
  <Override PartName="/ppt/tags/tag23.xml" ContentType="application/vnd.openxmlformats-officedocument.presentationml.tags+xml"/>
  <Override PartName="/ppt/notesSlides/notesSlide26.xml" ContentType="application/vnd.openxmlformats-officedocument.presentationml.notesSlide+xml"/>
  <Override PartName="/ppt/tags/tag24.xml" ContentType="application/vnd.openxmlformats-officedocument.presentationml.tags+xml"/>
  <Override PartName="/ppt/notesSlides/notesSlide27.xml" ContentType="application/vnd.openxmlformats-officedocument.presentationml.notesSlide+xml"/>
  <Override PartName="/ppt/tags/tag25.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6.xml" ContentType="application/vnd.openxmlformats-officedocument.presentationml.tags+xml"/>
  <Override PartName="/ppt/notesSlides/notesSlide30.xml" ContentType="application/vnd.openxmlformats-officedocument.presentationml.notesSlide+xml"/>
  <Override PartName="/ppt/tags/tag27.xml" ContentType="application/vnd.openxmlformats-officedocument.presentationml.tags+xml"/>
  <Override PartName="/ppt/notesSlides/notesSlide31.xml" ContentType="application/vnd.openxmlformats-officedocument.presentationml.notesSlide+xml"/>
  <Override PartName="/ppt/tags/tag28.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29.xml" ContentType="application/vnd.openxmlformats-officedocument.presentationml.tags+xml"/>
  <Override PartName="/ppt/notesSlides/notesSlide34.xml" ContentType="application/vnd.openxmlformats-officedocument.presentationml.notesSlide+xml"/>
  <Override PartName="/ppt/tags/tag30.xml" ContentType="application/vnd.openxmlformats-officedocument.presentationml.tags+xml"/>
  <Override PartName="/ppt/notesSlides/notesSlide35.xml" ContentType="application/vnd.openxmlformats-officedocument.presentationml.notesSlide+xml"/>
  <Override PartName="/ppt/tags/tag31.xml" ContentType="application/vnd.openxmlformats-officedocument.presentationml.tags+xml"/>
  <Override PartName="/ppt/notesSlides/notesSlide36.xml" ContentType="application/vnd.openxmlformats-officedocument.presentationml.notesSlide+xml"/>
  <Override PartName="/ppt/tags/tag32.xml" ContentType="application/vnd.openxmlformats-officedocument.presentationml.tags+xml"/>
  <Override PartName="/ppt/notesSlides/notesSlide37.xml" ContentType="application/vnd.openxmlformats-officedocument.presentationml.notesSlide+xml"/>
  <Override PartName="/ppt/tags/tag33.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34.xml" ContentType="application/vnd.openxmlformats-officedocument.presentationml.tags+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93292" r:id="rId1"/>
    <p:sldMasterId id="2147497865" r:id="rId2"/>
  </p:sldMasterIdLst>
  <p:notesMasterIdLst>
    <p:notesMasterId r:id="rId43"/>
  </p:notesMasterIdLst>
  <p:handoutMasterIdLst>
    <p:handoutMasterId r:id="rId44"/>
  </p:handoutMasterIdLst>
  <p:sldIdLst>
    <p:sldId id="1284" r:id="rId3"/>
    <p:sldId id="1324" r:id="rId4"/>
    <p:sldId id="1333" r:id="rId5"/>
    <p:sldId id="1331" r:id="rId6"/>
    <p:sldId id="1334" r:id="rId7"/>
    <p:sldId id="1217" r:id="rId8"/>
    <p:sldId id="1314" r:id="rId9"/>
    <p:sldId id="1335" r:id="rId10"/>
    <p:sldId id="1379" r:id="rId11"/>
    <p:sldId id="1382" r:id="rId12"/>
    <p:sldId id="1377" r:id="rId13"/>
    <p:sldId id="1336" r:id="rId14"/>
    <p:sldId id="1384" r:id="rId15"/>
    <p:sldId id="1337" r:id="rId16"/>
    <p:sldId id="1385" r:id="rId17"/>
    <p:sldId id="1338" r:id="rId18"/>
    <p:sldId id="1386" r:id="rId19"/>
    <p:sldId id="1332" r:id="rId20"/>
    <p:sldId id="1390" r:id="rId21"/>
    <p:sldId id="1391" r:id="rId22"/>
    <p:sldId id="1392" r:id="rId23"/>
    <p:sldId id="1383" r:id="rId24"/>
    <p:sldId id="1395" r:id="rId25"/>
    <p:sldId id="1394" r:id="rId26"/>
    <p:sldId id="1406" r:id="rId27"/>
    <p:sldId id="1407" r:id="rId28"/>
    <p:sldId id="1408" r:id="rId29"/>
    <p:sldId id="1409" r:id="rId30"/>
    <p:sldId id="1393" r:id="rId31"/>
    <p:sldId id="1387" r:id="rId32"/>
    <p:sldId id="1396" r:id="rId33"/>
    <p:sldId id="1397" r:id="rId34"/>
    <p:sldId id="1398" r:id="rId35"/>
    <p:sldId id="1388" r:id="rId36"/>
    <p:sldId id="1389" r:id="rId37"/>
    <p:sldId id="1403" r:id="rId38"/>
    <p:sldId id="1399" r:id="rId39"/>
    <p:sldId id="1404" r:id="rId40"/>
    <p:sldId id="1405" r:id="rId41"/>
    <p:sldId id="1281" r:id="rId42"/>
  </p:sldIdLst>
  <p:sldSz cx="12192000" cy="6858000"/>
  <p:notesSz cx="6669088" cy="9926638"/>
  <p:defaultTextStyle>
    <a:defPPr>
      <a:defRPr lang="hu-HU"/>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0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143"/>
    <a:srgbClr val="153D6B"/>
    <a:srgbClr val="67AAA8"/>
    <a:srgbClr val="15AAA6"/>
    <a:srgbClr val="ECECEC"/>
    <a:srgbClr val="BBB2C0"/>
    <a:srgbClr val="C0A3AC"/>
    <a:srgbClr val="C06A70"/>
    <a:srgbClr val="C03844"/>
    <a:srgbClr val="D9F3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719" autoAdjust="0"/>
    <p:restoredTop sz="91412" autoAdjust="0"/>
  </p:normalViewPr>
  <p:slideViewPr>
    <p:cSldViewPr>
      <p:cViewPr varScale="1">
        <p:scale>
          <a:sx n="73" d="100"/>
          <a:sy n="73" d="100"/>
        </p:scale>
        <p:origin x="216" y="352"/>
      </p:cViewPr>
      <p:guideLst>
        <p:guide orient="horz" pos="2160"/>
        <p:guide pos="3840"/>
      </p:guideLst>
    </p:cSldViewPr>
  </p:slideViewPr>
  <p:outlineViewPr>
    <p:cViewPr>
      <p:scale>
        <a:sx n="33" d="100"/>
        <a:sy n="33" d="100"/>
      </p:scale>
      <p:origin x="0" y="-5784"/>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Lst>
  </p:outlineViewPr>
  <p:notesTextViewPr>
    <p:cViewPr>
      <p:scale>
        <a:sx n="100" d="100"/>
        <a:sy n="100" d="100"/>
      </p:scale>
      <p:origin x="0" y="0"/>
    </p:cViewPr>
  </p:notesTextViewPr>
  <p:sorterViewPr>
    <p:cViewPr>
      <p:scale>
        <a:sx n="82" d="100"/>
        <a:sy n="82" d="100"/>
      </p:scale>
      <p:origin x="0" y="0"/>
    </p:cViewPr>
  </p:sorterViewPr>
  <p:notesViewPr>
    <p:cSldViewPr>
      <p:cViewPr>
        <p:scale>
          <a:sx n="75" d="100"/>
          <a:sy n="75" d="100"/>
        </p:scale>
        <p:origin x="-780" y="582"/>
      </p:cViewPr>
      <p:guideLst>
        <p:guide orient="horz" pos="3126"/>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_rels/viewProps.xml.rels><?xml version="1.0" encoding="UTF-8" standalone="yes"?>
<Relationships xmlns="http://schemas.openxmlformats.org/package/2006/relationships"><Relationship Id="rId13" Type="http://schemas.openxmlformats.org/officeDocument/2006/relationships/slide" Target="slides/slide16.xml"/><Relationship Id="rId18" Type="http://schemas.openxmlformats.org/officeDocument/2006/relationships/slide" Target="slides/slide21.xml"/><Relationship Id="rId26" Type="http://schemas.openxmlformats.org/officeDocument/2006/relationships/slide" Target="slides/slide30.xml"/><Relationship Id="rId3" Type="http://schemas.openxmlformats.org/officeDocument/2006/relationships/slide" Target="slides/slide4.xml"/><Relationship Id="rId21" Type="http://schemas.openxmlformats.org/officeDocument/2006/relationships/slide" Target="slides/slide24.xml"/><Relationship Id="rId34" Type="http://schemas.openxmlformats.org/officeDocument/2006/relationships/slide" Target="slides/slide40.xml"/><Relationship Id="rId7" Type="http://schemas.openxmlformats.org/officeDocument/2006/relationships/slide" Target="slides/slide9.xml"/><Relationship Id="rId12" Type="http://schemas.openxmlformats.org/officeDocument/2006/relationships/slide" Target="slides/slide15.xml"/><Relationship Id="rId17" Type="http://schemas.openxmlformats.org/officeDocument/2006/relationships/slide" Target="slides/slide20.xml"/><Relationship Id="rId25" Type="http://schemas.openxmlformats.org/officeDocument/2006/relationships/slide" Target="slides/slide28.xml"/><Relationship Id="rId33" Type="http://schemas.openxmlformats.org/officeDocument/2006/relationships/slide" Target="slides/slide38.xml"/><Relationship Id="rId2" Type="http://schemas.openxmlformats.org/officeDocument/2006/relationships/slide" Target="slides/slide3.xml"/><Relationship Id="rId16" Type="http://schemas.openxmlformats.org/officeDocument/2006/relationships/slide" Target="slides/slide19.xml"/><Relationship Id="rId20" Type="http://schemas.openxmlformats.org/officeDocument/2006/relationships/slide" Target="slides/slide23.xml"/><Relationship Id="rId29" Type="http://schemas.openxmlformats.org/officeDocument/2006/relationships/slide" Target="slides/slide34.xml"/><Relationship Id="rId1" Type="http://schemas.openxmlformats.org/officeDocument/2006/relationships/slide" Target="slides/slide2.xml"/><Relationship Id="rId6" Type="http://schemas.openxmlformats.org/officeDocument/2006/relationships/slide" Target="slides/slide8.xml"/><Relationship Id="rId11" Type="http://schemas.openxmlformats.org/officeDocument/2006/relationships/slide" Target="slides/slide14.xml"/><Relationship Id="rId24" Type="http://schemas.openxmlformats.org/officeDocument/2006/relationships/slide" Target="slides/slide27.xml"/><Relationship Id="rId32" Type="http://schemas.openxmlformats.org/officeDocument/2006/relationships/slide" Target="slides/slide37.xml"/><Relationship Id="rId5" Type="http://schemas.openxmlformats.org/officeDocument/2006/relationships/slide" Target="slides/slide7.xml"/><Relationship Id="rId15" Type="http://schemas.openxmlformats.org/officeDocument/2006/relationships/slide" Target="slides/slide18.xml"/><Relationship Id="rId23" Type="http://schemas.openxmlformats.org/officeDocument/2006/relationships/slide" Target="slides/slide26.xml"/><Relationship Id="rId28" Type="http://schemas.openxmlformats.org/officeDocument/2006/relationships/slide" Target="slides/slide32.xml"/><Relationship Id="rId10" Type="http://schemas.openxmlformats.org/officeDocument/2006/relationships/slide" Target="slides/slide12.xml"/><Relationship Id="rId19" Type="http://schemas.openxmlformats.org/officeDocument/2006/relationships/slide" Target="slides/slide22.xml"/><Relationship Id="rId31" Type="http://schemas.openxmlformats.org/officeDocument/2006/relationships/slide" Target="slides/slide36.xml"/><Relationship Id="rId4" Type="http://schemas.openxmlformats.org/officeDocument/2006/relationships/slide" Target="slides/slide5.xml"/><Relationship Id="rId9" Type="http://schemas.openxmlformats.org/officeDocument/2006/relationships/slide" Target="slides/slide11.xml"/><Relationship Id="rId14" Type="http://schemas.openxmlformats.org/officeDocument/2006/relationships/slide" Target="slides/slide17.xml"/><Relationship Id="rId22" Type="http://schemas.openxmlformats.org/officeDocument/2006/relationships/slide" Target="slides/slide25.xml"/><Relationship Id="rId27" Type="http://schemas.openxmlformats.org/officeDocument/2006/relationships/slide" Target="slides/slide31.xml"/><Relationship Id="rId30" Type="http://schemas.openxmlformats.org/officeDocument/2006/relationships/slide" Target="slides/slide35.xml"/><Relationship Id="rId8"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DB5FF8A-FA2F-5243-9A22-6E827A9C5CD4}"/>
              </a:ext>
            </a:extLst>
          </p:cNvPr>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atin typeface="Times New Roman" charset="0"/>
              </a:defRPr>
            </a:lvl1pPr>
          </a:lstStyle>
          <a:p>
            <a:pPr>
              <a:defRPr/>
            </a:pPr>
            <a:endParaRPr lang="hu-HU"/>
          </a:p>
        </p:txBody>
      </p:sp>
      <p:sp>
        <p:nvSpPr>
          <p:cNvPr id="3" name="Date Placeholder 2">
            <a:extLst>
              <a:ext uri="{FF2B5EF4-FFF2-40B4-BE49-F238E27FC236}">
                <a16:creationId xmlns:a16="http://schemas.microsoft.com/office/drawing/2014/main" id="{725A34FA-89EF-D145-854C-B472126F034E}"/>
              </a:ext>
            </a:extLst>
          </p:cNvPr>
          <p:cNvSpPr>
            <a:spLocks noGrp="1"/>
          </p:cNvSpPr>
          <p:nvPr>
            <p:ph type="dt" sz="quarter" idx="1"/>
          </p:nvPr>
        </p:nvSpPr>
        <p:spPr>
          <a:xfrm>
            <a:off x="3778250" y="0"/>
            <a:ext cx="2889250" cy="496888"/>
          </a:xfrm>
          <a:prstGeom prst="rect">
            <a:avLst/>
          </a:prstGeom>
        </p:spPr>
        <p:txBody>
          <a:bodyPr vert="horz" lIns="91440" tIns="45720" rIns="91440" bIns="45720" rtlCol="0"/>
          <a:lstStyle>
            <a:lvl1pPr algn="r">
              <a:defRPr sz="1200">
                <a:latin typeface="Times New Roman" charset="0"/>
              </a:defRPr>
            </a:lvl1pPr>
          </a:lstStyle>
          <a:p>
            <a:pPr>
              <a:defRPr/>
            </a:pPr>
            <a:fld id="{9823CFFD-9F6B-D140-9901-343183843C9D}" type="datetimeFigureOut">
              <a:rPr lang="hu-HU"/>
              <a:pPr>
                <a:defRPr/>
              </a:pPr>
              <a:t>2021. 01. 13.</a:t>
            </a:fld>
            <a:endParaRPr lang="hu-HU"/>
          </a:p>
        </p:txBody>
      </p:sp>
      <p:sp>
        <p:nvSpPr>
          <p:cNvPr id="4" name="Footer Placeholder 3">
            <a:extLst>
              <a:ext uri="{FF2B5EF4-FFF2-40B4-BE49-F238E27FC236}">
                <a16:creationId xmlns:a16="http://schemas.microsoft.com/office/drawing/2014/main" id="{552BE779-4822-8542-BC03-A49B20CED5B4}"/>
              </a:ext>
            </a:extLst>
          </p:cNvPr>
          <p:cNvSpPr>
            <a:spLocks noGrp="1"/>
          </p:cNvSpPr>
          <p:nvPr>
            <p:ph type="ftr" sz="quarter" idx="2"/>
          </p:nvPr>
        </p:nvSpPr>
        <p:spPr>
          <a:xfrm>
            <a:off x="0" y="9429750"/>
            <a:ext cx="2889250" cy="496888"/>
          </a:xfrm>
          <a:prstGeom prst="rect">
            <a:avLst/>
          </a:prstGeom>
        </p:spPr>
        <p:txBody>
          <a:bodyPr vert="horz" lIns="91440" tIns="45720" rIns="91440" bIns="45720" rtlCol="0" anchor="b"/>
          <a:lstStyle>
            <a:lvl1pPr algn="l">
              <a:defRPr sz="1200">
                <a:latin typeface="Times New Roman" charset="0"/>
              </a:defRPr>
            </a:lvl1pPr>
          </a:lstStyle>
          <a:p>
            <a:pPr>
              <a:defRPr/>
            </a:pPr>
            <a:endParaRPr lang="hu-HU"/>
          </a:p>
        </p:txBody>
      </p:sp>
      <p:sp>
        <p:nvSpPr>
          <p:cNvPr id="5" name="Slide Number Placeholder 4">
            <a:extLst>
              <a:ext uri="{FF2B5EF4-FFF2-40B4-BE49-F238E27FC236}">
                <a16:creationId xmlns:a16="http://schemas.microsoft.com/office/drawing/2014/main" id="{07EB9828-08CC-2044-8FDD-B5238C8ECF6A}"/>
              </a:ext>
            </a:extLst>
          </p:cNvPr>
          <p:cNvSpPr>
            <a:spLocks noGrp="1"/>
          </p:cNvSpPr>
          <p:nvPr>
            <p:ph type="sldNum" sz="quarter" idx="3"/>
          </p:nvPr>
        </p:nvSpPr>
        <p:spPr>
          <a:xfrm>
            <a:off x="3778250" y="9429750"/>
            <a:ext cx="2889250" cy="496888"/>
          </a:xfrm>
          <a:prstGeom prst="rect">
            <a:avLst/>
          </a:prstGeom>
        </p:spPr>
        <p:txBody>
          <a:bodyPr vert="horz" lIns="91440" tIns="45720" rIns="91440" bIns="45720" rtlCol="0" anchor="b"/>
          <a:lstStyle>
            <a:lvl1pPr algn="r">
              <a:defRPr sz="1200">
                <a:latin typeface="Times New Roman" charset="0"/>
              </a:defRPr>
            </a:lvl1pPr>
          </a:lstStyle>
          <a:p>
            <a:pPr>
              <a:defRPr/>
            </a:pPr>
            <a:fld id="{64195B9D-8057-824F-BA83-4A5AB832B870}" type="slidenum">
              <a:rPr lang="hu-HU"/>
              <a:pPr>
                <a:defRPr/>
              </a:pPr>
              <a:t>‹#›</a:t>
            </a:fld>
            <a:endParaRPr lang="hu-HU"/>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D0CCE19-C528-5143-B003-D7FBDA5D1D98}"/>
              </a:ext>
            </a:extLst>
          </p:cNvPr>
          <p:cNvSpPr>
            <a:spLocks noGrp="1" noChangeArrowheads="1"/>
          </p:cNvSpPr>
          <p:nvPr>
            <p:ph type="hdr" sz="quarter"/>
          </p:nvPr>
        </p:nvSpPr>
        <p:spPr bwMode="auto">
          <a:xfrm>
            <a:off x="0"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hu-HU"/>
          </a:p>
        </p:txBody>
      </p:sp>
      <p:sp>
        <p:nvSpPr>
          <p:cNvPr id="7171" name="Rectangle 3">
            <a:extLst>
              <a:ext uri="{FF2B5EF4-FFF2-40B4-BE49-F238E27FC236}">
                <a16:creationId xmlns:a16="http://schemas.microsoft.com/office/drawing/2014/main" id="{6A49A22A-BF8A-484A-996B-B5104676DE71}"/>
              </a:ext>
            </a:extLst>
          </p:cNvPr>
          <p:cNvSpPr>
            <a:spLocks noGrp="1" noChangeArrowheads="1"/>
          </p:cNvSpPr>
          <p:nvPr>
            <p:ph type="dt" idx="1"/>
          </p:nvPr>
        </p:nvSpPr>
        <p:spPr bwMode="auto">
          <a:xfrm>
            <a:off x="3779838" y="0"/>
            <a:ext cx="288925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hu-HU"/>
          </a:p>
        </p:txBody>
      </p:sp>
      <p:sp>
        <p:nvSpPr>
          <p:cNvPr id="115716" name="Rectangle 4">
            <a:extLst>
              <a:ext uri="{FF2B5EF4-FFF2-40B4-BE49-F238E27FC236}">
                <a16:creationId xmlns:a16="http://schemas.microsoft.com/office/drawing/2014/main" id="{A544ABE9-4638-0D49-91D5-780D221C6FE4}"/>
              </a:ext>
            </a:extLst>
          </p:cNvPr>
          <p:cNvSpPr>
            <a:spLocks noGrp="1" noRot="1" noChangeAspect="1" noChangeArrowheads="1" noTextEdit="1"/>
          </p:cNvSpPr>
          <p:nvPr>
            <p:ph type="sldImg" idx="2"/>
          </p:nvPr>
        </p:nvSpPr>
        <p:spPr bwMode="auto">
          <a:xfrm>
            <a:off x="26988" y="744538"/>
            <a:ext cx="6616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a:extLst>
              <a:ext uri="{FF2B5EF4-FFF2-40B4-BE49-F238E27FC236}">
                <a16:creationId xmlns:a16="http://schemas.microsoft.com/office/drawing/2014/main" id="{173EAB0D-7909-2644-90D5-1CED7ACE322D}"/>
              </a:ext>
            </a:extLst>
          </p:cNvPr>
          <p:cNvSpPr>
            <a:spLocks noGrp="1" noChangeArrowheads="1"/>
          </p:cNvSpPr>
          <p:nvPr>
            <p:ph type="body" sz="quarter" idx="3"/>
          </p:nvPr>
        </p:nvSpPr>
        <p:spPr bwMode="auto">
          <a:xfrm>
            <a:off x="889000" y="4714875"/>
            <a:ext cx="4891088"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a:t>Mintaszöveg szerkesztése </a:t>
            </a:r>
          </a:p>
          <a:p>
            <a:pPr lvl="1"/>
            <a:r>
              <a:rPr lang="hu-HU" noProof="0"/>
              <a:t>Második szint</a:t>
            </a:r>
          </a:p>
          <a:p>
            <a:pPr lvl="2"/>
            <a:r>
              <a:rPr lang="hu-HU" noProof="0"/>
              <a:t>Harmadik szint</a:t>
            </a:r>
          </a:p>
          <a:p>
            <a:pPr lvl="3"/>
            <a:r>
              <a:rPr lang="hu-HU" noProof="0"/>
              <a:t>Negyedik szint</a:t>
            </a:r>
          </a:p>
          <a:p>
            <a:pPr lvl="4"/>
            <a:r>
              <a:rPr lang="hu-HU" noProof="0"/>
              <a:t>Ötödik szint</a:t>
            </a:r>
          </a:p>
        </p:txBody>
      </p:sp>
      <p:sp>
        <p:nvSpPr>
          <p:cNvPr id="7174" name="Rectangle 6">
            <a:extLst>
              <a:ext uri="{FF2B5EF4-FFF2-40B4-BE49-F238E27FC236}">
                <a16:creationId xmlns:a16="http://schemas.microsoft.com/office/drawing/2014/main" id="{EEE28E13-0172-DB4A-90B0-A70424105BAE}"/>
              </a:ext>
            </a:extLst>
          </p:cNvPr>
          <p:cNvSpPr>
            <a:spLocks noGrp="1" noChangeArrowheads="1"/>
          </p:cNvSpPr>
          <p:nvPr>
            <p:ph type="ftr" sz="quarter" idx="4"/>
          </p:nvPr>
        </p:nvSpPr>
        <p:spPr bwMode="auto">
          <a:xfrm>
            <a:off x="0"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hu-HU"/>
          </a:p>
        </p:txBody>
      </p:sp>
      <p:sp>
        <p:nvSpPr>
          <p:cNvPr id="7175" name="Rectangle 7">
            <a:extLst>
              <a:ext uri="{FF2B5EF4-FFF2-40B4-BE49-F238E27FC236}">
                <a16:creationId xmlns:a16="http://schemas.microsoft.com/office/drawing/2014/main" id="{21B35AF0-C285-D645-86C5-2D3E27A58CD3}"/>
              </a:ext>
            </a:extLst>
          </p:cNvPr>
          <p:cNvSpPr>
            <a:spLocks noGrp="1" noChangeArrowheads="1"/>
          </p:cNvSpPr>
          <p:nvPr>
            <p:ph type="sldNum" sz="quarter" idx="5"/>
          </p:nvPr>
        </p:nvSpPr>
        <p:spPr bwMode="auto">
          <a:xfrm>
            <a:off x="3779838" y="9429750"/>
            <a:ext cx="288925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anose="02020603050405020304" pitchFamily="18" charset="0"/>
              </a:defRPr>
            </a:lvl1pPr>
          </a:lstStyle>
          <a:p>
            <a:pPr>
              <a:defRPr/>
            </a:pPr>
            <a:fld id="{E72698D6-28B8-2D4C-A1CE-BC9B9EEAB321}" type="slidenum">
              <a:rPr lang="hu-HU"/>
              <a:pPr>
                <a:defRPr/>
              </a:pPr>
              <a:t>‹#›</a:t>
            </a:fld>
            <a:endParaRPr lang="hu-H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Rectangle 5">
            <a:extLst>
              <a:ext uri="{FF2B5EF4-FFF2-40B4-BE49-F238E27FC236}">
                <a16:creationId xmlns:a16="http://schemas.microsoft.com/office/drawing/2014/main" id="{7FBAE239-F32B-654F-A668-E1118DE3066A}"/>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F156E24-9F9D-E24E-9CEA-8C9E2CF23EB2}"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7874" name="Rectangle 2">
            <a:extLst>
              <a:ext uri="{FF2B5EF4-FFF2-40B4-BE49-F238E27FC236}">
                <a16:creationId xmlns:a16="http://schemas.microsoft.com/office/drawing/2014/main" id="{359791E7-5A28-BE42-A338-E3FC137BF448}"/>
              </a:ext>
            </a:extLst>
          </p:cNvPr>
          <p:cNvSpPr>
            <a:spLocks noGrp="1" noRot="1" noChangeAspect="1" noChangeArrowheads="1" noTextEdit="1"/>
          </p:cNvSpPr>
          <p:nvPr>
            <p:ph type="sldImg"/>
          </p:nvPr>
        </p:nvSpPr>
        <p:spPr>
          <a:xfrm>
            <a:off x="26988" y="744538"/>
            <a:ext cx="6616700" cy="3722687"/>
          </a:xfrm>
          <a:ln/>
        </p:spPr>
      </p:sp>
      <p:sp>
        <p:nvSpPr>
          <p:cNvPr id="207875" name="Rectangle 3">
            <a:extLst>
              <a:ext uri="{FF2B5EF4-FFF2-40B4-BE49-F238E27FC236}">
                <a16:creationId xmlns:a16="http://schemas.microsoft.com/office/drawing/2014/main" id="{C10815D8-B71F-624A-8BC0-DB8151D0DCD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hu-HU" dirty="0"/>
          </a:p>
        </p:txBody>
      </p:sp>
    </p:spTree>
    <p:extLst>
      <p:ext uri="{BB962C8B-B14F-4D97-AF65-F5344CB8AC3E}">
        <p14:creationId xmlns:p14="http://schemas.microsoft.com/office/powerpoint/2010/main" val="1465444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10</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2604293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11</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704007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12</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38306099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5">
            <a:extLst>
              <a:ext uri="{FF2B5EF4-FFF2-40B4-BE49-F238E27FC236}">
                <a16:creationId xmlns:a16="http://schemas.microsoft.com/office/drawing/2014/main" id="{09C0DAD7-2E33-444C-B1A3-BD22841614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762000" rtl="0" eaLnBrk="0" fontAlgn="base" latinLnBrk="0" hangingPunct="0">
              <a:lnSpc>
                <a:spcPct val="100000"/>
              </a:lnSpc>
              <a:spcBef>
                <a:spcPct val="0"/>
              </a:spcBef>
              <a:spcAft>
                <a:spcPct val="0"/>
              </a:spcAft>
              <a:buClrTx/>
              <a:buSzTx/>
              <a:buFontTx/>
              <a:buNone/>
              <a:tabLst/>
              <a:defRPr/>
            </a:pPr>
            <a:fld id="{751B1902-0A00-AB41-951A-DBC60ECF356E}" type="slidenum">
              <a:rPr kumimoji="0" lang="hu-HU" altLang="hu-HU" sz="1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2000" rtl="0" eaLnBrk="0" fontAlgn="base" latinLnBrk="0" hangingPunct="0">
                <a:lnSpc>
                  <a:spcPct val="100000"/>
                </a:lnSpc>
                <a:spcBef>
                  <a:spcPct val="0"/>
                </a:spcBef>
                <a:spcAft>
                  <a:spcPct val="0"/>
                </a:spcAft>
                <a:buClrTx/>
                <a:buSzTx/>
                <a:buFontTx/>
                <a:buNone/>
                <a:tabLst/>
                <a:defRPr/>
              </a:pPr>
              <a:t>13</a:t>
            </a:fld>
            <a:endParaRPr kumimoji="0" lang="hu-HU" altLang="hu-HU"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978" name="Rectangle 2">
            <a:extLst>
              <a:ext uri="{FF2B5EF4-FFF2-40B4-BE49-F238E27FC236}">
                <a16:creationId xmlns:a16="http://schemas.microsoft.com/office/drawing/2014/main" id="{610C6BA7-296B-5343-999A-509DCDC1803F}"/>
              </a:ext>
            </a:extLst>
          </p:cNvPr>
          <p:cNvSpPr>
            <a:spLocks noGrp="1" noRot="1" noChangeAspect="1" noChangeArrowheads="1" noTextEdit="1"/>
          </p:cNvSpPr>
          <p:nvPr>
            <p:ph type="sldImg"/>
          </p:nvPr>
        </p:nvSpPr>
        <p:spPr>
          <a:xfrm>
            <a:off x="66675" y="731838"/>
            <a:ext cx="6507163" cy="3660775"/>
          </a:xfrm>
          <a:solidFill>
            <a:srgbClr val="FFFFFF"/>
          </a:solidFill>
          <a:ln/>
        </p:spPr>
      </p:sp>
      <p:sp>
        <p:nvSpPr>
          <p:cNvPr id="126979" name="Rectangle 3">
            <a:extLst>
              <a:ext uri="{FF2B5EF4-FFF2-40B4-BE49-F238E27FC236}">
                <a16:creationId xmlns:a16="http://schemas.microsoft.com/office/drawing/2014/main" id="{8D568C78-3135-A641-B8F0-7A24988EDC72}"/>
              </a:ext>
            </a:extLst>
          </p:cNvPr>
          <p:cNvSpPr>
            <a:spLocks noGrp="1" noChangeArrowheads="1"/>
          </p:cNvSpPr>
          <p:nvPr>
            <p:ph type="body" idx="1"/>
          </p:nvPr>
        </p:nvSpPr>
        <p:spPr>
          <a:xfrm>
            <a:off x="885825" y="4635500"/>
            <a:ext cx="4867275" cy="4392613"/>
          </a:xfrm>
          <a:solidFill>
            <a:srgbClr val="FFFFFF"/>
          </a:solidFill>
          <a:ln>
            <a:solidFill>
              <a:srgbClr val="000000"/>
            </a:solidFill>
          </a:ln>
        </p:spPr>
        <p:txBody>
          <a:bodyPr/>
          <a:lstStyle/>
          <a:p>
            <a:endParaRPr lang="en-GB" altLang="hu-HU"/>
          </a:p>
        </p:txBody>
      </p:sp>
    </p:spTree>
    <p:extLst>
      <p:ext uri="{BB962C8B-B14F-4D97-AF65-F5344CB8AC3E}">
        <p14:creationId xmlns:p14="http://schemas.microsoft.com/office/powerpoint/2010/main" val="8959737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14</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6905281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15</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22504377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16</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2573000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17</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242576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18</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906606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19</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3284239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3940545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20</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18960917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21</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2568410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22</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33272160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23</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3978573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24</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13395772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25</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5652747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26</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26680101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27</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27596306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28</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8530085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5">
            <a:extLst>
              <a:ext uri="{FF2B5EF4-FFF2-40B4-BE49-F238E27FC236}">
                <a16:creationId xmlns:a16="http://schemas.microsoft.com/office/drawing/2014/main" id="{09C0DAD7-2E33-444C-B1A3-BD22841614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762000" rtl="0" eaLnBrk="0" fontAlgn="base" latinLnBrk="0" hangingPunct="0">
              <a:lnSpc>
                <a:spcPct val="100000"/>
              </a:lnSpc>
              <a:spcBef>
                <a:spcPct val="0"/>
              </a:spcBef>
              <a:spcAft>
                <a:spcPct val="0"/>
              </a:spcAft>
              <a:buClrTx/>
              <a:buSzTx/>
              <a:buFontTx/>
              <a:buNone/>
              <a:tabLst/>
              <a:defRPr/>
            </a:pPr>
            <a:fld id="{751B1902-0A00-AB41-951A-DBC60ECF356E}" type="slidenum">
              <a:rPr kumimoji="0" lang="hu-HU" altLang="hu-HU" sz="1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2000" rtl="0" eaLnBrk="0" fontAlgn="base" latinLnBrk="0" hangingPunct="0">
                <a:lnSpc>
                  <a:spcPct val="100000"/>
                </a:lnSpc>
                <a:spcBef>
                  <a:spcPct val="0"/>
                </a:spcBef>
                <a:spcAft>
                  <a:spcPct val="0"/>
                </a:spcAft>
                <a:buClrTx/>
                <a:buSzTx/>
                <a:buFontTx/>
                <a:buNone/>
                <a:tabLst/>
                <a:defRPr/>
              </a:pPr>
              <a:t>29</a:t>
            </a:fld>
            <a:endParaRPr kumimoji="0" lang="hu-HU" altLang="hu-HU"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978" name="Rectangle 2">
            <a:extLst>
              <a:ext uri="{FF2B5EF4-FFF2-40B4-BE49-F238E27FC236}">
                <a16:creationId xmlns:a16="http://schemas.microsoft.com/office/drawing/2014/main" id="{610C6BA7-296B-5343-999A-509DCDC1803F}"/>
              </a:ext>
            </a:extLst>
          </p:cNvPr>
          <p:cNvSpPr>
            <a:spLocks noGrp="1" noRot="1" noChangeAspect="1" noChangeArrowheads="1" noTextEdit="1"/>
          </p:cNvSpPr>
          <p:nvPr>
            <p:ph type="sldImg"/>
          </p:nvPr>
        </p:nvSpPr>
        <p:spPr>
          <a:xfrm>
            <a:off x="66675" y="731838"/>
            <a:ext cx="6507163" cy="3660775"/>
          </a:xfrm>
          <a:solidFill>
            <a:srgbClr val="FFFFFF"/>
          </a:solidFill>
          <a:ln/>
        </p:spPr>
      </p:sp>
      <p:sp>
        <p:nvSpPr>
          <p:cNvPr id="126979" name="Rectangle 3">
            <a:extLst>
              <a:ext uri="{FF2B5EF4-FFF2-40B4-BE49-F238E27FC236}">
                <a16:creationId xmlns:a16="http://schemas.microsoft.com/office/drawing/2014/main" id="{8D568C78-3135-A641-B8F0-7A24988EDC72}"/>
              </a:ext>
            </a:extLst>
          </p:cNvPr>
          <p:cNvSpPr>
            <a:spLocks noGrp="1" noChangeArrowheads="1"/>
          </p:cNvSpPr>
          <p:nvPr>
            <p:ph type="body" idx="1"/>
          </p:nvPr>
        </p:nvSpPr>
        <p:spPr>
          <a:xfrm>
            <a:off x="885825" y="4635500"/>
            <a:ext cx="4867275" cy="4392613"/>
          </a:xfrm>
          <a:solidFill>
            <a:srgbClr val="FFFFFF"/>
          </a:solidFill>
          <a:ln>
            <a:solidFill>
              <a:srgbClr val="000000"/>
            </a:solidFill>
          </a:ln>
        </p:spPr>
        <p:txBody>
          <a:bodyPr/>
          <a:lstStyle/>
          <a:p>
            <a:endParaRPr lang="en-GB" altLang="hu-HU"/>
          </a:p>
        </p:txBody>
      </p:sp>
    </p:spTree>
    <p:extLst>
      <p:ext uri="{BB962C8B-B14F-4D97-AF65-F5344CB8AC3E}">
        <p14:creationId xmlns:p14="http://schemas.microsoft.com/office/powerpoint/2010/main" val="2793827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3</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405802647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30</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29410068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31</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17447189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32</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42905672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5">
            <a:extLst>
              <a:ext uri="{FF2B5EF4-FFF2-40B4-BE49-F238E27FC236}">
                <a16:creationId xmlns:a16="http://schemas.microsoft.com/office/drawing/2014/main" id="{09C0DAD7-2E33-444C-B1A3-BD22841614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762000" rtl="0" eaLnBrk="0" fontAlgn="base" latinLnBrk="0" hangingPunct="0">
              <a:lnSpc>
                <a:spcPct val="100000"/>
              </a:lnSpc>
              <a:spcBef>
                <a:spcPct val="0"/>
              </a:spcBef>
              <a:spcAft>
                <a:spcPct val="0"/>
              </a:spcAft>
              <a:buClrTx/>
              <a:buSzTx/>
              <a:buFontTx/>
              <a:buNone/>
              <a:tabLst/>
              <a:defRPr/>
            </a:pPr>
            <a:fld id="{751B1902-0A00-AB41-951A-DBC60ECF356E}" type="slidenum">
              <a:rPr kumimoji="0" lang="hu-HU" altLang="hu-HU" sz="1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2000" rtl="0" eaLnBrk="0" fontAlgn="base" latinLnBrk="0" hangingPunct="0">
                <a:lnSpc>
                  <a:spcPct val="100000"/>
                </a:lnSpc>
                <a:spcBef>
                  <a:spcPct val="0"/>
                </a:spcBef>
                <a:spcAft>
                  <a:spcPct val="0"/>
                </a:spcAft>
                <a:buClrTx/>
                <a:buSzTx/>
                <a:buFontTx/>
                <a:buNone/>
                <a:tabLst/>
                <a:defRPr/>
              </a:pPr>
              <a:t>33</a:t>
            </a:fld>
            <a:endParaRPr kumimoji="0" lang="hu-HU" altLang="hu-HU"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978" name="Rectangle 2">
            <a:extLst>
              <a:ext uri="{FF2B5EF4-FFF2-40B4-BE49-F238E27FC236}">
                <a16:creationId xmlns:a16="http://schemas.microsoft.com/office/drawing/2014/main" id="{610C6BA7-296B-5343-999A-509DCDC1803F}"/>
              </a:ext>
            </a:extLst>
          </p:cNvPr>
          <p:cNvSpPr>
            <a:spLocks noGrp="1" noRot="1" noChangeAspect="1" noChangeArrowheads="1" noTextEdit="1"/>
          </p:cNvSpPr>
          <p:nvPr>
            <p:ph type="sldImg"/>
          </p:nvPr>
        </p:nvSpPr>
        <p:spPr>
          <a:xfrm>
            <a:off x="66675" y="731838"/>
            <a:ext cx="6507163" cy="3660775"/>
          </a:xfrm>
          <a:solidFill>
            <a:srgbClr val="FFFFFF"/>
          </a:solidFill>
          <a:ln/>
        </p:spPr>
      </p:sp>
      <p:sp>
        <p:nvSpPr>
          <p:cNvPr id="126979" name="Rectangle 3">
            <a:extLst>
              <a:ext uri="{FF2B5EF4-FFF2-40B4-BE49-F238E27FC236}">
                <a16:creationId xmlns:a16="http://schemas.microsoft.com/office/drawing/2014/main" id="{8D568C78-3135-A641-B8F0-7A24988EDC72}"/>
              </a:ext>
            </a:extLst>
          </p:cNvPr>
          <p:cNvSpPr>
            <a:spLocks noGrp="1" noChangeArrowheads="1"/>
          </p:cNvSpPr>
          <p:nvPr>
            <p:ph type="body" idx="1"/>
          </p:nvPr>
        </p:nvSpPr>
        <p:spPr>
          <a:xfrm>
            <a:off x="885825" y="4635500"/>
            <a:ext cx="4867275" cy="4392613"/>
          </a:xfrm>
          <a:solidFill>
            <a:srgbClr val="FFFFFF"/>
          </a:solidFill>
          <a:ln>
            <a:solidFill>
              <a:srgbClr val="000000"/>
            </a:solidFill>
          </a:ln>
        </p:spPr>
        <p:txBody>
          <a:bodyPr/>
          <a:lstStyle/>
          <a:p>
            <a:endParaRPr lang="en-GB" altLang="hu-HU"/>
          </a:p>
        </p:txBody>
      </p:sp>
    </p:spTree>
    <p:extLst>
      <p:ext uri="{BB962C8B-B14F-4D97-AF65-F5344CB8AC3E}">
        <p14:creationId xmlns:p14="http://schemas.microsoft.com/office/powerpoint/2010/main" val="26667848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34</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30200332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35</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11921386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36</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39493043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37</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25956931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38</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37393371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5">
            <a:extLst>
              <a:ext uri="{FF2B5EF4-FFF2-40B4-BE49-F238E27FC236}">
                <a16:creationId xmlns:a16="http://schemas.microsoft.com/office/drawing/2014/main" id="{09C0DAD7-2E33-444C-B1A3-BD22841614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762000" rtl="0" eaLnBrk="0" fontAlgn="base" latinLnBrk="0" hangingPunct="0">
              <a:lnSpc>
                <a:spcPct val="100000"/>
              </a:lnSpc>
              <a:spcBef>
                <a:spcPct val="0"/>
              </a:spcBef>
              <a:spcAft>
                <a:spcPct val="0"/>
              </a:spcAft>
              <a:buClrTx/>
              <a:buSzTx/>
              <a:buFontTx/>
              <a:buNone/>
              <a:tabLst/>
              <a:defRPr/>
            </a:pPr>
            <a:fld id="{751B1902-0A00-AB41-951A-DBC60ECF356E}" type="slidenum">
              <a:rPr kumimoji="0" lang="hu-HU" altLang="hu-HU" sz="1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2000" rtl="0" eaLnBrk="0" fontAlgn="base" latinLnBrk="0" hangingPunct="0">
                <a:lnSpc>
                  <a:spcPct val="100000"/>
                </a:lnSpc>
                <a:spcBef>
                  <a:spcPct val="0"/>
                </a:spcBef>
                <a:spcAft>
                  <a:spcPct val="0"/>
                </a:spcAft>
                <a:buClrTx/>
                <a:buSzTx/>
                <a:buFontTx/>
                <a:buNone/>
                <a:tabLst/>
                <a:defRPr/>
              </a:pPr>
              <a:t>39</a:t>
            </a:fld>
            <a:endParaRPr kumimoji="0" lang="hu-HU" altLang="hu-HU"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978" name="Rectangle 2">
            <a:extLst>
              <a:ext uri="{FF2B5EF4-FFF2-40B4-BE49-F238E27FC236}">
                <a16:creationId xmlns:a16="http://schemas.microsoft.com/office/drawing/2014/main" id="{610C6BA7-296B-5343-999A-509DCDC1803F}"/>
              </a:ext>
            </a:extLst>
          </p:cNvPr>
          <p:cNvSpPr>
            <a:spLocks noGrp="1" noRot="1" noChangeAspect="1" noChangeArrowheads="1" noTextEdit="1"/>
          </p:cNvSpPr>
          <p:nvPr>
            <p:ph type="sldImg"/>
          </p:nvPr>
        </p:nvSpPr>
        <p:spPr>
          <a:xfrm>
            <a:off x="66675" y="731838"/>
            <a:ext cx="6507163" cy="3660775"/>
          </a:xfrm>
          <a:solidFill>
            <a:srgbClr val="FFFFFF"/>
          </a:solidFill>
          <a:ln/>
        </p:spPr>
      </p:sp>
      <p:sp>
        <p:nvSpPr>
          <p:cNvPr id="126979" name="Rectangle 3">
            <a:extLst>
              <a:ext uri="{FF2B5EF4-FFF2-40B4-BE49-F238E27FC236}">
                <a16:creationId xmlns:a16="http://schemas.microsoft.com/office/drawing/2014/main" id="{8D568C78-3135-A641-B8F0-7A24988EDC72}"/>
              </a:ext>
            </a:extLst>
          </p:cNvPr>
          <p:cNvSpPr>
            <a:spLocks noGrp="1" noChangeArrowheads="1"/>
          </p:cNvSpPr>
          <p:nvPr>
            <p:ph type="body" idx="1"/>
          </p:nvPr>
        </p:nvSpPr>
        <p:spPr>
          <a:xfrm>
            <a:off x="885825" y="4635500"/>
            <a:ext cx="4867275" cy="4392613"/>
          </a:xfrm>
          <a:solidFill>
            <a:srgbClr val="FFFFFF"/>
          </a:solidFill>
          <a:ln>
            <a:solidFill>
              <a:srgbClr val="000000"/>
            </a:solidFill>
          </a:ln>
        </p:spPr>
        <p:txBody>
          <a:bodyPr/>
          <a:lstStyle/>
          <a:p>
            <a:endParaRPr lang="en-GB" altLang="hu-HU"/>
          </a:p>
        </p:txBody>
      </p:sp>
    </p:spTree>
    <p:extLst>
      <p:ext uri="{BB962C8B-B14F-4D97-AF65-F5344CB8AC3E}">
        <p14:creationId xmlns:p14="http://schemas.microsoft.com/office/powerpoint/2010/main" val="6954383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4</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36305947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40</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a:p>
        </p:txBody>
      </p:sp>
    </p:spTree>
    <p:extLst>
      <p:ext uri="{BB962C8B-B14F-4D97-AF65-F5344CB8AC3E}">
        <p14:creationId xmlns:p14="http://schemas.microsoft.com/office/powerpoint/2010/main" val="11626908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5</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27864203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Rectangle 5">
            <a:extLst>
              <a:ext uri="{FF2B5EF4-FFF2-40B4-BE49-F238E27FC236}">
                <a16:creationId xmlns:a16="http://schemas.microsoft.com/office/drawing/2014/main" id="{09C0DAD7-2E33-444C-B1A3-BD22841614E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2000">
              <a:spcBef>
                <a:spcPct val="30000"/>
              </a:spcBef>
              <a:defRPr sz="1200">
                <a:solidFill>
                  <a:schemeClr val="tx1"/>
                </a:solidFill>
                <a:latin typeface="Times New Roman" panose="02020603050405020304" pitchFamily="18" charset="0"/>
              </a:defRPr>
            </a:lvl1pPr>
            <a:lvl2pPr marL="742950" indent="-285750" defTabSz="762000">
              <a:spcBef>
                <a:spcPct val="30000"/>
              </a:spcBef>
              <a:defRPr sz="1200">
                <a:solidFill>
                  <a:schemeClr val="tx1"/>
                </a:solidFill>
                <a:latin typeface="Times New Roman" panose="02020603050405020304" pitchFamily="18" charset="0"/>
              </a:defRPr>
            </a:lvl2pPr>
            <a:lvl3pPr marL="1143000" indent="-228600" defTabSz="762000">
              <a:spcBef>
                <a:spcPct val="30000"/>
              </a:spcBef>
              <a:defRPr sz="1200">
                <a:solidFill>
                  <a:schemeClr val="tx1"/>
                </a:solidFill>
                <a:latin typeface="Times New Roman" panose="02020603050405020304" pitchFamily="18" charset="0"/>
              </a:defRPr>
            </a:lvl3pPr>
            <a:lvl4pPr marL="1600200" indent="-228600" defTabSz="762000">
              <a:spcBef>
                <a:spcPct val="30000"/>
              </a:spcBef>
              <a:defRPr sz="1200">
                <a:solidFill>
                  <a:schemeClr val="tx1"/>
                </a:solidFill>
                <a:latin typeface="Times New Roman" panose="02020603050405020304" pitchFamily="18" charset="0"/>
              </a:defRPr>
            </a:lvl4pPr>
            <a:lvl5pPr marL="2057400" indent="-228600" defTabSz="762000">
              <a:spcBef>
                <a:spcPct val="30000"/>
              </a:spcBef>
              <a:defRPr sz="1200">
                <a:solidFill>
                  <a:schemeClr val="tx1"/>
                </a:solidFill>
                <a:latin typeface="Times New Roman" panose="02020603050405020304" pitchFamily="18" charset="0"/>
              </a:defRPr>
            </a:lvl5pPr>
            <a:lvl6pPr marL="2514600" indent="-228600" defTabSz="7620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7620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7620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76200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762000" rtl="0" eaLnBrk="0" fontAlgn="base" latinLnBrk="0" hangingPunct="0">
              <a:lnSpc>
                <a:spcPct val="100000"/>
              </a:lnSpc>
              <a:spcBef>
                <a:spcPct val="0"/>
              </a:spcBef>
              <a:spcAft>
                <a:spcPct val="0"/>
              </a:spcAft>
              <a:buClrTx/>
              <a:buSzTx/>
              <a:buFontTx/>
              <a:buNone/>
              <a:tabLst/>
              <a:defRPr/>
            </a:pPr>
            <a:fld id="{751B1902-0A00-AB41-951A-DBC60ECF356E}" type="slidenum">
              <a:rPr kumimoji="0" lang="hu-HU" altLang="hu-HU" sz="10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2000" rtl="0" eaLnBrk="0" fontAlgn="base" latinLnBrk="0" hangingPunct="0">
                <a:lnSpc>
                  <a:spcPct val="100000"/>
                </a:lnSpc>
                <a:spcBef>
                  <a:spcPct val="0"/>
                </a:spcBef>
                <a:spcAft>
                  <a:spcPct val="0"/>
                </a:spcAft>
                <a:buClrTx/>
                <a:buSzTx/>
                <a:buFontTx/>
                <a:buNone/>
                <a:tabLst/>
                <a:defRPr/>
              </a:pPr>
              <a:t>6</a:t>
            </a:fld>
            <a:endParaRPr kumimoji="0" lang="hu-HU" altLang="hu-HU" sz="1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6978" name="Rectangle 2">
            <a:extLst>
              <a:ext uri="{FF2B5EF4-FFF2-40B4-BE49-F238E27FC236}">
                <a16:creationId xmlns:a16="http://schemas.microsoft.com/office/drawing/2014/main" id="{610C6BA7-296B-5343-999A-509DCDC1803F}"/>
              </a:ext>
            </a:extLst>
          </p:cNvPr>
          <p:cNvSpPr>
            <a:spLocks noGrp="1" noRot="1" noChangeAspect="1" noChangeArrowheads="1" noTextEdit="1"/>
          </p:cNvSpPr>
          <p:nvPr>
            <p:ph type="sldImg"/>
          </p:nvPr>
        </p:nvSpPr>
        <p:spPr>
          <a:xfrm>
            <a:off x="66675" y="731838"/>
            <a:ext cx="6507163" cy="3660775"/>
          </a:xfrm>
          <a:solidFill>
            <a:srgbClr val="FFFFFF"/>
          </a:solidFill>
          <a:ln/>
        </p:spPr>
      </p:sp>
      <p:sp>
        <p:nvSpPr>
          <p:cNvPr id="126979" name="Rectangle 3">
            <a:extLst>
              <a:ext uri="{FF2B5EF4-FFF2-40B4-BE49-F238E27FC236}">
                <a16:creationId xmlns:a16="http://schemas.microsoft.com/office/drawing/2014/main" id="{8D568C78-3135-A641-B8F0-7A24988EDC72}"/>
              </a:ext>
            </a:extLst>
          </p:cNvPr>
          <p:cNvSpPr>
            <a:spLocks noGrp="1" noChangeArrowheads="1"/>
          </p:cNvSpPr>
          <p:nvPr>
            <p:ph type="body" idx="1"/>
          </p:nvPr>
        </p:nvSpPr>
        <p:spPr>
          <a:xfrm>
            <a:off x="885825" y="4635500"/>
            <a:ext cx="4867275" cy="4392613"/>
          </a:xfrm>
          <a:solidFill>
            <a:srgbClr val="FFFFFF"/>
          </a:solidFill>
          <a:ln>
            <a:solidFill>
              <a:srgbClr val="000000"/>
            </a:solidFill>
          </a:ln>
        </p:spPr>
        <p:txBody>
          <a:bodyPr/>
          <a:lstStyle/>
          <a:p>
            <a:endParaRPr lang="en-GB" altLang="hu-HU"/>
          </a:p>
        </p:txBody>
      </p:sp>
    </p:spTree>
    <p:extLst>
      <p:ext uri="{BB962C8B-B14F-4D97-AF65-F5344CB8AC3E}">
        <p14:creationId xmlns:p14="http://schemas.microsoft.com/office/powerpoint/2010/main" val="3503377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7</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2511688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8</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1989629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5">
            <a:extLst>
              <a:ext uri="{FF2B5EF4-FFF2-40B4-BE49-F238E27FC236}">
                <a16:creationId xmlns:a16="http://schemas.microsoft.com/office/drawing/2014/main" id="{AA30FD21-E4EE-0641-9476-E1F850AE21D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69938">
              <a:defRPr sz="2400">
                <a:solidFill>
                  <a:schemeClr val="tx1"/>
                </a:solidFill>
                <a:latin typeface="Times New Roman" panose="02020603050405020304" pitchFamily="18" charset="0"/>
              </a:defRPr>
            </a:lvl1pPr>
            <a:lvl2pPr marL="742950" indent="-285750" defTabSz="769938">
              <a:defRPr sz="2400">
                <a:solidFill>
                  <a:schemeClr val="tx1"/>
                </a:solidFill>
                <a:latin typeface="Times New Roman" panose="02020603050405020304" pitchFamily="18" charset="0"/>
              </a:defRPr>
            </a:lvl2pPr>
            <a:lvl3pPr marL="1143000" indent="-228600" defTabSz="769938">
              <a:defRPr sz="2400">
                <a:solidFill>
                  <a:schemeClr val="tx1"/>
                </a:solidFill>
                <a:latin typeface="Times New Roman" panose="02020603050405020304" pitchFamily="18" charset="0"/>
              </a:defRPr>
            </a:lvl3pPr>
            <a:lvl4pPr marL="1600200" indent="-228600" defTabSz="769938">
              <a:defRPr sz="2400">
                <a:solidFill>
                  <a:schemeClr val="tx1"/>
                </a:solidFill>
                <a:latin typeface="Times New Roman" panose="02020603050405020304" pitchFamily="18" charset="0"/>
              </a:defRPr>
            </a:lvl4pPr>
            <a:lvl5pPr marL="2057400" indent="-228600" defTabSz="769938">
              <a:defRPr sz="2400">
                <a:solidFill>
                  <a:schemeClr val="tx1"/>
                </a:solidFill>
                <a:latin typeface="Times New Roman" panose="02020603050405020304" pitchFamily="18" charset="0"/>
              </a:defRPr>
            </a:lvl5pPr>
            <a:lvl6pPr marL="2514600" indent="-228600" defTabSz="7699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7699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7699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769938"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769938" rtl="0" eaLnBrk="0" fontAlgn="base" latinLnBrk="0" hangingPunct="0">
              <a:lnSpc>
                <a:spcPct val="100000"/>
              </a:lnSpc>
              <a:spcBef>
                <a:spcPct val="0"/>
              </a:spcBef>
              <a:spcAft>
                <a:spcPct val="0"/>
              </a:spcAft>
              <a:buClrTx/>
              <a:buSzTx/>
              <a:buFontTx/>
              <a:buNone/>
              <a:tabLst/>
              <a:defRPr/>
            </a:pPr>
            <a:fld id="{E1CA8FD1-E7BC-0C4C-88EB-39A9019FFF1F}" type="slidenum">
              <a:rPr kumimoji="0" lang="hu-HU" altLang="hu-HU" sz="12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mn-cs"/>
              </a:rPr>
              <a:pPr marL="0" marR="0" lvl="0" indent="0" algn="r" defTabSz="769938" rtl="0" eaLnBrk="0" fontAlgn="base" latinLnBrk="0" hangingPunct="0">
                <a:lnSpc>
                  <a:spcPct val="100000"/>
                </a:lnSpc>
                <a:spcBef>
                  <a:spcPct val="0"/>
                </a:spcBef>
                <a:spcAft>
                  <a:spcPct val="0"/>
                </a:spcAft>
                <a:buClrTx/>
                <a:buSzTx/>
                <a:buFontTx/>
                <a:buNone/>
                <a:tabLst/>
                <a:defRPr/>
              </a:pPr>
              <a:t>9</a:t>
            </a:fld>
            <a:endParaRPr kumimoji="0" lang="hu-HU" altLang="hu-HU"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1378" name="Rectangle 2">
            <a:extLst>
              <a:ext uri="{FF2B5EF4-FFF2-40B4-BE49-F238E27FC236}">
                <a16:creationId xmlns:a16="http://schemas.microsoft.com/office/drawing/2014/main" id="{E7524A07-CDC9-124D-8BC8-625A12210648}"/>
              </a:ext>
            </a:extLst>
          </p:cNvPr>
          <p:cNvSpPr>
            <a:spLocks noGrp="1" noRot="1" noChangeAspect="1" noChangeArrowheads="1" noTextEdit="1"/>
          </p:cNvSpPr>
          <p:nvPr>
            <p:ph type="sldImg"/>
          </p:nvPr>
        </p:nvSpPr>
        <p:spPr>
          <a:xfrm>
            <a:off x="252413" y="871538"/>
            <a:ext cx="6164262" cy="3468687"/>
          </a:xfrm>
          <a:solidFill>
            <a:srgbClr val="FFFFFF"/>
          </a:solidFill>
          <a:ln/>
        </p:spPr>
      </p:sp>
      <p:sp>
        <p:nvSpPr>
          <p:cNvPr id="101379" name="Rectangle 3">
            <a:extLst>
              <a:ext uri="{FF2B5EF4-FFF2-40B4-BE49-F238E27FC236}">
                <a16:creationId xmlns:a16="http://schemas.microsoft.com/office/drawing/2014/main" id="{C8C3B64A-9059-9845-BA0A-018251E8778D}"/>
              </a:ext>
            </a:extLst>
          </p:cNvPr>
          <p:cNvSpPr>
            <a:spLocks noGrp="1" noChangeArrowheads="1"/>
          </p:cNvSpPr>
          <p:nvPr>
            <p:ph type="body" idx="1"/>
          </p:nvPr>
        </p:nvSpPr>
        <p:spPr>
          <a:xfrm>
            <a:off x="890588" y="4718050"/>
            <a:ext cx="4887912" cy="4176713"/>
          </a:xfrm>
          <a:solidFill>
            <a:srgbClr val="FFFFFF"/>
          </a:solidFill>
          <a:ln>
            <a:solidFill>
              <a:srgbClr val="000000"/>
            </a:solidFill>
          </a:ln>
        </p:spPr>
        <p:txBody>
          <a:bodyPr lIns="91168" tIns="45585" rIns="91168" bIns="45585"/>
          <a:lstStyle/>
          <a:p>
            <a:endParaRPr lang="de-DE" altLang="hu-HU" dirty="0"/>
          </a:p>
        </p:txBody>
      </p:sp>
    </p:spTree>
    <p:extLst>
      <p:ext uri="{BB962C8B-B14F-4D97-AF65-F5344CB8AC3E}">
        <p14:creationId xmlns:p14="http://schemas.microsoft.com/office/powerpoint/2010/main" val="22864536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26"/>
            <a:ext cx="10363200" cy="1470025"/>
          </a:xfrm>
        </p:spPr>
        <p:txBody>
          <a:bodyPr/>
          <a:lstStyle/>
          <a:p>
            <a:r>
              <a:rPr lang="hu-HU"/>
              <a:t>Mintacím szerkesztése</a:t>
            </a:r>
          </a:p>
        </p:txBody>
      </p:sp>
      <p:sp>
        <p:nvSpPr>
          <p:cNvPr id="3" name="Alcím 2"/>
          <p:cNvSpPr>
            <a:spLocks noGrp="1"/>
          </p:cNvSpPr>
          <p:nvPr>
            <p:ph type="subTitle" idx="1"/>
          </p:nvPr>
        </p:nvSpPr>
        <p:spPr>
          <a:xfrm>
            <a:off x="1828800" y="3886200"/>
            <a:ext cx="8534400" cy="1752600"/>
          </a:xfrm>
        </p:spPr>
        <p:txBody>
          <a:bodyPr/>
          <a:lstStyle>
            <a:lvl1pPr marL="0" indent="0" algn="ctr">
              <a:buNone/>
              <a:defRPr/>
            </a:lvl1pPr>
            <a:lvl2pPr marL="541873" indent="0" algn="ctr">
              <a:buNone/>
              <a:defRPr/>
            </a:lvl2pPr>
            <a:lvl3pPr marL="1083747" indent="0" algn="ctr">
              <a:buNone/>
              <a:defRPr/>
            </a:lvl3pPr>
            <a:lvl4pPr marL="1625620" indent="0" algn="ctr">
              <a:buNone/>
              <a:defRPr/>
            </a:lvl4pPr>
            <a:lvl5pPr marL="2167494" indent="0" algn="ctr">
              <a:buNone/>
              <a:defRPr/>
            </a:lvl5pPr>
            <a:lvl6pPr marL="2709367" indent="0" algn="ctr">
              <a:buNone/>
              <a:defRPr/>
            </a:lvl6pPr>
            <a:lvl7pPr marL="3251241" indent="0" algn="ctr">
              <a:buNone/>
              <a:defRPr/>
            </a:lvl7pPr>
            <a:lvl8pPr marL="3793114" indent="0" algn="ctr">
              <a:buNone/>
              <a:defRPr/>
            </a:lvl8pPr>
            <a:lvl9pPr marL="4334988" indent="0" algn="ctr">
              <a:buNone/>
              <a:defRPr/>
            </a:lvl9pPr>
          </a:lstStyle>
          <a:p>
            <a:r>
              <a:rPr lang="hu-HU"/>
              <a:t>Alcím mintájának szerkesztése</a:t>
            </a:r>
          </a:p>
        </p:txBody>
      </p:sp>
      <p:sp>
        <p:nvSpPr>
          <p:cNvPr id="4" name="Rectangle 2">
            <a:extLst>
              <a:ext uri="{FF2B5EF4-FFF2-40B4-BE49-F238E27FC236}">
                <a16:creationId xmlns:a16="http://schemas.microsoft.com/office/drawing/2014/main" id="{E8790085-684B-2647-85B6-53DB3BBA028B}"/>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82AA56BE-1100-6647-9564-AADDCC4513AF}"/>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F4FAD1A7-9646-FB42-8DDF-D997B1CC0FEB}"/>
              </a:ext>
            </a:extLst>
          </p:cNvPr>
          <p:cNvSpPr>
            <a:spLocks noGrp="1" noChangeArrowheads="1"/>
          </p:cNvSpPr>
          <p:nvPr>
            <p:ph type="sldNum" sz="quarter" idx="12"/>
          </p:nvPr>
        </p:nvSpPr>
        <p:spPr>
          <a:ln/>
        </p:spPr>
        <p:txBody>
          <a:bodyPr/>
          <a:lstStyle>
            <a:lvl1pPr>
              <a:defRPr/>
            </a:lvl1pPr>
          </a:lstStyle>
          <a:p>
            <a:pPr>
              <a:defRPr/>
            </a:pPr>
            <a:fld id="{A9CBBF84-4A88-4648-AEF8-6DBE5B6B1D66}" type="slidenum">
              <a:rPr lang="hu-HU" altLang="hu-HU"/>
              <a:pPr>
                <a:defRPr/>
              </a:pPr>
              <a:t>‹#›</a:t>
            </a:fld>
            <a:endParaRPr lang="hu-HU" altLang="hu-HU"/>
          </a:p>
        </p:txBody>
      </p:sp>
    </p:spTree>
    <p:extLst>
      <p:ext uri="{BB962C8B-B14F-4D97-AF65-F5344CB8AC3E}">
        <p14:creationId xmlns:p14="http://schemas.microsoft.com/office/powerpoint/2010/main" val="2790109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0BF5DE48-FE54-0948-94FE-A37F2E72955F}"/>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AE5F7921-38BA-834C-9733-BD53BF2B5E1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6FC653BB-37DC-D848-A959-65C030F70E6D}"/>
              </a:ext>
            </a:extLst>
          </p:cNvPr>
          <p:cNvSpPr>
            <a:spLocks noGrp="1" noChangeArrowheads="1"/>
          </p:cNvSpPr>
          <p:nvPr>
            <p:ph type="sldNum" sz="quarter" idx="12"/>
          </p:nvPr>
        </p:nvSpPr>
        <p:spPr>
          <a:ln/>
        </p:spPr>
        <p:txBody>
          <a:bodyPr/>
          <a:lstStyle>
            <a:lvl1pPr>
              <a:defRPr/>
            </a:lvl1pPr>
          </a:lstStyle>
          <a:p>
            <a:pPr>
              <a:defRPr/>
            </a:pPr>
            <a:fld id="{40A9702E-1023-164A-A1E3-9E51C4FF7E77}" type="slidenum">
              <a:rPr lang="hu-HU" altLang="hu-HU"/>
              <a:pPr>
                <a:defRPr/>
              </a:pPr>
              <a:t>‹#›</a:t>
            </a:fld>
            <a:endParaRPr lang="hu-HU" altLang="hu-HU"/>
          </a:p>
        </p:txBody>
      </p:sp>
    </p:spTree>
    <p:extLst>
      <p:ext uri="{BB962C8B-B14F-4D97-AF65-F5344CB8AC3E}">
        <p14:creationId xmlns:p14="http://schemas.microsoft.com/office/powerpoint/2010/main" val="3494527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686801" y="609600"/>
            <a:ext cx="2590799" cy="5486400"/>
          </a:xfrm>
        </p:spPr>
        <p:txBody>
          <a:bodyPr vert="eaVert"/>
          <a:lstStyle/>
          <a:p>
            <a:r>
              <a:rPr lang="hu-HU"/>
              <a:t>Mintacím szerkesztése</a:t>
            </a:r>
          </a:p>
        </p:txBody>
      </p:sp>
      <p:sp>
        <p:nvSpPr>
          <p:cNvPr id="3" name="Függőleges szöveg helye 2"/>
          <p:cNvSpPr>
            <a:spLocks noGrp="1"/>
          </p:cNvSpPr>
          <p:nvPr>
            <p:ph type="body" orient="vert" idx="1"/>
          </p:nvPr>
        </p:nvSpPr>
        <p:spPr>
          <a:xfrm>
            <a:off x="914401" y="609600"/>
            <a:ext cx="7591778" cy="54864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C5C53A57-855D-9E44-94A7-D8D37712D4A8}"/>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9FF7A205-7AAB-C045-8CF3-59B54A1E814D}"/>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BB0A7ACD-B85C-A846-A211-3B25BA923136}"/>
              </a:ext>
            </a:extLst>
          </p:cNvPr>
          <p:cNvSpPr>
            <a:spLocks noGrp="1" noChangeArrowheads="1"/>
          </p:cNvSpPr>
          <p:nvPr>
            <p:ph type="sldNum" sz="quarter" idx="12"/>
          </p:nvPr>
        </p:nvSpPr>
        <p:spPr>
          <a:ln/>
        </p:spPr>
        <p:txBody>
          <a:bodyPr/>
          <a:lstStyle>
            <a:lvl1pPr>
              <a:defRPr/>
            </a:lvl1pPr>
          </a:lstStyle>
          <a:p>
            <a:pPr>
              <a:defRPr/>
            </a:pPr>
            <a:fld id="{8162B5B1-F68E-644B-AED9-A337BC14327B}" type="slidenum">
              <a:rPr lang="hu-HU" altLang="hu-HU"/>
              <a:pPr>
                <a:defRPr/>
              </a:pPr>
              <a:t>‹#›</a:t>
            </a:fld>
            <a:endParaRPr lang="hu-HU" altLang="hu-HU"/>
          </a:p>
        </p:txBody>
      </p:sp>
    </p:spTree>
    <p:extLst>
      <p:ext uri="{BB962C8B-B14F-4D97-AF65-F5344CB8AC3E}">
        <p14:creationId xmlns:p14="http://schemas.microsoft.com/office/powerpoint/2010/main" val="2778051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Tartalom">
    <p:spTree>
      <p:nvGrpSpPr>
        <p:cNvPr id="1" name=""/>
        <p:cNvGrpSpPr/>
        <p:nvPr/>
      </p:nvGrpSpPr>
      <p:grpSpPr>
        <a:xfrm>
          <a:off x="0" y="0"/>
          <a:ext cx="0" cy="0"/>
          <a:chOff x="0" y="0"/>
          <a:chExt cx="0" cy="0"/>
        </a:xfrm>
      </p:grpSpPr>
      <p:sp>
        <p:nvSpPr>
          <p:cNvPr id="2" name="Tartalom helye 1"/>
          <p:cNvSpPr>
            <a:spLocks noGrp="1"/>
          </p:cNvSpPr>
          <p:nvPr>
            <p:ph/>
          </p:nvPr>
        </p:nvSpPr>
        <p:spPr>
          <a:xfrm>
            <a:off x="914400" y="609600"/>
            <a:ext cx="10363200" cy="5486400"/>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3" name="Rectangle 2">
            <a:extLst>
              <a:ext uri="{FF2B5EF4-FFF2-40B4-BE49-F238E27FC236}">
                <a16:creationId xmlns:a16="http://schemas.microsoft.com/office/drawing/2014/main" id="{4E852BE4-1687-4D4A-AFC0-435AFD634D83}"/>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3">
            <a:extLst>
              <a:ext uri="{FF2B5EF4-FFF2-40B4-BE49-F238E27FC236}">
                <a16:creationId xmlns:a16="http://schemas.microsoft.com/office/drawing/2014/main" id="{2C1E06AA-755F-D744-A036-DCDE62597279}"/>
              </a:ext>
            </a:extLst>
          </p:cNvPr>
          <p:cNvSpPr>
            <a:spLocks noGrp="1" noChangeArrowheads="1"/>
          </p:cNvSpPr>
          <p:nvPr>
            <p:ph type="ftr" sz="quarter" idx="11"/>
          </p:nvPr>
        </p:nvSpPr>
        <p:spPr>
          <a:ln/>
        </p:spPr>
        <p:txBody>
          <a:bodyPr/>
          <a:lstStyle>
            <a:lvl1pPr>
              <a:defRPr/>
            </a:lvl1pPr>
          </a:lstStyle>
          <a:p>
            <a:pPr>
              <a:defRPr/>
            </a:pPr>
            <a:endParaRPr lang="hu-HU"/>
          </a:p>
        </p:txBody>
      </p:sp>
      <p:sp>
        <p:nvSpPr>
          <p:cNvPr id="5" name="Rectangle 4">
            <a:extLst>
              <a:ext uri="{FF2B5EF4-FFF2-40B4-BE49-F238E27FC236}">
                <a16:creationId xmlns:a16="http://schemas.microsoft.com/office/drawing/2014/main" id="{28C8FF46-BE58-6B40-A77D-4D55617F35FC}"/>
              </a:ext>
            </a:extLst>
          </p:cNvPr>
          <p:cNvSpPr>
            <a:spLocks noGrp="1" noChangeArrowheads="1"/>
          </p:cNvSpPr>
          <p:nvPr>
            <p:ph type="sldNum" sz="quarter" idx="12"/>
          </p:nvPr>
        </p:nvSpPr>
        <p:spPr>
          <a:ln/>
        </p:spPr>
        <p:txBody>
          <a:bodyPr/>
          <a:lstStyle>
            <a:lvl1pPr>
              <a:defRPr/>
            </a:lvl1pPr>
          </a:lstStyle>
          <a:p>
            <a:pPr>
              <a:defRPr/>
            </a:pPr>
            <a:fld id="{23AE9A48-2BAF-BF44-BFFA-C2BB39CDB978}" type="slidenum">
              <a:rPr lang="hu-HU" altLang="hu-HU"/>
              <a:pPr>
                <a:defRPr/>
              </a:pPr>
              <a:t>‹#›</a:t>
            </a:fld>
            <a:endParaRPr lang="hu-HU" altLang="hu-HU"/>
          </a:p>
        </p:txBody>
      </p:sp>
    </p:spTree>
    <p:extLst>
      <p:ext uri="{BB962C8B-B14F-4D97-AF65-F5344CB8AC3E}">
        <p14:creationId xmlns:p14="http://schemas.microsoft.com/office/powerpoint/2010/main" val="601363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30"/>
            <a:ext cx="10363200" cy="1470025"/>
          </a:xfrm>
        </p:spPr>
        <p:txBody>
          <a:bodyPr/>
          <a:lstStyle/>
          <a:p>
            <a:r>
              <a:rPr lang="hu-HU"/>
              <a:t>Mintacím szerkesztése</a:t>
            </a:r>
          </a:p>
        </p:txBody>
      </p:sp>
      <p:sp>
        <p:nvSpPr>
          <p:cNvPr id="3" name="Alcím 2"/>
          <p:cNvSpPr>
            <a:spLocks noGrp="1"/>
          </p:cNvSpPr>
          <p:nvPr>
            <p:ph type="subTitle" idx="1"/>
          </p:nvPr>
        </p:nvSpPr>
        <p:spPr>
          <a:xfrm>
            <a:off x="1828800" y="3886200"/>
            <a:ext cx="8534400" cy="1752600"/>
          </a:xfrm>
        </p:spPr>
        <p:txBody>
          <a:bodyPr/>
          <a:lstStyle>
            <a:lvl1pPr marL="0" indent="0" algn="ctr">
              <a:buNone/>
              <a:defRPr/>
            </a:lvl1pPr>
            <a:lvl2pPr marL="541873" indent="0" algn="ctr">
              <a:buNone/>
              <a:defRPr/>
            </a:lvl2pPr>
            <a:lvl3pPr marL="1083747" indent="0" algn="ctr">
              <a:buNone/>
              <a:defRPr/>
            </a:lvl3pPr>
            <a:lvl4pPr marL="1625620" indent="0" algn="ctr">
              <a:buNone/>
              <a:defRPr/>
            </a:lvl4pPr>
            <a:lvl5pPr marL="2167494" indent="0" algn="ctr">
              <a:buNone/>
              <a:defRPr/>
            </a:lvl5pPr>
            <a:lvl6pPr marL="2709367" indent="0" algn="ctr">
              <a:buNone/>
              <a:defRPr/>
            </a:lvl6pPr>
            <a:lvl7pPr marL="3251241" indent="0" algn="ctr">
              <a:buNone/>
              <a:defRPr/>
            </a:lvl7pPr>
            <a:lvl8pPr marL="3793114" indent="0" algn="ctr">
              <a:buNone/>
              <a:defRPr/>
            </a:lvl8pPr>
            <a:lvl9pPr marL="4334988" indent="0" algn="ctr">
              <a:buNone/>
              <a:defRPr/>
            </a:lvl9pPr>
          </a:lstStyle>
          <a:p>
            <a:r>
              <a:rPr lang="hu-HU"/>
              <a:t>Alcím mintájának szerkesztése</a:t>
            </a:r>
          </a:p>
        </p:txBody>
      </p:sp>
      <p:sp>
        <p:nvSpPr>
          <p:cNvPr id="4" name="Rectangle 2">
            <a:extLst>
              <a:ext uri="{FF2B5EF4-FFF2-40B4-BE49-F238E27FC236}">
                <a16:creationId xmlns:a16="http://schemas.microsoft.com/office/drawing/2014/main" id="{56C2B150-E730-4A49-B32A-24A3D593785F}"/>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BA92172D-562A-8041-B60B-303B4C5265CE}"/>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BB9B6A03-2337-BF4F-82FD-A8AECD458997}"/>
              </a:ext>
            </a:extLst>
          </p:cNvPr>
          <p:cNvSpPr>
            <a:spLocks noGrp="1" noChangeArrowheads="1"/>
          </p:cNvSpPr>
          <p:nvPr>
            <p:ph type="sldNum" sz="quarter" idx="12"/>
          </p:nvPr>
        </p:nvSpPr>
        <p:spPr>
          <a:ln/>
        </p:spPr>
        <p:txBody>
          <a:bodyPr/>
          <a:lstStyle>
            <a:lvl1pPr>
              <a:defRPr/>
            </a:lvl1pPr>
          </a:lstStyle>
          <a:p>
            <a:pPr>
              <a:defRPr/>
            </a:pPr>
            <a:fld id="{A8BF49F0-C915-8D4B-8666-7B7A768E2738}" type="slidenum">
              <a:rPr lang="hu-HU"/>
              <a:pPr>
                <a:defRPr/>
              </a:pPr>
              <a:t>‹#›</a:t>
            </a:fld>
            <a:endParaRPr lang="hu-HU"/>
          </a:p>
        </p:txBody>
      </p:sp>
    </p:spTree>
    <p:extLst>
      <p:ext uri="{BB962C8B-B14F-4D97-AF65-F5344CB8AC3E}">
        <p14:creationId xmlns:p14="http://schemas.microsoft.com/office/powerpoint/2010/main" val="842398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F90AF19D-9446-E346-B32D-473AFB1A0829}"/>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59ED30F5-EEF2-F345-A9A7-5ACECF05EF4E}"/>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F61C7FE7-2168-664D-ADF4-98929DC2F6AA}"/>
              </a:ext>
            </a:extLst>
          </p:cNvPr>
          <p:cNvSpPr>
            <a:spLocks noGrp="1" noChangeArrowheads="1"/>
          </p:cNvSpPr>
          <p:nvPr>
            <p:ph type="sldNum" sz="quarter" idx="12"/>
          </p:nvPr>
        </p:nvSpPr>
        <p:spPr>
          <a:ln/>
        </p:spPr>
        <p:txBody>
          <a:bodyPr/>
          <a:lstStyle>
            <a:lvl1pPr>
              <a:defRPr/>
            </a:lvl1pPr>
          </a:lstStyle>
          <a:p>
            <a:pPr>
              <a:defRPr/>
            </a:pPr>
            <a:fld id="{0C381E57-794A-9A47-8758-49B6B613A052}" type="slidenum">
              <a:rPr lang="hu-HU"/>
              <a:pPr>
                <a:defRPr/>
              </a:pPr>
              <a:t>‹#›</a:t>
            </a:fld>
            <a:endParaRPr lang="hu-HU"/>
          </a:p>
        </p:txBody>
      </p:sp>
    </p:spTree>
    <p:extLst>
      <p:ext uri="{BB962C8B-B14F-4D97-AF65-F5344CB8AC3E}">
        <p14:creationId xmlns:p14="http://schemas.microsoft.com/office/powerpoint/2010/main" val="13512955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319" y="4406905"/>
            <a:ext cx="10363200" cy="1362075"/>
          </a:xfrm>
        </p:spPr>
        <p:txBody>
          <a:bodyPr anchor="t"/>
          <a:lstStyle>
            <a:lvl1pPr algn="l">
              <a:defRPr sz="4741" b="1" cap="all"/>
            </a:lvl1pPr>
          </a:lstStyle>
          <a:p>
            <a:r>
              <a:rPr lang="hu-HU"/>
              <a:t>Mintacím szerkesztése</a:t>
            </a:r>
          </a:p>
        </p:txBody>
      </p:sp>
      <p:sp>
        <p:nvSpPr>
          <p:cNvPr id="3" name="Szöveg helye 2"/>
          <p:cNvSpPr>
            <a:spLocks noGrp="1"/>
          </p:cNvSpPr>
          <p:nvPr>
            <p:ph type="body" idx="1"/>
          </p:nvPr>
        </p:nvSpPr>
        <p:spPr>
          <a:xfrm>
            <a:off x="963319" y="2906713"/>
            <a:ext cx="10363200" cy="1500187"/>
          </a:xfrm>
        </p:spPr>
        <p:txBody>
          <a:bodyPr anchor="b"/>
          <a:lstStyle>
            <a:lvl1pPr marL="0" indent="0">
              <a:buNone/>
              <a:defRPr sz="2370"/>
            </a:lvl1pPr>
            <a:lvl2pPr marL="541873" indent="0">
              <a:buNone/>
              <a:defRPr sz="2133"/>
            </a:lvl2pPr>
            <a:lvl3pPr marL="1083747" indent="0">
              <a:buNone/>
              <a:defRPr sz="1896"/>
            </a:lvl3pPr>
            <a:lvl4pPr marL="1625620" indent="0">
              <a:buNone/>
              <a:defRPr sz="1659"/>
            </a:lvl4pPr>
            <a:lvl5pPr marL="2167494" indent="0">
              <a:buNone/>
              <a:defRPr sz="1659"/>
            </a:lvl5pPr>
            <a:lvl6pPr marL="2709367" indent="0">
              <a:buNone/>
              <a:defRPr sz="1659"/>
            </a:lvl6pPr>
            <a:lvl7pPr marL="3251241" indent="0">
              <a:buNone/>
              <a:defRPr sz="1659"/>
            </a:lvl7pPr>
            <a:lvl8pPr marL="3793114" indent="0">
              <a:buNone/>
              <a:defRPr sz="1659"/>
            </a:lvl8pPr>
            <a:lvl9pPr marL="4334988" indent="0">
              <a:buNone/>
              <a:defRPr sz="1659"/>
            </a:lvl9pPr>
          </a:lstStyle>
          <a:p>
            <a:pPr lvl="0"/>
            <a:r>
              <a:rPr lang="hu-HU"/>
              <a:t>Mintaszöveg szerkesztése</a:t>
            </a:r>
          </a:p>
        </p:txBody>
      </p:sp>
      <p:sp>
        <p:nvSpPr>
          <p:cNvPr id="4" name="Rectangle 2">
            <a:extLst>
              <a:ext uri="{FF2B5EF4-FFF2-40B4-BE49-F238E27FC236}">
                <a16:creationId xmlns:a16="http://schemas.microsoft.com/office/drawing/2014/main" id="{48A9DA5A-2C11-114D-8EC0-0DF3F25C988F}"/>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796247FD-04A6-A34A-9A75-65ECC70F5A4A}"/>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132C5DDC-F5AB-AB4A-8A25-2B4C2A776291}"/>
              </a:ext>
            </a:extLst>
          </p:cNvPr>
          <p:cNvSpPr>
            <a:spLocks noGrp="1" noChangeArrowheads="1"/>
          </p:cNvSpPr>
          <p:nvPr>
            <p:ph type="sldNum" sz="quarter" idx="12"/>
          </p:nvPr>
        </p:nvSpPr>
        <p:spPr>
          <a:ln/>
        </p:spPr>
        <p:txBody>
          <a:bodyPr/>
          <a:lstStyle>
            <a:lvl1pPr>
              <a:defRPr/>
            </a:lvl1pPr>
          </a:lstStyle>
          <a:p>
            <a:pPr>
              <a:defRPr/>
            </a:pPr>
            <a:fld id="{91CDED55-7B60-FD40-A019-FBA0B7F2A13A}" type="slidenum">
              <a:rPr lang="hu-HU"/>
              <a:pPr>
                <a:defRPr/>
              </a:pPr>
              <a:t>‹#›</a:t>
            </a:fld>
            <a:endParaRPr lang="hu-HU"/>
          </a:p>
        </p:txBody>
      </p:sp>
    </p:spTree>
    <p:extLst>
      <p:ext uri="{BB962C8B-B14F-4D97-AF65-F5344CB8AC3E}">
        <p14:creationId xmlns:p14="http://schemas.microsoft.com/office/powerpoint/2010/main" val="2213128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914403" y="1981200"/>
            <a:ext cx="5091289" cy="4114800"/>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86315" y="1981200"/>
            <a:ext cx="5091289" cy="4114800"/>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2">
            <a:extLst>
              <a:ext uri="{FF2B5EF4-FFF2-40B4-BE49-F238E27FC236}">
                <a16:creationId xmlns:a16="http://schemas.microsoft.com/office/drawing/2014/main" id="{D0EEBCDA-5663-D249-8748-A9876C1F7625}"/>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CB293379-0340-A548-A2AC-D6999BD71DC7}"/>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DA6EEA8A-2AFF-1847-95B5-1A5A2DB43A59}"/>
              </a:ext>
            </a:extLst>
          </p:cNvPr>
          <p:cNvSpPr>
            <a:spLocks noGrp="1" noChangeArrowheads="1"/>
          </p:cNvSpPr>
          <p:nvPr>
            <p:ph type="sldNum" sz="quarter" idx="12"/>
          </p:nvPr>
        </p:nvSpPr>
        <p:spPr>
          <a:ln/>
        </p:spPr>
        <p:txBody>
          <a:bodyPr/>
          <a:lstStyle>
            <a:lvl1pPr>
              <a:defRPr/>
            </a:lvl1pPr>
          </a:lstStyle>
          <a:p>
            <a:pPr>
              <a:defRPr/>
            </a:pPr>
            <a:fld id="{57FA317B-F74B-9F41-9AED-45687523C62C}" type="slidenum">
              <a:rPr lang="hu-HU"/>
              <a:pPr>
                <a:defRPr/>
              </a:pPr>
              <a:t>‹#›</a:t>
            </a:fld>
            <a:endParaRPr lang="hu-HU"/>
          </a:p>
        </p:txBody>
      </p:sp>
    </p:spTree>
    <p:extLst>
      <p:ext uri="{BB962C8B-B14F-4D97-AF65-F5344CB8AC3E}">
        <p14:creationId xmlns:p14="http://schemas.microsoft.com/office/powerpoint/2010/main" val="2177235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609600" y="1535113"/>
            <a:ext cx="538668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hu-HU"/>
              <a:t>Mintaszöveg szerkesztése</a:t>
            </a:r>
          </a:p>
        </p:txBody>
      </p:sp>
      <p:sp>
        <p:nvSpPr>
          <p:cNvPr id="4" name="Tartalom helye 3"/>
          <p:cNvSpPr>
            <a:spLocks noGrp="1"/>
          </p:cNvSpPr>
          <p:nvPr>
            <p:ph sz="half" idx="2"/>
          </p:nvPr>
        </p:nvSpPr>
        <p:spPr>
          <a:xfrm>
            <a:off x="609600" y="2174875"/>
            <a:ext cx="538668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837" y="1535113"/>
            <a:ext cx="538856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hu-HU"/>
              <a:t>Mintaszöveg szerkesztése</a:t>
            </a:r>
          </a:p>
        </p:txBody>
      </p:sp>
      <p:sp>
        <p:nvSpPr>
          <p:cNvPr id="6" name="Tartalom helye 5"/>
          <p:cNvSpPr>
            <a:spLocks noGrp="1"/>
          </p:cNvSpPr>
          <p:nvPr>
            <p:ph sz="quarter" idx="4"/>
          </p:nvPr>
        </p:nvSpPr>
        <p:spPr>
          <a:xfrm>
            <a:off x="6193837" y="2174875"/>
            <a:ext cx="538856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2">
            <a:extLst>
              <a:ext uri="{FF2B5EF4-FFF2-40B4-BE49-F238E27FC236}">
                <a16:creationId xmlns:a16="http://schemas.microsoft.com/office/drawing/2014/main" id="{9E046A55-3C12-1B4B-9055-731202D10B62}"/>
              </a:ext>
            </a:extLst>
          </p:cNvPr>
          <p:cNvSpPr>
            <a:spLocks noGrp="1" noChangeArrowheads="1"/>
          </p:cNvSpPr>
          <p:nvPr>
            <p:ph type="dt" sz="half" idx="10"/>
          </p:nvPr>
        </p:nvSpPr>
        <p:spPr>
          <a:ln/>
        </p:spPr>
        <p:txBody>
          <a:bodyPr/>
          <a:lstStyle>
            <a:lvl1pPr>
              <a:defRPr/>
            </a:lvl1pPr>
          </a:lstStyle>
          <a:p>
            <a:pPr>
              <a:defRPr/>
            </a:pPr>
            <a:endParaRPr lang="hu-HU"/>
          </a:p>
        </p:txBody>
      </p:sp>
      <p:sp>
        <p:nvSpPr>
          <p:cNvPr id="8" name="Rectangle 3">
            <a:extLst>
              <a:ext uri="{FF2B5EF4-FFF2-40B4-BE49-F238E27FC236}">
                <a16:creationId xmlns:a16="http://schemas.microsoft.com/office/drawing/2014/main" id="{4D019590-32CD-9A42-961E-28AFAC9E1A3F}"/>
              </a:ext>
            </a:extLst>
          </p:cNvPr>
          <p:cNvSpPr>
            <a:spLocks noGrp="1" noChangeArrowheads="1"/>
          </p:cNvSpPr>
          <p:nvPr>
            <p:ph type="ftr" sz="quarter" idx="11"/>
          </p:nvPr>
        </p:nvSpPr>
        <p:spPr>
          <a:ln/>
        </p:spPr>
        <p:txBody>
          <a:bodyPr/>
          <a:lstStyle>
            <a:lvl1pPr>
              <a:defRPr/>
            </a:lvl1pPr>
          </a:lstStyle>
          <a:p>
            <a:pPr>
              <a:defRPr/>
            </a:pPr>
            <a:endParaRPr lang="hu-HU"/>
          </a:p>
        </p:txBody>
      </p:sp>
      <p:sp>
        <p:nvSpPr>
          <p:cNvPr id="9" name="Rectangle 4">
            <a:extLst>
              <a:ext uri="{FF2B5EF4-FFF2-40B4-BE49-F238E27FC236}">
                <a16:creationId xmlns:a16="http://schemas.microsoft.com/office/drawing/2014/main" id="{328E80DF-A4D0-2A44-AFF4-587DDB6A606D}"/>
              </a:ext>
            </a:extLst>
          </p:cNvPr>
          <p:cNvSpPr>
            <a:spLocks noGrp="1" noChangeArrowheads="1"/>
          </p:cNvSpPr>
          <p:nvPr>
            <p:ph type="sldNum" sz="quarter" idx="12"/>
          </p:nvPr>
        </p:nvSpPr>
        <p:spPr>
          <a:ln/>
        </p:spPr>
        <p:txBody>
          <a:bodyPr/>
          <a:lstStyle>
            <a:lvl1pPr>
              <a:defRPr/>
            </a:lvl1pPr>
          </a:lstStyle>
          <a:p>
            <a:pPr>
              <a:defRPr/>
            </a:pPr>
            <a:fld id="{A5DB4037-AB18-F649-B81F-D4D13870EB66}" type="slidenum">
              <a:rPr lang="hu-HU"/>
              <a:pPr>
                <a:defRPr/>
              </a:pPr>
              <a:t>‹#›</a:t>
            </a:fld>
            <a:endParaRPr lang="hu-HU"/>
          </a:p>
        </p:txBody>
      </p:sp>
    </p:spTree>
    <p:extLst>
      <p:ext uri="{BB962C8B-B14F-4D97-AF65-F5344CB8AC3E}">
        <p14:creationId xmlns:p14="http://schemas.microsoft.com/office/powerpoint/2010/main" val="33034637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2">
            <a:extLst>
              <a:ext uri="{FF2B5EF4-FFF2-40B4-BE49-F238E27FC236}">
                <a16:creationId xmlns:a16="http://schemas.microsoft.com/office/drawing/2014/main" id="{70D1257A-69FF-C643-954D-FB6B4E29C4C9}"/>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3">
            <a:extLst>
              <a:ext uri="{FF2B5EF4-FFF2-40B4-BE49-F238E27FC236}">
                <a16:creationId xmlns:a16="http://schemas.microsoft.com/office/drawing/2014/main" id="{BAEB0B81-DC02-1245-989A-1B75A24E51E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5" name="Rectangle 4">
            <a:extLst>
              <a:ext uri="{FF2B5EF4-FFF2-40B4-BE49-F238E27FC236}">
                <a16:creationId xmlns:a16="http://schemas.microsoft.com/office/drawing/2014/main" id="{3B14F02F-0A9B-0446-90B5-00FB26FAA643}"/>
              </a:ext>
            </a:extLst>
          </p:cNvPr>
          <p:cNvSpPr>
            <a:spLocks noGrp="1" noChangeArrowheads="1"/>
          </p:cNvSpPr>
          <p:nvPr>
            <p:ph type="sldNum" sz="quarter" idx="12"/>
          </p:nvPr>
        </p:nvSpPr>
        <p:spPr>
          <a:ln/>
        </p:spPr>
        <p:txBody>
          <a:bodyPr/>
          <a:lstStyle>
            <a:lvl1pPr>
              <a:defRPr/>
            </a:lvl1pPr>
          </a:lstStyle>
          <a:p>
            <a:pPr>
              <a:defRPr/>
            </a:pPr>
            <a:fld id="{5D490807-9DA1-FD40-B20B-CCCFE8ABD563}" type="slidenum">
              <a:rPr lang="hu-HU"/>
              <a:pPr>
                <a:defRPr/>
              </a:pPr>
              <a:t>‹#›</a:t>
            </a:fld>
            <a:endParaRPr lang="hu-HU"/>
          </a:p>
        </p:txBody>
      </p:sp>
    </p:spTree>
    <p:extLst>
      <p:ext uri="{BB962C8B-B14F-4D97-AF65-F5344CB8AC3E}">
        <p14:creationId xmlns:p14="http://schemas.microsoft.com/office/powerpoint/2010/main" val="3367953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AC39CD30-1DD8-F648-AD27-939E917353DF}"/>
              </a:ext>
            </a:extLst>
          </p:cNvPr>
          <p:cNvSpPr>
            <a:spLocks noGrp="1" noChangeArrowheads="1"/>
          </p:cNvSpPr>
          <p:nvPr>
            <p:ph type="dt" sz="half" idx="10"/>
          </p:nvPr>
        </p:nvSpPr>
        <p:spPr>
          <a:ln/>
        </p:spPr>
        <p:txBody>
          <a:bodyPr/>
          <a:lstStyle>
            <a:lvl1pPr>
              <a:defRPr/>
            </a:lvl1pPr>
          </a:lstStyle>
          <a:p>
            <a:pPr>
              <a:defRPr/>
            </a:pPr>
            <a:endParaRPr lang="hu-HU"/>
          </a:p>
        </p:txBody>
      </p:sp>
      <p:sp>
        <p:nvSpPr>
          <p:cNvPr id="3" name="Rectangle 3">
            <a:extLst>
              <a:ext uri="{FF2B5EF4-FFF2-40B4-BE49-F238E27FC236}">
                <a16:creationId xmlns:a16="http://schemas.microsoft.com/office/drawing/2014/main" id="{DFB662F0-B604-684D-A397-DFCEC425A8CD}"/>
              </a:ext>
            </a:extLst>
          </p:cNvPr>
          <p:cNvSpPr>
            <a:spLocks noGrp="1" noChangeArrowheads="1"/>
          </p:cNvSpPr>
          <p:nvPr>
            <p:ph type="ftr" sz="quarter" idx="11"/>
          </p:nvPr>
        </p:nvSpPr>
        <p:spPr>
          <a:ln/>
        </p:spPr>
        <p:txBody>
          <a:bodyPr/>
          <a:lstStyle>
            <a:lvl1pPr>
              <a:defRPr/>
            </a:lvl1pPr>
          </a:lstStyle>
          <a:p>
            <a:pPr>
              <a:defRPr/>
            </a:pPr>
            <a:endParaRPr lang="hu-HU"/>
          </a:p>
        </p:txBody>
      </p:sp>
      <p:sp>
        <p:nvSpPr>
          <p:cNvPr id="4" name="Rectangle 4">
            <a:extLst>
              <a:ext uri="{FF2B5EF4-FFF2-40B4-BE49-F238E27FC236}">
                <a16:creationId xmlns:a16="http://schemas.microsoft.com/office/drawing/2014/main" id="{01072148-DEA2-D040-9C8B-613386B1197F}"/>
              </a:ext>
            </a:extLst>
          </p:cNvPr>
          <p:cNvSpPr>
            <a:spLocks noGrp="1" noChangeArrowheads="1"/>
          </p:cNvSpPr>
          <p:nvPr>
            <p:ph type="sldNum" sz="quarter" idx="12"/>
          </p:nvPr>
        </p:nvSpPr>
        <p:spPr>
          <a:ln/>
        </p:spPr>
        <p:txBody>
          <a:bodyPr/>
          <a:lstStyle>
            <a:lvl1pPr>
              <a:defRPr/>
            </a:lvl1pPr>
          </a:lstStyle>
          <a:p>
            <a:pPr>
              <a:defRPr/>
            </a:pPr>
            <a:fld id="{35E160FF-6534-7E45-93A3-96C0FED2DC6E}" type="slidenum">
              <a:rPr lang="hu-HU"/>
              <a:pPr>
                <a:defRPr/>
              </a:pPr>
              <a:t>‹#›</a:t>
            </a:fld>
            <a:endParaRPr lang="hu-HU"/>
          </a:p>
        </p:txBody>
      </p:sp>
    </p:spTree>
    <p:extLst>
      <p:ext uri="{BB962C8B-B14F-4D97-AF65-F5344CB8AC3E}">
        <p14:creationId xmlns:p14="http://schemas.microsoft.com/office/powerpoint/2010/main" val="2335463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C7BC61FE-2212-2345-AAA3-71E2F8BFE884}"/>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F1C1634A-7B9C-3140-99AF-3E7FAA26B4F9}"/>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97BDF14F-1895-6A40-B8F6-922360448B9B}"/>
              </a:ext>
            </a:extLst>
          </p:cNvPr>
          <p:cNvSpPr>
            <a:spLocks noGrp="1" noChangeArrowheads="1"/>
          </p:cNvSpPr>
          <p:nvPr>
            <p:ph type="sldNum" sz="quarter" idx="12"/>
          </p:nvPr>
        </p:nvSpPr>
        <p:spPr>
          <a:ln/>
        </p:spPr>
        <p:txBody>
          <a:bodyPr/>
          <a:lstStyle>
            <a:lvl1pPr>
              <a:defRPr/>
            </a:lvl1pPr>
          </a:lstStyle>
          <a:p>
            <a:pPr>
              <a:defRPr/>
            </a:pPr>
            <a:fld id="{1136786D-F50E-DA48-83E5-54F3C79F54C4}" type="slidenum">
              <a:rPr lang="hu-HU" altLang="hu-HU"/>
              <a:pPr>
                <a:defRPr/>
              </a:pPr>
              <a:t>‹#›</a:t>
            </a:fld>
            <a:endParaRPr lang="hu-HU" altLang="hu-HU"/>
          </a:p>
        </p:txBody>
      </p:sp>
    </p:spTree>
    <p:extLst>
      <p:ext uri="{BB962C8B-B14F-4D97-AF65-F5344CB8AC3E}">
        <p14:creationId xmlns:p14="http://schemas.microsoft.com/office/powerpoint/2010/main" val="1865563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2" y="273050"/>
            <a:ext cx="4011319" cy="1162050"/>
          </a:xfrm>
        </p:spPr>
        <p:txBody>
          <a:bodyPr anchor="b"/>
          <a:lstStyle>
            <a:lvl1pPr algn="l">
              <a:defRPr sz="2370" b="1"/>
            </a:lvl1pPr>
          </a:lstStyle>
          <a:p>
            <a:r>
              <a:rPr lang="hu-HU"/>
              <a:t>Mintacím szerkesztése</a:t>
            </a:r>
          </a:p>
        </p:txBody>
      </p:sp>
      <p:sp>
        <p:nvSpPr>
          <p:cNvPr id="3" name="Tartalom helye 2"/>
          <p:cNvSpPr>
            <a:spLocks noGrp="1"/>
          </p:cNvSpPr>
          <p:nvPr>
            <p:ph idx="1"/>
          </p:nvPr>
        </p:nvSpPr>
        <p:spPr>
          <a:xfrm>
            <a:off x="4767675" y="273055"/>
            <a:ext cx="6814726"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2" y="1435103"/>
            <a:ext cx="4011319"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hu-HU"/>
              <a:t>Mintaszöveg szerkesztése</a:t>
            </a:r>
          </a:p>
        </p:txBody>
      </p:sp>
      <p:sp>
        <p:nvSpPr>
          <p:cNvPr id="5" name="Rectangle 2">
            <a:extLst>
              <a:ext uri="{FF2B5EF4-FFF2-40B4-BE49-F238E27FC236}">
                <a16:creationId xmlns:a16="http://schemas.microsoft.com/office/drawing/2014/main" id="{A11F2EB8-75B9-BB43-BE7D-6E5B1A5D13A4}"/>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5CF4E6F6-DB6A-8F47-A733-D05BF5EDF26F}"/>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E5AE4003-1215-2B41-B4BC-960C5C0E9985}"/>
              </a:ext>
            </a:extLst>
          </p:cNvPr>
          <p:cNvSpPr>
            <a:spLocks noGrp="1" noChangeArrowheads="1"/>
          </p:cNvSpPr>
          <p:nvPr>
            <p:ph type="sldNum" sz="quarter" idx="12"/>
          </p:nvPr>
        </p:nvSpPr>
        <p:spPr>
          <a:ln/>
        </p:spPr>
        <p:txBody>
          <a:bodyPr/>
          <a:lstStyle>
            <a:lvl1pPr>
              <a:defRPr/>
            </a:lvl1pPr>
          </a:lstStyle>
          <a:p>
            <a:pPr>
              <a:defRPr/>
            </a:pPr>
            <a:fld id="{AA966D30-E542-1A41-93C5-0EAE3FDF3E6E}" type="slidenum">
              <a:rPr lang="hu-HU"/>
              <a:pPr>
                <a:defRPr/>
              </a:pPr>
              <a:t>‹#›</a:t>
            </a:fld>
            <a:endParaRPr lang="hu-HU"/>
          </a:p>
        </p:txBody>
      </p:sp>
    </p:spTree>
    <p:extLst>
      <p:ext uri="{BB962C8B-B14F-4D97-AF65-F5344CB8AC3E}">
        <p14:creationId xmlns:p14="http://schemas.microsoft.com/office/powerpoint/2010/main" val="1100611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481" y="4800600"/>
            <a:ext cx="7315200" cy="566738"/>
          </a:xfrm>
        </p:spPr>
        <p:txBody>
          <a:bodyPr anchor="b"/>
          <a:lstStyle>
            <a:lvl1pPr algn="l">
              <a:defRPr sz="2370" b="1"/>
            </a:lvl1pPr>
          </a:lstStyle>
          <a:p>
            <a:r>
              <a:rPr lang="hu-HU"/>
              <a:t>Mintacím szerkesztése</a:t>
            </a:r>
          </a:p>
        </p:txBody>
      </p:sp>
      <p:sp>
        <p:nvSpPr>
          <p:cNvPr id="3" name="Kép helye 2"/>
          <p:cNvSpPr>
            <a:spLocks noGrp="1"/>
          </p:cNvSpPr>
          <p:nvPr>
            <p:ph type="pic" idx="1"/>
          </p:nvPr>
        </p:nvSpPr>
        <p:spPr>
          <a:xfrm>
            <a:off x="2389481" y="612775"/>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pPr lvl="0"/>
            <a:endParaRPr lang="hu-HU" noProof="0"/>
          </a:p>
        </p:txBody>
      </p:sp>
      <p:sp>
        <p:nvSpPr>
          <p:cNvPr id="4" name="Szöveg helye 3"/>
          <p:cNvSpPr>
            <a:spLocks noGrp="1"/>
          </p:cNvSpPr>
          <p:nvPr>
            <p:ph type="body" sz="half" idx="2"/>
          </p:nvPr>
        </p:nvSpPr>
        <p:spPr>
          <a:xfrm>
            <a:off x="2389481"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hu-HU"/>
              <a:t>Mintaszöveg szerkesztése</a:t>
            </a:r>
          </a:p>
        </p:txBody>
      </p:sp>
      <p:sp>
        <p:nvSpPr>
          <p:cNvPr id="5" name="Rectangle 2">
            <a:extLst>
              <a:ext uri="{FF2B5EF4-FFF2-40B4-BE49-F238E27FC236}">
                <a16:creationId xmlns:a16="http://schemas.microsoft.com/office/drawing/2014/main" id="{C196EFAB-7B51-C045-A76E-1072280E2E65}"/>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F66C6D57-981A-434E-93F8-A5FE3746BDE0}"/>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38513DFF-F20A-6B4A-8A69-41014A6A2542}"/>
              </a:ext>
            </a:extLst>
          </p:cNvPr>
          <p:cNvSpPr>
            <a:spLocks noGrp="1" noChangeArrowheads="1"/>
          </p:cNvSpPr>
          <p:nvPr>
            <p:ph type="sldNum" sz="quarter" idx="12"/>
          </p:nvPr>
        </p:nvSpPr>
        <p:spPr>
          <a:ln/>
        </p:spPr>
        <p:txBody>
          <a:bodyPr/>
          <a:lstStyle>
            <a:lvl1pPr>
              <a:defRPr/>
            </a:lvl1pPr>
          </a:lstStyle>
          <a:p>
            <a:pPr>
              <a:defRPr/>
            </a:pPr>
            <a:fld id="{49F69F94-93C6-1C48-A209-16FA38628E9E}" type="slidenum">
              <a:rPr lang="hu-HU"/>
              <a:pPr>
                <a:defRPr/>
              </a:pPr>
              <a:t>‹#›</a:t>
            </a:fld>
            <a:endParaRPr lang="hu-HU"/>
          </a:p>
        </p:txBody>
      </p:sp>
    </p:spTree>
    <p:extLst>
      <p:ext uri="{BB962C8B-B14F-4D97-AF65-F5344CB8AC3E}">
        <p14:creationId xmlns:p14="http://schemas.microsoft.com/office/powerpoint/2010/main" val="42491953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0E86FA35-080C-9245-85B8-5D1158129675}"/>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D0220EF0-DB6A-0D47-9C91-EF8715F5D8F4}"/>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98271B3D-2157-4D42-A4AA-9C7AC5AE4722}"/>
              </a:ext>
            </a:extLst>
          </p:cNvPr>
          <p:cNvSpPr>
            <a:spLocks noGrp="1" noChangeArrowheads="1"/>
          </p:cNvSpPr>
          <p:nvPr>
            <p:ph type="sldNum" sz="quarter" idx="12"/>
          </p:nvPr>
        </p:nvSpPr>
        <p:spPr>
          <a:ln/>
        </p:spPr>
        <p:txBody>
          <a:bodyPr/>
          <a:lstStyle>
            <a:lvl1pPr>
              <a:defRPr/>
            </a:lvl1pPr>
          </a:lstStyle>
          <a:p>
            <a:pPr>
              <a:defRPr/>
            </a:pPr>
            <a:fld id="{5ECBECFB-4EB3-F744-92AD-62154FE18E70}" type="slidenum">
              <a:rPr lang="hu-HU"/>
              <a:pPr>
                <a:defRPr/>
              </a:pPr>
              <a:t>‹#›</a:t>
            </a:fld>
            <a:endParaRPr lang="hu-HU"/>
          </a:p>
        </p:txBody>
      </p:sp>
    </p:spTree>
    <p:extLst>
      <p:ext uri="{BB962C8B-B14F-4D97-AF65-F5344CB8AC3E}">
        <p14:creationId xmlns:p14="http://schemas.microsoft.com/office/powerpoint/2010/main" val="8687031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686800" y="609600"/>
            <a:ext cx="2590801" cy="5486400"/>
          </a:xfrm>
        </p:spPr>
        <p:txBody>
          <a:bodyPr vert="eaVert"/>
          <a:lstStyle/>
          <a:p>
            <a:r>
              <a:rPr lang="hu-HU"/>
              <a:t>Mintacím szerkesztése</a:t>
            </a:r>
          </a:p>
        </p:txBody>
      </p:sp>
      <p:sp>
        <p:nvSpPr>
          <p:cNvPr id="3" name="Függőleges szöveg helye 2"/>
          <p:cNvSpPr>
            <a:spLocks noGrp="1"/>
          </p:cNvSpPr>
          <p:nvPr>
            <p:ph type="body" orient="vert" idx="1"/>
          </p:nvPr>
        </p:nvSpPr>
        <p:spPr>
          <a:xfrm>
            <a:off x="914401" y="609600"/>
            <a:ext cx="7591778" cy="54864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2">
            <a:extLst>
              <a:ext uri="{FF2B5EF4-FFF2-40B4-BE49-F238E27FC236}">
                <a16:creationId xmlns:a16="http://schemas.microsoft.com/office/drawing/2014/main" id="{260FF8F7-3AE1-4940-8CE1-611719366FE0}"/>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6E5D05E1-BC3F-F74D-8DE3-A4020AEE8F2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5BD267AE-D6EF-E64F-B8BF-4E22C42FA228}"/>
              </a:ext>
            </a:extLst>
          </p:cNvPr>
          <p:cNvSpPr>
            <a:spLocks noGrp="1" noChangeArrowheads="1"/>
          </p:cNvSpPr>
          <p:nvPr>
            <p:ph type="sldNum" sz="quarter" idx="12"/>
          </p:nvPr>
        </p:nvSpPr>
        <p:spPr>
          <a:ln/>
        </p:spPr>
        <p:txBody>
          <a:bodyPr/>
          <a:lstStyle>
            <a:lvl1pPr>
              <a:defRPr/>
            </a:lvl1pPr>
          </a:lstStyle>
          <a:p>
            <a:pPr>
              <a:defRPr/>
            </a:pPr>
            <a:fld id="{73C72C44-0922-144D-8E6E-83EB77A9BD99}" type="slidenum">
              <a:rPr lang="hu-HU"/>
              <a:pPr>
                <a:defRPr/>
              </a:pPr>
              <a:t>‹#›</a:t>
            </a:fld>
            <a:endParaRPr lang="hu-HU"/>
          </a:p>
        </p:txBody>
      </p:sp>
    </p:spTree>
    <p:extLst>
      <p:ext uri="{BB962C8B-B14F-4D97-AF65-F5344CB8AC3E}">
        <p14:creationId xmlns:p14="http://schemas.microsoft.com/office/powerpoint/2010/main" val="2308558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319" y="4406901"/>
            <a:ext cx="10363200" cy="1362075"/>
          </a:xfrm>
        </p:spPr>
        <p:txBody>
          <a:bodyPr anchor="t"/>
          <a:lstStyle>
            <a:lvl1pPr algn="l">
              <a:defRPr sz="4741" b="1" cap="all"/>
            </a:lvl1pPr>
          </a:lstStyle>
          <a:p>
            <a:r>
              <a:rPr lang="hu-HU"/>
              <a:t>Mintacím szerkesztése</a:t>
            </a:r>
          </a:p>
        </p:txBody>
      </p:sp>
      <p:sp>
        <p:nvSpPr>
          <p:cNvPr id="3" name="Szöveg helye 2"/>
          <p:cNvSpPr>
            <a:spLocks noGrp="1"/>
          </p:cNvSpPr>
          <p:nvPr>
            <p:ph type="body" idx="1"/>
          </p:nvPr>
        </p:nvSpPr>
        <p:spPr>
          <a:xfrm>
            <a:off x="963319" y="2906713"/>
            <a:ext cx="10363200" cy="1500187"/>
          </a:xfrm>
        </p:spPr>
        <p:txBody>
          <a:bodyPr anchor="b"/>
          <a:lstStyle>
            <a:lvl1pPr marL="0" indent="0">
              <a:buNone/>
              <a:defRPr sz="2370"/>
            </a:lvl1pPr>
            <a:lvl2pPr marL="541873" indent="0">
              <a:buNone/>
              <a:defRPr sz="2133"/>
            </a:lvl2pPr>
            <a:lvl3pPr marL="1083747" indent="0">
              <a:buNone/>
              <a:defRPr sz="1896"/>
            </a:lvl3pPr>
            <a:lvl4pPr marL="1625620" indent="0">
              <a:buNone/>
              <a:defRPr sz="1659"/>
            </a:lvl4pPr>
            <a:lvl5pPr marL="2167494" indent="0">
              <a:buNone/>
              <a:defRPr sz="1659"/>
            </a:lvl5pPr>
            <a:lvl6pPr marL="2709367" indent="0">
              <a:buNone/>
              <a:defRPr sz="1659"/>
            </a:lvl6pPr>
            <a:lvl7pPr marL="3251241" indent="0">
              <a:buNone/>
              <a:defRPr sz="1659"/>
            </a:lvl7pPr>
            <a:lvl8pPr marL="3793114" indent="0">
              <a:buNone/>
              <a:defRPr sz="1659"/>
            </a:lvl8pPr>
            <a:lvl9pPr marL="4334988" indent="0">
              <a:buNone/>
              <a:defRPr sz="1659"/>
            </a:lvl9pPr>
          </a:lstStyle>
          <a:p>
            <a:pPr lvl="0"/>
            <a:r>
              <a:rPr lang="hu-HU"/>
              <a:t>Mintaszöveg szerkesztése</a:t>
            </a:r>
          </a:p>
        </p:txBody>
      </p:sp>
      <p:sp>
        <p:nvSpPr>
          <p:cNvPr id="4" name="Rectangle 2">
            <a:extLst>
              <a:ext uri="{FF2B5EF4-FFF2-40B4-BE49-F238E27FC236}">
                <a16:creationId xmlns:a16="http://schemas.microsoft.com/office/drawing/2014/main" id="{0158F853-4338-7A44-BEFC-0C9E6B5D189A}"/>
              </a:ext>
            </a:extLst>
          </p:cNvPr>
          <p:cNvSpPr>
            <a:spLocks noGrp="1" noChangeArrowheads="1"/>
          </p:cNvSpPr>
          <p:nvPr>
            <p:ph type="dt" sz="half" idx="10"/>
          </p:nvPr>
        </p:nvSpPr>
        <p:spPr>
          <a:ln/>
        </p:spPr>
        <p:txBody>
          <a:bodyPr/>
          <a:lstStyle>
            <a:lvl1pPr>
              <a:defRPr/>
            </a:lvl1pPr>
          </a:lstStyle>
          <a:p>
            <a:pPr>
              <a:defRPr/>
            </a:pPr>
            <a:endParaRPr lang="hu-HU"/>
          </a:p>
        </p:txBody>
      </p:sp>
      <p:sp>
        <p:nvSpPr>
          <p:cNvPr id="5" name="Rectangle 3">
            <a:extLst>
              <a:ext uri="{FF2B5EF4-FFF2-40B4-BE49-F238E27FC236}">
                <a16:creationId xmlns:a16="http://schemas.microsoft.com/office/drawing/2014/main" id="{3416D6A0-B8DD-DA43-8C8B-6653DA658CF7}"/>
              </a:ext>
            </a:extLst>
          </p:cNvPr>
          <p:cNvSpPr>
            <a:spLocks noGrp="1" noChangeArrowheads="1"/>
          </p:cNvSpPr>
          <p:nvPr>
            <p:ph type="ftr" sz="quarter" idx="11"/>
          </p:nvPr>
        </p:nvSpPr>
        <p:spPr>
          <a:ln/>
        </p:spPr>
        <p:txBody>
          <a:bodyPr/>
          <a:lstStyle>
            <a:lvl1pPr>
              <a:defRPr/>
            </a:lvl1pPr>
          </a:lstStyle>
          <a:p>
            <a:pPr>
              <a:defRPr/>
            </a:pPr>
            <a:endParaRPr lang="hu-HU"/>
          </a:p>
        </p:txBody>
      </p:sp>
      <p:sp>
        <p:nvSpPr>
          <p:cNvPr id="6" name="Rectangle 4">
            <a:extLst>
              <a:ext uri="{FF2B5EF4-FFF2-40B4-BE49-F238E27FC236}">
                <a16:creationId xmlns:a16="http://schemas.microsoft.com/office/drawing/2014/main" id="{00A07154-E2CD-CD44-88AC-17069E7222D4}"/>
              </a:ext>
            </a:extLst>
          </p:cNvPr>
          <p:cNvSpPr>
            <a:spLocks noGrp="1" noChangeArrowheads="1"/>
          </p:cNvSpPr>
          <p:nvPr>
            <p:ph type="sldNum" sz="quarter" idx="12"/>
          </p:nvPr>
        </p:nvSpPr>
        <p:spPr>
          <a:ln/>
        </p:spPr>
        <p:txBody>
          <a:bodyPr/>
          <a:lstStyle>
            <a:lvl1pPr>
              <a:defRPr/>
            </a:lvl1pPr>
          </a:lstStyle>
          <a:p>
            <a:pPr>
              <a:defRPr/>
            </a:pPr>
            <a:fld id="{0816ABE1-B7D2-584B-BB53-2F1FB750502E}" type="slidenum">
              <a:rPr lang="hu-HU" altLang="hu-HU"/>
              <a:pPr>
                <a:defRPr/>
              </a:pPr>
              <a:t>‹#›</a:t>
            </a:fld>
            <a:endParaRPr lang="hu-HU" altLang="hu-HU"/>
          </a:p>
        </p:txBody>
      </p:sp>
    </p:spTree>
    <p:extLst>
      <p:ext uri="{BB962C8B-B14F-4D97-AF65-F5344CB8AC3E}">
        <p14:creationId xmlns:p14="http://schemas.microsoft.com/office/powerpoint/2010/main" val="42257339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914401" y="1981200"/>
            <a:ext cx="5091289" cy="4114800"/>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86312" y="1981200"/>
            <a:ext cx="5091289" cy="4114800"/>
          </a:xfrm>
        </p:spPr>
        <p:txBody>
          <a:bodyPr/>
          <a:lstStyle>
            <a:lvl1pPr>
              <a:defRPr sz="3319"/>
            </a:lvl1pPr>
            <a:lvl2pPr>
              <a:defRPr sz="2844"/>
            </a:lvl2pPr>
            <a:lvl3pPr>
              <a:defRPr sz="2370"/>
            </a:lvl3pPr>
            <a:lvl4pPr>
              <a:defRPr sz="2133"/>
            </a:lvl4pPr>
            <a:lvl5pPr>
              <a:defRPr sz="2133"/>
            </a:lvl5pPr>
            <a:lvl6pPr>
              <a:defRPr sz="2133"/>
            </a:lvl6pPr>
            <a:lvl7pPr>
              <a:defRPr sz="2133"/>
            </a:lvl7pPr>
            <a:lvl8pPr>
              <a:defRPr sz="2133"/>
            </a:lvl8pPr>
            <a:lvl9pPr>
              <a:defRPr sz="2133"/>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2">
            <a:extLst>
              <a:ext uri="{FF2B5EF4-FFF2-40B4-BE49-F238E27FC236}">
                <a16:creationId xmlns:a16="http://schemas.microsoft.com/office/drawing/2014/main" id="{79E3DFDC-6422-464B-A6D1-477F83C61886}"/>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9321763C-7508-A442-8C68-80B80AD957E7}"/>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C26F685C-6663-F24F-8268-9BC2591FAF53}"/>
              </a:ext>
            </a:extLst>
          </p:cNvPr>
          <p:cNvSpPr>
            <a:spLocks noGrp="1" noChangeArrowheads="1"/>
          </p:cNvSpPr>
          <p:nvPr>
            <p:ph type="sldNum" sz="quarter" idx="12"/>
          </p:nvPr>
        </p:nvSpPr>
        <p:spPr>
          <a:ln/>
        </p:spPr>
        <p:txBody>
          <a:bodyPr/>
          <a:lstStyle>
            <a:lvl1pPr>
              <a:defRPr/>
            </a:lvl1pPr>
          </a:lstStyle>
          <a:p>
            <a:pPr>
              <a:defRPr/>
            </a:pPr>
            <a:fld id="{364B2101-41B2-0D40-99CC-DAEAC85ECF4D}" type="slidenum">
              <a:rPr lang="hu-HU" altLang="hu-HU"/>
              <a:pPr>
                <a:defRPr/>
              </a:pPr>
              <a:t>‹#›</a:t>
            </a:fld>
            <a:endParaRPr lang="hu-HU" altLang="hu-HU"/>
          </a:p>
        </p:txBody>
      </p:sp>
    </p:spTree>
    <p:extLst>
      <p:ext uri="{BB962C8B-B14F-4D97-AF65-F5344CB8AC3E}">
        <p14:creationId xmlns:p14="http://schemas.microsoft.com/office/powerpoint/2010/main" val="4139084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609600" y="274638"/>
            <a:ext cx="109728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609601" y="1535113"/>
            <a:ext cx="5386682"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hu-HU"/>
              <a:t>Mintaszöveg szerkesztése</a:t>
            </a:r>
          </a:p>
        </p:txBody>
      </p:sp>
      <p:sp>
        <p:nvSpPr>
          <p:cNvPr id="4" name="Tartalom helye 3"/>
          <p:cNvSpPr>
            <a:spLocks noGrp="1"/>
          </p:cNvSpPr>
          <p:nvPr>
            <p:ph sz="half" idx="2"/>
          </p:nvPr>
        </p:nvSpPr>
        <p:spPr>
          <a:xfrm>
            <a:off x="609601" y="2174875"/>
            <a:ext cx="5386682"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93837" y="1535113"/>
            <a:ext cx="5388563" cy="639762"/>
          </a:xfrm>
        </p:spPr>
        <p:txBody>
          <a:bodyPr anchor="b"/>
          <a:lstStyle>
            <a:lvl1pPr marL="0" indent="0">
              <a:buNone/>
              <a:defRPr sz="2844" b="1"/>
            </a:lvl1pPr>
            <a:lvl2pPr marL="541873" indent="0">
              <a:buNone/>
              <a:defRPr sz="2370" b="1"/>
            </a:lvl2pPr>
            <a:lvl3pPr marL="1083747" indent="0">
              <a:buNone/>
              <a:defRPr sz="2133" b="1"/>
            </a:lvl3pPr>
            <a:lvl4pPr marL="1625620" indent="0">
              <a:buNone/>
              <a:defRPr sz="1896" b="1"/>
            </a:lvl4pPr>
            <a:lvl5pPr marL="2167494" indent="0">
              <a:buNone/>
              <a:defRPr sz="1896" b="1"/>
            </a:lvl5pPr>
            <a:lvl6pPr marL="2709367" indent="0">
              <a:buNone/>
              <a:defRPr sz="1896" b="1"/>
            </a:lvl6pPr>
            <a:lvl7pPr marL="3251241" indent="0">
              <a:buNone/>
              <a:defRPr sz="1896" b="1"/>
            </a:lvl7pPr>
            <a:lvl8pPr marL="3793114" indent="0">
              <a:buNone/>
              <a:defRPr sz="1896" b="1"/>
            </a:lvl8pPr>
            <a:lvl9pPr marL="4334988" indent="0">
              <a:buNone/>
              <a:defRPr sz="1896" b="1"/>
            </a:lvl9pPr>
          </a:lstStyle>
          <a:p>
            <a:pPr lvl="0"/>
            <a:r>
              <a:rPr lang="hu-HU"/>
              <a:t>Mintaszöveg szerkesztése</a:t>
            </a:r>
          </a:p>
        </p:txBody>
      </p:sp>
      <p:sp>
        <p:nvSpPr>
          <p:cNvPr id="6" name="Tartalom helye 5"/>
          <p:cNvSpPr>
            <a:spLocks noGrp="1"/>
          </p:cNvSpPr>
          <p:nvPr>
            <p:ph sz="quarter" idx="4"/>
          </p:nvPr>
        </p:nvSpPr>
        <p:spPr>
          <a:xfrm>
            <a:off x="6193837" y="2174875"/>
            <a:ext cx="5388563" cy="3951288"/>
          </a:xfrm>
        </p:spPr>
        <p:txBody>
          <a:bodyPr/>
          <a:lstStyle>
            <a:lvl1pPr>
              <a:defRPr sz="2844"/>
            </a:lvl1pPr>
            <a:lvl2pPr>
              <a:defRPr sz="2370"/>
            </a:lvl2pPr>
            <a:lvl3pPr>
              <a:defRPr sz="2133"/>
            </a:lvl3pPr>
            <a:lvl4pPr>
              <a:defRPr sz="1896"/>
            </a:lvl4pPr>
            <a:lvl5pPr>
              <a:defRPr sz="1896"/>
            </a:lvl5pPr>
            <a:lvl6pPr>
              <a:defRPr sz="1896"/>
            </a:lvl6pPr>
            <a:lvl7pPr>
              <a:defRPr sz="1896"/>
            </a:lvl7pPr>
            <a:lvl8pPr>
              <a:defRPr sz="1896"/>
            </a:lvl8pPr>
            <a:lvl9pPr>
              <a:defRPr sz="1896"/>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2">
            <a:extLst>
              <a:ext uri="{FF2B5EF4-FFF2-40B4-BE49-F238E27FC236}">
                <a16:creationId xmlns:a16="http://schemas.microsoft.com/office/drawing/2014/main" id="{9C071480-E842-994F-B5BD-D3E777CA1611}"/>
              </a:ext>
            </a:extLst>
          </p:cNvPr>
          <p:cNvSpPr>
            <a:spLocks noGrp="1" noChangeArrowheads="1"/>
          </p:cNvSpPr>
          <p:nvPr>
            <p:ph type="dt" sz="half" idx="10"/>
          </p:nvPr>
        </p:nvSpPr>
        <p:spPr>
          <a:ln/>
        </p:spPr>
        <p:txBody>
          <a:bodyPr/>
          <a:lstStyle>
            <a:lvl1pPr>
              <a:defRPr/>
            </a:lvl1pPr>
          </a:lstStyle>
          <a:p>
            <a:pPr>
              <a:defRPr/>
            </a:pPr>
            <a:endParaRPr lang="hu-HU"/>
          </a:p>
        </p:txBody>
      </p:sp>
      <p:sp>
        <p:nvSpPr>
          <p:cNvPr id="8" name="Rectangle 3">
            <a:extLst>
              <a:ext uri="{FF2B5EF4-FFF2-40B4-BE49-F238E27FC236}">
                <a16:creationId xmlns:a16="http://schemas.microsoft.com/office/drawing/2014/main" id="{4E0C57F7-63CE-2E40-9769-90836AB0BF99}"/>
              </a:ext>
            </a:extLst>
          </p:cNvPr>
          <p:cNvSpPr>
            <a:spLocks noGrp="1" noChangeArrowheads="1"/>
          </p:cNvSpPr>
          <p:nvPr>
            <p:ph type="ftr" sz="quarter" idx="11"/>
          </p:nvPr>
        </p:nvSpPr>
        <p:spPr>
          <a:ln/>
        </p:spPr>
        <p:txBody>
          <a:bodyPr/>
          <a:lstStyle>
            <a:lvl1pPr>
              <a:defRPr/>
            </a:lvl1pPr>
          </a:lstStyle>
          <a:p>
            <a:pPr>
              <a:defRPr/>
            </a:pPr>
            <a:endParaRPr lang="hu-HU"/>
          </a:p>
        </p:txBody>
      </p:sp>
      <p:sp>
        <p:nvSpPr>
          <p:cNvPr id="9" name="Rectangle 4">
            <a:extLst>
              <a:ext uri="{FF2B5EF4-FFF2-40B4-BE49-F238E27FC236}">
                <a16:creationId xmlns:a16="http://schemas.microsoft.com/office/drawing/2014/main" id="{17B5F51E-0201-294C-8045-7AF1E3491E82}"/>
              </a:ext>
            </a:extLst>
          </p:cNvPr>
          <p:cNvSpPr>
            <a:spLocks noGrp="1" noChangeArrowheads="1"/>
          </p:cNvSpPr>
          <p:nvPr>
            <p:ph type="sldNum" sz="quarter" idx="12"/>
          </p:nvPr>
        </p:nvSpPr>
        <p:spPr>
          <a:ln/>
        </p:spPr>
        <p:txBody>
          <a:bodyPr/>
          <a:lstStyle>
            <a:lvl1pPr>
              <a:defRPr/>
            </a:lvl1pPr>
          </a:lstStyle>
          <a:p>
            <a:pPr>
              <a:defRPr/>
            </a:pPr>
            <a:fld id="{A2738195-A8F4-474E-A550-7A384600DF8B}" type="slidenum">
              <a:rPr lang="hu-HU" altLang="hu-HU"/>
              <a:pPr>
                <a:defRPr/>
              </a:pPr>
              <a:t>‹#›</a:t>
            </a:fld>
            <a:endParaRPr lang="hu-HU" altLang="hu-HU"/>
          </a:p>
        </p:txBody>
      </p:sp>
    </p:spTree>
    <p:extLst>
      <p:ext uri="{BB962C8B-B14F-4D97-AF65-F5344CB8AC3E}">
        <p14:creationId xmlns:p14="http://schemas.microsoft.com/office/powerpoint/2010/main" val="3809059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2">
            <a:extLst>
              <a:ext uri="{FF2B5EF4-FFF2-40B4-BE49-F238E27FC236}">
                <a16:creationId xmlns:a16="http://schemas.microsoft.com/office/drawing/2014/main" id="{7EC81C77-393F-D74E-9BD3-38B57EBCE3C6}"/>
              </a:ext>
            </a:extLst>
          </p:cNvPr>
          <p:cNvSpPr>
            <a:spLocks noGrp="1" noChangeArrowheads="1"/>
          </p:cNvSpPr>
          <p:nvPr>
            <p:ph type="dt" sz="half" idx="10"/>
          </p:nvPr>
        </p:nvSpPr>
        <p:spPr>
          <a:ln/>
        </p:spPr>
        <p:txBody>
          <a:bodyPr/>
          <a:lstStyle>
            <a:lvl1pPr>
              <a:defRPr/>
            </a:lvl1pPr>
          </a:lstStyle>
          <a:p>
            <a:pPr>
              <a:defRPr/>
            </a:pPr>
            <a:endParaRPr lang="hu-HU"/>
          </a:p>
        </p:txBody>
      </p:sp>
      <p:sp>
        <p:nvSpPr>
          <p:cNvPr id="4" name="Rectangle 3">
            <a:extLst>
              <a:ext uri="{FF2B5EF4-FFF2-40B4-BE49-F238E27FC236}">
                <a16:creationId xmlns:a16="http://schemas.microsoft.com/office/drawing/2014/main" id="{678F00AA-2648-BC49-B49E-BAF850F007D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5" name="Rectangle 4">
            <a:extLst>
              <a:ext uri="{FF2B5EF4-FFF2-40B4-BE49-F238E27FC236}">
                <a16:creationId xmlns:a16="http://schemas.microsoft.com/office/drawing/2014/main" id="{471CB9BF-11A7-0947-A1AF-B89FB288015F}"/>
              </a:ext>
            </a:extLst>
          </p:cNvPr>
          <p:cNvSpPr>
            <a:spLocks noGrp="1" noChangeArrowheads="1"/>
          </p:cNvSpPr>
          <p:nvPr>
            <p:ph type="sldNum" sz="quarter" idx="12"/>
          </p:nvPr>
        </p:nvSpPr>
        <p:spPr>
          <a:ln/>
        </p:spPr>
        <p:txBody>
          <a:bodyPr/>
          <a:lstStyle>
            <a:lvl1pPr>
              <a:defRPr/>
            </a:lvl1pPr>
          </a:lstStyle>
          <a:p>
            <a:pPr>
              <a:defRPr/>
            </a:pPr>
            <a:fld id="{DBD4A49D-4FAC-E647-8F48-1F78CF989072}" type="slidenum">
              <a:rPr lang="hu-HU" altLang="hu-HU"/>
              <a:pPr>
                <a:defRPr/>
              </a:pPr>
              <a:t>‹#›</a:t>
            </a:fld>
            <a:endParaRPr lang="hu-HU" altLang="hu-HU"/>
          </a:p>
        </p:txBody>
      </p:sp>
    </p:spTree>
    <p:extLst>
      <p:ext uri="{BB962C8B-B14F-4D97-AF65-F5344CB8AC3E}">
        <p14:creationId xmlns:p14="http://schemas.microsoft.com/office/powerpoint/2010/main" val="301478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2026CF5A-1737-8E4A-9215-99F8E7A7FB74}"/>
              </a:ext>
            </a:extLst>
          </p:cNvPr>
          <p:cNvSpPr>
            <a:spLocks noGrp="1" noChangeArrowheads="1"/>
          </p:cNvSpPr>
          <p:nvPr>
            <p:ph type="dt" sz="half" idx="10"/>
          </p:nvPr>
        </p:nvSpPr>
        <p:spPr>
          <a:ln/>
        </p:spPr>
        <p:txBody>
          <a:bodyPr/>
          <a:lstStyle>
            <a:lvl1pPr>
              <a:defRPr/>
            </a:lvl1pPr>
          </a:lstStyle>
          <a:p>
            <a:pPr>
              <a:defRPr/>
            </a:pPr>
            <a:endParaRPr lang="hu-HU"/>
          </a:p>
        </p:txBody>
      </p:sp>
      <p:sp>
        <p:nvSpPr>
          <p:cNvPr id="3" name="Rectangle 3">
            <a:extLst>
              <a:ext uri="{FF2B5EF4-FFF2-40B4-BE49-F238E27FC236}">
                <a16:creationId xmlns:a16="http://schemas.microsoft.com/office/drawing/2014/main" id="{27CC57DC-51E3-3443-AF4C-96D8F11C9CB9}"/>
              </a:ext>
            </a:extLst>
          </p:cNvPr>
          <p:cNvSpPr>
            <a:spLocks noGrp="1" noChangeArrowheads="1"/>
          </p:cNvSpPr>
          <p:nvPr>
            <p:ph type="ftr" sz="quarter" idx="11"/>
          </p:nvPr>
        </p:nvSpPr>
        <p:spPr>
          <a:ln/>
        </p:spPr>
        <p:txBody>
          <a:bodyPr/>
          <a:lstStyle>
            <a:lvl1pPr>
              <a:defRPr/>
            </a:lvl1pPr>
          </a:lstStyle>
          <a:p>
            <a:pPr>
              <a:defRPr/>
            </a:pPr>
            <a:endParaRPr lang="hu-HU"/>
          </a:p>
        </p:txBody>
      </p:sp>
      <p:sp>
        <p:nvSpPr>
          <p:cNvPr id="4" name="Rectangle 4">
            <a:extLst>
              <a:ext uri="{FF2B5EF4-FFF2-40B4-BE49-F238E27FC236}">
                <a16:creationId xmlns:a16="http://schemas.microsoft.com/office/drawing/2014/main" id="{5C72A354-96AC-6648-98FE-A4785F0F013F}"/>
              </a:ext>
            </a:extLst>
          </p:cNvPr>
          <p:cNvSpPr>
            <a:spLocks noGrp="1" noChangeArrowheads="1"/>
          </p:cNvSpPr>
          <p:nvPr>
            <p:ph type="sldNum" sz="quarter" idx="12"/>
          </p:nvPr>
        </p:nvSpPr>
        <p:spPr>
          <a:ln/>
        </p:spPr>
        <p:txBody>
          <a:bodyPr/>
          <a:lstStyle>
            <a:lvl1pPr>
              <a:defRPr/>
            </a:lvl1pPr>
          </a:lstStyle>
          <a:p>
            <a:pPr>
              <a:defRPr/>
            </a:pPr>
            <a:fld id="{498D6034-6D16-7D41-8D40-667B641AAE8F}" type="slidenum">
              <a:rPr lang="hu-HU" altLang="hu-HU"/>
              <a:pPr>
                <a:defRPr/>
              </a:pPr>
              <a:t>‹#›</a:t>
            </a:fld>
            <a:endParaRPr lang="hu-HU" altLang="hu-HU"/>
          </a:p>
        </p:txBody>
      </p:sp>
    </p:spTree>
    <p:extLst>
      <p:ext uri="{BB962C8B-B14F-4D97-AF65-F5344CB8AC3E}">
        <p14:creationId xmlns:p14="http://schemas.microsoft.com/office/powerpoint/2010/main" val="1262887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0" y="273050"/>
            <a:ext cx="4011319" cy="1162050"/>
          </a:xfrm>
        </p:spPr>
        <p:txBody>
          <a:bodyPr anchor="b"/>
          <a:lstStyle>
            <a:lvl1pPr algn="l">
              <a:defRPr sz="2370" b="1"/>
            </a:lvl1pPr>
          </a:lstStyle>
          <a:p>
            <a:r>
              <a:rPr lang="hu-HU"/>
              <a:t>Mintacím szerkesztése</a:t>
            </a:r>
          </a:p>
        </p:txBody>
      </p:sp>
      <p:sp>
        <p:nvSpPr>
          <p:cNvPr id="3" name="Tartalom helye 2"/>
          <p:cNvSpPr>
            <a:spLocks noGrp="1"/>
          </p:cNvSpPr>
          <p:nvPr>
            <p:ph idx="1"/>
          </p:nvPr>
        </p:nvSpPr>
        <p:spPr>
          <a:xfrm>
            <a:off x="4767675" y="273051"/>
            <a:ext cx="6814726" cy="5853113"/>
          </a:xfrm>
        </p:spPr>
        <p:txBody>
          <a:bodyPr/>
          <a:lstStyle>
            <a:lvl1pPr>
              <a:defRPr sz="3793"/>
            </a:lvl1pPr>
            <a:lvl2pPr>
              <a:defRPr sz="3319"/>
            </a:lvl2pPr>
            <a:lvl3pPr>
              <a:defRPr sz="2844"/>
            </a:lvl3pPr>
            <a:lvl4pPr>
              <a:defRPr sz="2370"/>
            </a:lvl4pPr>
            <a:lvl5pPr>
              <a:defRPr sz="2370"/>
            </a:lvl5pPr>
            <a:lvl6pPr>
              <a:defRPr sz="2370"/>
            </a:lvl6pPr>
            <a:lvl7pPr>
              <a:defRPr sz="2370"/>
            </a:lvl7pPr>
            <a:lvl8pPr>
              <a:defRPr sz="2370"/>
            </a:lvl8pPr>
            <a:lvl9pPr>
              <a:defRPr sz="237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609600" y="1435101"/>
            <a:ext cx="4011319" cy="4691063"/>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hu-HU"/>
              <a:t>Mintaszöveg szerkesztése</a:t>
            </a:r>
          </a:p>
        </p:txBody>
      </p:sp>
      <p:sp>
        <p:nvSpPr>
          <p:cNvPr id="5" name="Rectangle 2">
            <a:extLst>
              <a:ext uri="{FF2B5EF4-FFF2-40B4-BE49-F238E27FC236}">
                <a16:creationId xmlns:a16="http://schemas.microsoft.com/office/drawing/2014/main" id="{6D4E135C-9C3E-6645-8040-2F9B3C49FD61}"/>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8561683D-7679-CF4F-B72A-2CF7E9434419}"/>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35922430-5245-6846-9707-FE5BFC94CBD6}"/>
              </a:ext>
            </a:extLst>
          </p:cNvPr>
          <p:cNvSpPr>
            <a:spLocks noGrp="1" noChangeArrowheads="1"/>
          </p:cNvSpPr>
          <p:nvPr>
            <p:ph type="sldNum" sz="quarter" idx="12"/>
          </p:nvPr>
        </p:nvSpPr>
        <p:spPr>
          <a:ln/>
        </p:spPr>
        <p:txBody>
          <a:bodyPr/>
          <a:lstStyle>
            <a:lvl1pPr>
              <a:defRPr/>
            </a:lvl1pPr>
          </a:lstStyle>
          <a:p>
            <a:pPr>
              <a:defRPr/>
            </a:pPr>
            <a:fld id="{7F6157AB-82BF-C647-9023-C17D4DCEFC07}" type="slidenum">
              <a:rPr lang="hu-HU" altLang="hu-HU"/>
              <a:pPr>
                <a:defRPr/>
              </a:pPr>
              <a:t>‹#›</a:t>
            </a:fld>
            <a:endParaRPr lang="hu-HU" altLang="hu-HU"/>
          </a:p>
        </p:txBody>
      </p:sp>
    </p:spTree>
    <p:extLst>
      <p:ext uri="{BB962C8B-B14F-4D97-AF65-F5344CB8AC3E}">
        <p14:creationId xmlns:p14="http://schemas.microsoft.com/office/powerpoint/2010/main" val="372211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481" y="4800600"/>
            <a:ext cx="7315200" cy="566738"/>
          </a:xfrm>
        </p:spPr>
        <p:txBody>
          <a:bodyPr anchor="b"/>
          <a:lstStyle>
            <a:lvl1pPr algn="l">
              <a:defRPr sz="2370" b="1"/>
            </a:lvl1pPr>
          </a:lstStyle>
          <a:p>
            <a:r>
              <a:rPr lang="hu-HU"/>
              <a:t>Mintacím szerkesztése</a:t>
            </a:r>
          </a:p>
        </p:txBody>
      </p:sp>
      <p:sp>
        <p:nvSpPr>
          <p:cNvPr id="3" name="Kép helye 2"/>
          <p:cNvSpPr>
            <a:spLocks noGrp="1"/>
          </p:cNvSpPr>
          <p:nvPr>
            <p:ph type="pic" idx="1"/>
          </p:nvPr>
        </p:nvSpPr>
        <p:spPr>
          <a:xfrm>
            <a:off x="2389481" y="612775"/>
            <a:ext cx="7315200" cy="4114800"/>
          </a:xfrm>
        </p:spPr>
        <p:txBody>
          <a:bodyPr/>
          <a:lstStyle>
            <a:lvl1pPr marL="0" indent="0">
              <a:buNone/>
              <a:defRPr sz="3793"/>
            </a:lvl1pPr>
            <a:lvl2pPr marL="541873" indent="0">
              <a:buNone/>
              <a:defRPr sz="3319"/>
            </a:lvl2pPr>
            <a:lvl3pPr marL="1083747" indent="0">
              <a:buNone/>
              <a:defRPr sz="2844"/>
            </a:lvl3pPr>
            <a:lvl4pPr marL="1625620" indent="0">
              <a:buNone/>
              <a:defRPr sz="2370"/>
            </a:lvl4pPr>
            <a:lvl5pPr marL="2167494" indent="0">
              <a:buNone/>
              <a:defRPr sz="2370"/>
            </a:lvl5pPr>
            <a:lvl6pPr marL="2709367" indent="0">
              <a:buNone/>
              <a:defRPr sz="2370"/>
            </a:lvl6pPr>
            <a:lvl7pPr marL="3251241" indent="0">
              <a:buNone/>
              <a:defRPr sz="2370"/>
            </a:lvl7pPr>
            <a:lvl8pPr marL="3793114" indent="0">
              <a:buNone/>
              <a:defRPr sz="2370"/>
            </a:lvl8pPr>
            <a:lvl9pPr marL="4334988" indent="0">
              <a:buNone/>
              <a:defRPr sz="2370"/>
            </a:lvl9pPr>
          </a:lstStyle>
          <a:p>
            <a:pPr lvl="0"/>
            <a:endParaRPr lang="hu-HU" noProof="0"/>
          </a:p>
        </p:txBody>
      </p:sp>
      <p:sp>
        <p:nvSpPr>
          <p:cNvPr id="4" name="Szöveg helye 3"/>
          <p:cNvSpPr>
            <a:spLocks noGrp="1"/>
          </p:cNvSpPr>
          <p:nvPr>
            <p:ph type="body" sz="half" idx="2"/>
          </p:nvPr>
        </p:nvSpPr>
        <p:spPr>
          <a:xfrm>
            <a:off x="2389481" y="5367338"/>
            <a:ext cx="7315200" cy="804862"/>
          </a:xfrm>
        </p:spPr>
        <p:txBody>
          <a:bodyPr/>
          <a:lstStyle>
            <a:lvl1pPr marL="0" indent="0">
              <a:buNone/>
              <a:defRPr sz="1659"/>
            </a:lvl1pPr>
            <a:lvl2pPr marL="541873" indent="0">
              <a:buNone/>
              <a:defRPr sz="1422"/>
            </a:lvl2pPr>
            <a:lvl3pPr marL="1083747" indent="0">
              <a:buNone/>
              <a:defRPr sz="1185"/>
            </a:lvl3pPr>
            <a:lvl4pPr marL="1625620" indent="0">
              <a:buNone/>
              <a:defRPr sz="1067"/>
            </a:lvl4pPr>
            <a:lvl5pPr marL="2167494" indent="0">
              <a:buNone/>
              <a:defRPr sz="1067"/>
            </a:lvl5pPr>
            <a:lvl6pPr marL="2709367" indent="0">
              <a:buNone/>
              <a:defRPr sz="1067"/>
            </a:lvl6pPr>
            <a:lvl7pPr marL="3251241" indent="0">
              <a:buNone/>
              <a:defRPr sz="1067"/>
            </a:lvl7pPr>
            <a:lvl8pPr marL="3793114" indent="0">
              <a:buNone/>
              <a:defRPr sz="1067"/>
            </a:lvl8pPr>
            <a:lvl9pPr marL="4334988" indent="0">
              <a:buNone/>
              <a:defRPr sz="1067"/>
            </a:lvl9pPr>
          </a:lstStyle>
          <a:p>
            <a:pPr lvl="0"/>
            <a:r>
              <a:rPr lang="hu-HU"/>
              <a:t>Mintaszöveg szerkesztése</a:t>
            </a:r>
          </a:p>
        </p:txBody>
      </p:sp>
      <p:sp>
        <p:nvSpPr>
          <p:cNvPr id="5" name="Rectangle 2">
            <a:extLst>
              <a:ext uri="{FF2B5EF4-FFF2-40B4-BE49-F238E27FC236}">
                <a16:creationId xmlns:a16="http://schemas.microsoft.com/office/drawing/2014/main" id="{32D394D5-407D-C546-AAB0-7E20FD84D1F8}"/>
              </a:ext>
            </a:extLst>
          </p:cNvPr>
          <p:cNvSpPr>
            <a:spLocks noGrp="1" noChangeArrowheads="1"/>
          </p:cNvSpPr>
          <p:nvPr>
            <p:ph type="dt" sz="half" idx="10"/>
          </p:nvPr>
        </p:nvSpPr>
        <p:spPr>
          <a:ln/>
        </p:spPr>
        <p:txBody>
          <a:bodyPr/>
          <a:lstStyle>
            <a:lvl1pPr>
              <a:defRPr/>
            </a:lvl1pPr>
          </a:lstStyle>
          <a:p>
            <a:pPr>
              <a:defRPr/>
            </a:pPr>
            <a:endParaRPr lang="hu-HU"/>
          </a:p>
        </p:txBody>
      </p:sp>
      <p:sp>
        <p:nvSpPr>
          <p:cNvPr id="6" name="Rectangle 3">
            <a:extLst>
              <a:ext uri="{FF2B5EF4-FFF2-40B4-BE49-F238E27FC236}">
                <a16:creationId xmlns:a16="http://schemas.microsoft.com/office/drawing/2014/main" id="{A5FBCCD8-6509-9846-AEC5-80DA7E89052B}"/>
              </a:ext>
            </a:extLst>
          </p:cNvPr>
          <p:cNvSpPr>
            <a:spLocks noGrp="1" noChangeArrowheads="1"/>
          </p:cNvSpPr>
          <p:nvPr>
            <p:ph type="ftr" sz="quarter" idx="11"/>
          </p:nvPr>
        </p:nvSpPr>
        <p:spPr>
          <a:ln/>
        </p:spPr>
        <p:txBody>
          <a:bodyPr/>
          <a:lstStyle>
            <a:lvl1pPr>
              <a:defRPr/>
            </a:lvl1pPr>
          </a:lstStyle>
          <a:p>
            <a:pPr>
              <a:defRPr/>
            </a:pPr>
            <a:endParaRPr lang="hu-HU"/>
          </a:p>
        </p:txBody>
      </p:sp>
      <p:sp>
        <p:nvSpPr>
          <p:cNvPr id="7" name="Rectangle 4">
            <a:extLst>
              <a:ext uri="{FF2B5EF4-FFF2-40B4-BE49-F238E27FC236}">
                <a16:creationId xmlns:a16="http://schemas.microsoft.com/office/drawing/2014/main" id="{42B5DF39-E518-5145-B415-5BCA8CD74A66}"/>
              </a:ext>
            </a:extLst>
          </p:cNvPr>
          <p:cNvSpPr>
            <a:spLocks noGrp="1" noChangeArrowheads="1"/>
          </p:cNvSpPr>
          <p:nvPr>
            <p:ph type="sldNum" sz="quarter" idx="12"/>
          </p:nvPr>
        </p:nvSpPr>
        <p:spPr>
          <a:ln/>
        </p:spPr>
        <p:txBody>
          <a:bodyPr/>
          <a:lstStyle>
            <a:lvl1pPr>
              <a:defRPr/>
            </a:lvl1pPr>
          </a:lstStyle>
          <a:p>
            <a:pPr>
              <a:defRPr/>
            </a:pPr>
            <a:fld id="{E670733D-8108-794B-94C7-DED26235DA5B}" type="slidenum">
              <a:rPr lang="hu-HU" altLang="hu-HU"/>
              <a:pPr>
                <a:defRPr/>
              </a:pPr>
              <a:t>‹#›</a:t>
            </a:fld>
            <a:endParaRPr lang="hu-HU" altLang="hu-HU"/>
          </a:p>
        </p:txBody>
      </p:sp>
    </p:spTree>
    <p:extLst>
      <p:ext uri="{BB962C8B-B14F-4D97-AF65-F5344CB8AC3E}">
        <p14:creationId xmlns:p14="http://schemas.microsoft.com/office/powerpoint/2010/main" val="3277520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F425D16-C6BB-DD4F-91E9-38486CB8AB55}"/>
              </a:ext>
            </a:extLst>
          </p:cNvPr>
          <p:cNvSpPr>
            <a:spLocks noGrp="1" noChangeArrowheads="1"/>
          </p:cNvSpPr>
          <p:nvPr>
            <p:ph type="dt" sz="half" idx="2"/>
          </p:nvPr>
        </p:nvSpPr>
        <p:spPr bwMode="auto">
          <a:xfrm>
            <a:off x="914401"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659">
                <a:solidFill>
                  <a:srgbClr val="000000"/>
                </a:solidFill>
                <a:latin typeface="Times New Roman" pitchFamily="18" charset="0"/>
              </a:defRPr>
            </a:lvl1pPr>
          </a:lstStyle>
          <a:p>
            <a:pPr>
              <a:defRPr/>
            </a:pPr>
            <a:endParaRPr lang="hu-HU"/>
          </a:p>
        </p:txBody>
      </p:sp>
      <p:sp>
        <p:nvSpPr>
          <p:cNvPr id="1027" name="Rectangle 3">
            <a:extLst>
              <a:ext uri="{FF2B5EF4-FFF2-40B4-BE49-F238E27FC236}">
                <a16:creationId xmlns:a16="http://schemas.microsoft.com/office/drawing/2014/main" id="{FA172959-7775-F44E-859B-B567D9EC2527}"/>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659">
                <a:solidFill>
                  <a:srgbClr val="000000"/>
                </a:solidFill>
                <a:latin typeface="Times New Roman" pitchFamily="18" charset="0"/>
              </a:defRPr>
            </a:lvl1pPr>
          </a:lstStyle>
          <a:p>
            <a:pPr>
              <a:defRPr/>
            </a:pPr>
            <a:endParaRPr lang="hu-HU"/>
          </a:p>
        </p:txBody>
      </p:sp>
      <p:sp>
        <p:nvSpPr>
          <p:cNvPr id="1028" name="Rectangle 4">
            <a:extLst>
              <a:ext uri="{FF2B5EF4-FFF2-40B4-BE49-F238E27FC236}">
                <a16:creationId xmlns:a16="http://schemas.microsoft.com/office/drawing/2014/main" id="{845E36EC-CC62-C643-98E3-8C4FEA406DBB}"/>
              </a:ext>
            </a:extLst>
          </p:cNvPr>
          <p:cNvSpPr>
            <a:spLocks noGrp="1" noChangeArrowheads="1"/>
          </p:cNvSpPr>
          <p:nvPr>
            <p:ph type="sldNum" sz="quarter" idx="4"/>
          </p:nvPr>
        </p:nvSpPr>
        <p:spPr bwMode="auto">
          <a:xfrm>
            <a:off x="8737601"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659">
                <a:solidFill>
                  <a:srgbClr val="000000"/>
                </a:solidFill>
                <a:latin typeface="Times New Roman" panose="02020603050405020304" pitchFamily="18" charset="0"/>
              </a:defRPr>
            </a:lvl1pPr>
          </a:lstStyle>
          <a:p>
            <a:pPr>
              <a:defRPr/>
            </a:pPr>
            <a:fld id="{E27DA7AF-FCD6-2844-A6C3-6E7AA96F546F}" type="slidenum">
              <a:rPr lang="hu-HU" altLang="hu-HU"/>
              <a:pPr>
                <a:defRPr/>
              </a:pPr>
              <a:t>‹#›</a:t>
            </a:fld>
            <a:endParaRPr lang="hu-HU" altLang="hu-HU"/>
          </a:p>
        </p:txBody>
      </p:sp>
      <p:sp>
        <p:nvSpPr>
          <p:cNvPr id="75781" name="Rectangle 5">
            <a:extLst>
              <a:ext uri="{FF2B5EF4-FFF2-40B4-BE49-F238E27FC236}">
                <a16:creationId xmlns:a16="http://schemas.microsoft.com/office/drawing/2014/main" id="{65504970-A9CD-6A43-9FC0-1BF67DF90310}"/>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hu-HU" altLang="hu-HU"/>
              <a:t>Click to edit Master title style</a:t>
            </a:r>
          </a:p>
        </p:txBody>
      </p:sp>
      <p:sp>
        <p:nvSpPr>
          <p:cNvPr id="75782" name="Rectangle 6">
            <a:extLst>
              <a:ext uri="{FF2B5EF4-FFF2-40B4-BE49-F238E27FC236}">
                <a16:creationId xmlns:a16="http://schemas.microsoft.com/office/drawing/2014/main" id="{64B07EAF-73BF-5C4F-B050-7C251E26BB1C}"/>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hu-HU" altLang="hu-HU"/>
              <a:t>Click to edit Master text styles</a:t>
            </a:r>
          </a:p>
          <a:p>
            <a:pPr lvl="1"/>
            <a:r>
              <a:rPr lang="hu-HU" altLang="hu-HU"/>
              <a:t>Second level</a:t>
            </a:r>
          </a:p>
          <a:p>
            <a:pPr lvl="2"/>
            <a:r>
              <a:rPr lang="hu-HU" altLang="hu-HU"/>
              <a:t>Third level</a:t>
            </a:r>
          </a:p>
          <a:p>
            <a:pPr lvl="3"/>
            <a:r>
              <a:rPr lang="hu-HU" altLang="hu-HU"/>
              <a:t>Fourth level</a:t>
            </a:r>
          </a:p>
          <a:p>
            <a:pPr lvl="4"/>
            <a:r>
              <a:rPr lang="hu-HU" altLang="hu-HU"/>
              <a:t>Fifth level</a:t>
            </a:r>
          </a:p>
        </p:txBody>
      </p:sp>
    </p:spTree>
  </p:cSld>
  <p:clrMap bg1="lt1" tx1="dk1" bg2="lt2" tx2="dk2" accent1="accent1" accent2="accent2" accent3="accent3" accent4="accent4" accent5="accent5" accent6="accent6" hlink="hlink" folHlink="folHlink"/>
  <p:sldLayoutIdLst>
    <p:sldLayoutId id="2147497840" r:id="rId1"/>
    <p:sldLayoutId id="2147497841" r:id="rId2"/>
    <p:sldLayoutId id="2147497842" r:id="rId3"/>
    <p:sldLayoutId id="2147497843" r:id="rId4"/>
    <p:sldLayoutId id="2147497844" r:id="rId5"/>
    <p:sldLayoutId id="2147497845" r:id="rId6"/>
    <p:sldLayoutId id="2147497846" r:id="rId7"/>
    <p:sldLayoutId id="2147497847" r:id="rId8"/>
    <p:sldLayoutId id="2147497848" r:id="rId9"/>
    <p:sldLayoutId id="2147497849" r:id="rId10"/>
    <p:sldLayoutId id="2147497850" r:id="rId11"/>
    <p:sldLayoutId id="2147497851" r:id="rId12"/>
  </p:sldLayoutIdLst>
  <p:txStyles>
    <p:titleStyle>
      <a:lvl1pPr algn="ctr" defTabSz="903122" rtl="0" eaLnBrk="0" fontAlgn="base" hangingPunct="0">
        <a:spcBef>
          <a:spcPct val="0"/>
        </a:spcBef>
        <a:spcAft>
          <a:spcPct val="0"/>
        </a:spcAft>
        <a:defRPr sz="5215">
          <a:solidFill>
            <a:schemeClr val="tx2"/>
          </a:solidFill>
          <a:latin typeface="+mj-lt"/>
          <a:ea typeface="+mj-ea"/>
          <a:cs typeface="+mj-cs"/>
        </a:defRPr>
      </a:lvl1pPr>
      <a:lvl2pPr algn="ctr" defTabSz="903122" rtl="0" eaLnBrk="0" fontAlgn="base" hangingPunct="0">
        <a:spcBef>
          <a:spcPct val="0"/>
        </a:spcBef>
        <a:spcAft>
          <a:spcPct val="0"/>
        </a:spcAft>
        <a:defRPr sz="5215">
          <a:solidFill>
            <a:schemeClr val="tx2"/>
          </a:solidFill>
          <a:latin typeface="Times New Roman" charset="0"/>
        </a:defRPr>
      </a:lvl2pPr>
      <a:lvl3pPr algn="ctr" defTabSz="903122" rtl="0" eaLnBrk="0" fontAlgn="base" hangingPunct="0">
        <a:spcBef>
          <a:spcPct val="0"/>
        </a:spcBef>
        <a:spcAft>
          <a:spcPct val="0"/>
        </a:spcAft>
        <a:defRPr sz="5215">
          <a:solidFill>
            <a:schemeClr val="tx2"/>
          </a:solidFill>
          <a:latin typeface="Times New Roman" charset="0"/>
        </a:defRPr>
      </a:lvl3pPr>
      <a:lvl4pPr algn="ctr" defTabSz="903122" rtl="0" eaLnBrk="0" fontAlgn="base" hangingPunct="0">
        <a:spcBef>
          <a:spcPct val="0"/>
        </a:spcBef>
        <a:spcAft>
          <a:spcPct val="0"/>
        </a:spcAft>
        <a:defRPr sz="5215">
          <a:solidFill>
            <a:schemeClr val="tx2"/>
          </a:solidFill>
          <a:latin typeface="Times New Roman" charset="0"/>
        </a:defRPr>
      </a:lvl4pPr>
      <a:lvl5pPr algn="ctr" defTabSz="903122" rtl="0" eaLnBrk="0" fontAlgn="base" hangingPunct="0">
        <a:spcBef>
          <a:spcPct val="0"/>
        </a:spcBef>
        <a:spcAft>
          <a:spcPct val="0"/>
        </a:spcAft>
        <a:defRPr sz="5215">
          <a:solidFill>
            <a:schemeClr val="tx2"/>
          </a:solidFill>
          <a:latin typeface="Times New Roman" charset="0"/>
        </a:defRPr>
      </a:lvl5pPr>
      <a:lvl6pPr marL="541873" algn="ctr" defTabSz="903122" rtl="0" eaLnBrk="0" fontAlgn="base" hangingPunct="0">
        <a:spcBef>
          <a:spcPct val="0"/>
        </a:spcBef>
        <a:spcAft>
          <a:spcPct val="0"/>
        </a:spcAft>
        <a:defRPr sz="5215">
          <a:solidFill>
            <a:schemeClr val="tx2"/>
          </a:solidFill>
          <a:latin typeface="Times New Roman" charset="0"/>
        </a:defRPr>
      </a:lvl6pPr>
      <a:lvl7pPr marL="1083747" algn="ctr" defTabSz="903122" rtl="0" eaLnBrk="0" fontAlgn="base" hangingPunct="0">
        <a:spcBef>
          <a:spcPct val="0"/>
        </a:spcBef>
        <a:spcAft>
          <a:spcPct val="0"/>
        </a:spcAft>
        <a:defRPr sz="5215">
          <a:solidFill>
            <a:schemeClr val="tx2"/>
          </a:solidFill>
          <a:latin typeface="Times New Roman" charset="0"/>
        </a:defRPr>
      </a:lvl7pPr>
      <a:lvl8pPr marL="1625620" algn="ctr" defTabSz="903122" rtl="0" eaLnBrk="0" fontAlgn="base" hangingPunct="0">
        <a:spcBef>
          <a:spcPct val="0"/>
        </a:spcBef>
        <a:spcAft>
          <a:spcPct val="0"/>
        </a:spcAft>
        <a:defRPr sz="5215">
          <a:solidFill>
            <a:schemeClr val="tx2"/>
          </a:solidFill>
          <a:latin typeface="Times New Roman" charset="0"/>
        </a:defRPr>
      </a:lvl8pPr>
      <a:lvl9pPr marL="2167494" algn="ctr" defTabSz="903122" rtl="0" eaLnBrk="0" fontAlgn="base" hangingPunct="0">
        <a:spcBef>
          <a:spcPct val="0"/>
        </a:spcBef>
        <a:spcAft>
          <a:spcPct val="0"/>
        </a:spcAft>
        <a:defRPr sz="5215">
          <a:solidFill>
            <a:schemeClr val="tx2"/>
          </a:solidFill>
          <a:latin typeface="Times New Roman" charset="0"/>
        </a:defRPr>
      </a:lvl9pPr>
    </p:titleStyle>
    <p:bodyStyle>
      <a:lvl1pPr marL="406405" indent="-406405" algn="l" defTabSz="903122" rtl="0" eaLnBrk="0" fontAlgn="base" hangingPunct="0">
        <a:spcBef>
          <a:spcPct val="20000"/>
        </a:spcBef>
        <a:spcAft>
          <a:spcPct val="0"/>
        </a:spcAft>
        <a:buSzPct val="100000"/>
        <a:buChar char="•"/>
        <a:defRPr sz="3793">
          <a:solidFill>
            <a:schemeClr val="tx1"/>
          </a:solidFill>
          <a:latin typeface="+mn-lt"/>
          <a:ea typeface="+mn-ea"/>
          <a:cs typeface="+mn-cs"/>
        </a:defRPr>
      </a:lvl1pPr>
      <a:lvl2pPr marL="880544" indent="-338671" algn="l" defTabSz="903122" rtl="0" eaLnBrk="0" fontAlgn="base" hangingPunct="0">
        <a:spcBef>
          <a:spcPct val="20000"/>
        </a:spcBef>
        <a:spcAft>
          <a:spcPct val="0"/>
        </a:spcAft>
        <a:buSzPct val="100000"/>
        <a:buChar char="–"/>
        <a:defRPr sz="3319">
          <a:solidFill>
            <a:schemeClr val="tx1"/>
          </a:solidFill>
          <a:latin typeface="+mn-lt"/>
        </a:defRPr>
      </a:lvl2pPr>
      <a:lvl3pPr marL="1354684" indent="-270937" algn="l" defTabSz="903122" rtl="0" eaLnBrk="0" fontAlgn="base" hangingPunct="0">
        <a:spcBef>
          <a:spcPct val="20000"/>
        </a:spcBef>
        <a:spcAft>
          <a:spcPct val="0"/>
        </a:spcAft>
        <a:buSzPct val="100000"/>
        <a:buChar char="•"/>
        <a:defRPr sz="2844">
          <a:solidFill>
            <a:schemeClr val="tx1"/>
          </a:solidFill>
          <a:latin typeface="+mn-lt"/>
        </a:defRPr>
      </a:lvl3pPr>
      <a:lvl4pPr marL="1896557" indent="-270937" algn="l" defTabSz="903122" rtl="0" eaLnBrk="0" fontAlgn="base" hangingPunct="0">
        <a:spcBef>
          <a:spcPct val="20000"/>
        </a:spcBef>
        <a:spcAft>
          <a:spcPct val="0"/>
        </a:spcAft>
        <a:buSzPct val="100000"/>
        <a:buChar char="–"/>
        <a:defRPr sz="2370">
          <a:solidFill>
            <a:schemeClr val="tx1"/>
          </a:solidFill>
          <a:latin typeface="+mn-lt"/>
        </a:defRPr>
      </a:lvl4pPr>
      <a:lvl5pPr marL="2438430" indent="-270937" algn="l" defTabSz="903122" rtl="0" eaLnBrk="0" fontAlgn="base" hangingPunct="0">
        <a:spcBef>
          <a:spcPct val="20000"/>
        </a:spcBef>
        <a:spcAft>
          <a:spcPct val="0"/>
        </a:spcAft>
        <a:buSzPct val="100000"/>
        <a:buChar char="•"/>
        <a:defRPr sz="2370">
          <a:solidFill>
            <a:schemeClr val="tx1"/>
          </a:solidFill>
          <a:latin typeface="+mn-lt"/>
        </a:defRPr>
      </a:lvl5pPr>
      <a:lvl6pPr marL="2980304" indent="-270937" algn="l" defTabSz="903122" rtl="0" eaLnBrk="0" fontAlgn="base" hangingPunct="0">
        <a:spcBef>
          <a:spcPct val="20000"/>
        </a:spcBef>
        <a:spcAft>
          <a:spcPct val="0"/>
        </a:spcAft>
        <a:buSzPct val="100000"/>
        <a:buChar char="•"/>
        <a:defRPr sz="2370">
          <a:solidFill>
            <a:schemeClr val="tx1"/>
          </a:solidFill>
          <a:latin typeface="+mn-lt"/>
        </a:defRPr>
      </a:lvl6pPr>
      <a:lvl7pPr marL="3522177" indent="-270937" algn="l" defTabSz="903122" rtl="0" eaLnBrk="0" fontAlgn="base" hangingPunct="0">
        <a:spcBef>
          <a:spcPct val="20000"/>
        </a:spcBef>
        <a:spcAft>
          <a:spcPct val="0"/>
        </a:spcAft>
        <a:buSzPct val="100000"/>
        <a:buChar char="•"/>
        <a:defRPr sz="2370">
          <a:solidFill>
            <a:schemeClr val="tx1"/>
          </a:solidFill>
          <a:latin typeface="+mn-lt"/>
        </a:defRPr>
      </a:lvl7pPr>
      <a:lvl8pPr marL="4064051" indent="-270937" algn="l" defTabSz="903122" rtl="0" eaLnBrk="0" fontAlgn="base" hangingPunct="0">
        <a:spcBef>
          <a:spcPct val="20000"/>
        </a:spcBef>
        <a:spcAft>
          <a:spcPct val="0"/>
        </a:spcAft>
        <a:buSzPct val="100000"/>
        <a:buChar char="•"/>
        <a:defRPr sz="2370">
          <a:solidFill>
            <a:schemeClr val="tx1"/>
          </a:solidFill>
          <a:latin typeface="+mn-lt"/>
        </a:defRPr>
      </a:lvl8pPr>
      <a:lvl9pPr marL="4605924" indent="-270937" algn="l" defTabSz="903122" rtl="0" eaLnBrk="0" fontAlgn="base" hangingPunct="0">
        <a:spcBef>
          <a:spcPct val="20000"/>
        </a:spcBef>
        <a:spcAft>
          <a:spcPct val="0"/>
        </a:spcAft>
        <a:buSzPct val="100000"/>
        <a:buChar char="•"/>
        <a:defRPr sz="2370">
          <a:solidFill>
            <a:schemeClr val="tx1"/>
          </a:solidFill>
          <a:latin typeface="+mn-lt"/>
        </a:defRPr>
      </a:lvl9pPr>
    </p:bodyStyle>
    <p:otherStyle>
      <a:defPPr>
        <a:defRPr lang="hu-HU"/>
      </a:defPPr>
      <a:lvl1pPr marL="0" algn="l" defTabSz="1083747" rtl="0" eaLnBrk="1" latinLnBrk="0" hangingPunct="1">
        <a:defRPr sz="2133" kern="1200">
          <a:solidFill>
            <a:schemeClr val="tx1"/>
          </a:solidFill>
          <a:latin typeface="+mn-lt"/>
          <a:ea typeface="+mn-ea"/>
          <a:cs typeface="+mn-cs"/>
        </a:defRPr>
      </a:lvl1pPr>
      <a:lvl2pPr marL="541873" algn="l" defTabSz="1083747" rtl="0" eaLnBrk="1" latinLnBrk="0" hangingPunct="1">
        <a:defRPr sz="2133" kern="1200">
          <a:solidFill>
            <a:schemeClr val="tx1"/>
          </a:solidFill>
          <a:latin typeface="+mn-lt"/>
          <a:ea typeface="+mn-ea"/>
          <a:cs typeface="+mn-cs"/>
        </a:defRPr>
      </a:lvl2pPr>
      <a:lvl3pPr marL="1083747" algn="l" defTabSz="1083747" rtl="0" eaLnBrk="1" latinLnBrk="0" hangingPunct="1">
        <a:defRPr sz="2133" kern="1200">
          <a:solidFill>
            <a:schemeClr val="tx1"/>
          </a:solidFill>
          <a:latin typeface="+mn-lt"/>
          <a:ea typeface="+mn-ea"/>
          <a:cs typeface="+mn-cs"/>
        </a:defRPr>
      </a:lvl3pPr>
      <a:lvl4pPr marL="1625620" algn="l" defTabSz="1083747" rtl="0" eaLnBrk="1" latinLnBrk="0" hangingPunct="1">
        <a:defRPr sz="2133" kern="1200">
          <a:solidFill>
            <a:schemeClr val="tx1"/>
          </a:solidFill>
          <a:latin typeface="+mn-lt"/>
          <a:ea typeface="+mn-ea"/>
          <a:cs typeface="+mn-cs"/>
        </a:defRPr>
      </a:lvl4pPr>
      <a:lvl5pPr marL="2167494" algn="l" defTabSz="1083747" rtl="0" eaLnBrk="1" latinLnBrk="0" hangingPunct="1">
        <a:defRPr sz="2133" kern="1200">
          <a:solidFill>
            <a:schemeClr val="tx1"/>
          </a:solidFill>
          <a:latin typeface="+mn-lt"/>
          <a:ea typeface="+mn-ea"/>
          <a:cs typeface="+mn-cs"/>
        </a:defRPr>
      </a:lvl5pPr>
      <a:lvl6pPr marL="2709367" algn="l" defTabSz="1083747" rtl="0" eaLnBrk="1" latinLnBrk="0" hangingPunct="1">
        <a:defRPr sz="2133" kern="1200">
          <a:solidFill>
            <a:schemeClr val="tx1"/>
          </a:solidFill>
          <a:latin typeface="+mn-lt"/>
          <a:ea typeface="+mn-ea"/>
          <a:cs typeface="+mn-cs"/>
        </a:defRPr>
      </a:lvl6pPr>
      <a:lvl7pPr marL="3251241" algn="l" defTabSz="1083747" rtl="0" eaLnBrk="1" latinLnBrk="0" hangingPunct="1">
        <a:defRPr sz="2133" kern="1200">
          <a:solidFill>
            <a:schemeClr val="tx1"/>
          </a:solidFill>
          <a:latin typeface="+mn-lt"/>
          <a:ea typeface="+mn-ea"/>
          <a:cs typeface="+mn-cs"/>
        </a:defRPr>
      </a:lvl7pPr>
      <a:lvl8pPr marL="3793114" algn="l" defTabSz="1083747" rtl="0" eaLnBrk="1" latinLnBrk="0" hangingPunct="1">
        <a:defRPr sz="2133" kern="1200">
          <a:solidFill>
            <a:schemeClr val="tx1"/>
          </a:solidFill>
          <a:latin typeface="+mn-lt"/>
          <a:ea typeface="+mn-ea"/>
          <a:cs typeface="+mn-cs"/>
        </a:defRPr>
      </a:lvl8pPr>
      <a:lvl9pPr marL="4334988" algn="l" defTabSz="1083747" rtl="0" eaLnBrk="1" latinLnBrk="0" hangingPunct="1">
        <a:defRPr sz="213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0117782-FE93-FD42-9258-A96241B48E90}"/>
              </a:ext>
            </a:extLst>
          </p:cNvPr>
          <p:cNvSpPr>
            <a:spLocks noGrp="1" noChangeArrowheads="1"/>
          </p:cNvSpPr>
          <p:nvPr>
            <p:ph type="dt" sz="half" idx="2"/>
          </p:nvPr>
        </p:nvSpPr>
        <p:spPr bwMode="auto">
          <a:xfrm>
            <a:off x="914401"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659">
                <a:solidFill>
                  <a:srgbClr val="000000"/>
                </a:solidFill>
                <a:latin typeface="Times New Roman" panose="02020603050405020304" pitchFamily="18" charset="0"/>
              </a:defRPr>
            </a:lvl1pPr>
          </a:lstStyle>
          <a:p>
            <a:pPr>
              <a:defRPr/>
            </a:pPr>
            <a:endParaRPr lang="hu-HU"/>
          </a:p>
        </p:txBody>
      </p:sp>
      <p:sp>
        <p:nvSpPr>
          <p:cNvPr id="1027" name="Rectangle 3">
            <a:extLst>
              <a:ext uri="{FF2B5EF4-FFF2-40B4-BE49-F238E27FC236}">
                <a16:creationId xmlns:a16="http://schemas.microsoft.com/office/drawing/2014/main" id="{8FB897CC-ECB7-DC41-90B4-E213CBABE7F9}"/>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659">
                <a:solidFill>
                  <a:srgbClr val="000000"/>
                </a:solidFill>
                <a:latin typeface="Times New Roman" panose="02020603050405020304" pitchFamily="18" charset="0"/>
              </a:defRPr>
            </a:lvl1pPr>
          </a:lstStyle>
          <a:p>
            <a:pPr>
              <a:defRPr/>
            </a:pPr>
            <a:endParaRPr lang="hu-HU"/>
          </a:p>
        </p:txBody>
      </p:sp>
      <p:sp>
        <p:nvSpPr>
          <p:cNvPr id="1028" name="Rectangle 4">
            <a:extLst>
              <a:ext uri="{FF2B5EF4-FFF2-40B4-BE49-F238E27FC236}">
                <a16:creationId xmlns:a16="http://schemas.microsoft.com/office/drawing/2014/main" id="{30B18FA7-D7E1-384E-9CCC-2A6981315E40}"/>
              </a:ext>
            </a:extLst>
          </p:cNvPr>
          <p:cNvSpPr>
            <a:spLocks noGrp="1" noChangeArrowheads="1"/>
          </p:cNvSpPr>
          <p:nvPr>
            <p:ph type="sldNum" sz="quarter" idx="4"/>
          </p:nvPr>
        </p:nvSpPr>
        <p:spPr bwMode="auto">
          <a:xfrm>
            <a:off x="8737601" y="62484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659">
                <a:solidFill>
                  <a:srgbClr val="000000"/>
                </a:solidFill>
                <a:latin typeface="Times New Roman" panose="02020603050405020304" pitchFamily="18" charset="0"/>
              </a:defRPr>
            </a:lvl1pPr>
          </a:lstStyle>
          <a:p>
            <a:pPr>
              <a:defRPr/>
            </a:pPr>
            <a:fld id="{84E64E17-FD07-744A-A262-78F25F3535CA}" type="slidenum">
              <a:rPr lang="hu-HU"/>
              <a:pPr>
                <a:defRPr/>
              </a:pPr>
              <a:t>‹#›</a:t>
            </a:fld>
            <a:endParaRPr lang="hu-HU"/>
          </a:p>
        </p:txBody>
      </p:sp>
      <p:sp>
        <p:nvSpPr>
          <p:cNvPr id="65541" name="Rectangle 5">
            <a:extLst>
              <a:ext uri="{FF2B5EF4-FFF2-40B4-BE49-F238E27FC236}">
                <a16:creationId xmlns:a16="http://schemas.microsoft.com/office/drawing/2014/main" id="{814052B9-7CA4-CA45-AA2B-5E958A1C5B80}"/>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hu-HU" altLang="hu-HU"/>
              <a:t>Click to edit Master title style</a:t>
            </a:r>
          </a:p>
        </p:txBody>
      </p:sp>
      <p:sp>
        <p:nvSpPr>
          <p:cNvPr id="65542" name="Rectangle 6">
            <a:extLst>
              <a:ext uri="{FF2B5EF4-FFF2-40B4-BE49-F238E27FC236}">
                <a16:creationId xmlns:a16="http://schemas.microsoft.com/office/drawing/2014/main" id="{777AF5F7-62F8-7C48-9B45-2C39297CE47E}"/>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hu-HU" altLang="hu-HU"/>
              <a:t>Click to edit Master text styles</a:t>
            </a:r>
          </a:p>
          <a:p>
            <a:pPr lvl="1"/>
            <a:r>
              <a:rPr lang="hu-HU" altLang="hu-HU"/>
              <a:t>Second level</a:t>
            </a:r>
          </a:p>
          <a:p>
            <a:pPr lvl="2"/>
            <a:r>
              <a:rPr lang="hu-HU" altLang="hu-HU"/>
              <a:t>Third level</a:t>
            </a:r>
          </a:p>
          <a:p>
            <a:pPr lvl="3"/>
            <a:r>
              <a:rPr lang="hu-HU" altLang="hu-HU"/>
              <a:t>Fourth level</a:t>
            </a:r>
          </a:p>
          <a:p>
            <a:pPr lvl="4"/>
            <a:r>
              <a:rPr lang="hu-HU" altLang="hu-HU"/>
              <a:t>Fifth level</a:t>
            </a:r>
          </a:p>
        </p:txBody>
      </p:sp>
    </p:spTree>
    <p:extLst>
      <p:ext uri="{BB962C8B-B14F-4D97-AF65-F5344CB8AC3E}">
        <p14:creationId xmlns:p14="http://schemas.microsoft.com/office/powerpoint/2010/main" val="4128504506"/>
      </p:ext>
    </p:extLst>
  </p:cSld>
  <p:clrMap bg1="lt1" tx1="dk1" bg2="lt2" tx2="dk2" accent1="accent1" accent2="accent2" accent3="accent3" accent4="accent4" accent5="accent5" accent6="accent6" hlink="hlink" folHlink="folHlink"/>
  <p:sldLayoutIdLst>
    <p:sldLayoutId id="2147497866" r:id="rId1"/>
    <p:sldLayoutId id="2147497867" r:id="rId2"/>
    <p:sldLayoutId id="2147497868" r:id="rId3"/>
    <p:sldLayoutId id="2147497869" r:id="rId4"/>
    <p:sldLayoutId id="2147497870" r:id="rId5"/>
    <p:sldLayoutId id="2147497871" r:id="rId6"/>
    <p:sldLayoutId id="2147497872" r:id="rId7"/>
    <p:sldLayoutId id="2147497873" r:id="rId8"/>
    <p:sldLayoutId id="2147497874" r:id="rId9"/>
    <p:sldLayoutId id="2147497875" r:id="rId10"/>
    <p:sldLayoutId id="2147497876" r:id="rId11"/>
  </p:sldLayoutIdLst>
  <p:txStyles>
    <p:titleStyle>
      <a:lvl1pPr algn="ctr" defTabSz="903122" rtl="0" eaLnBrk="0" fontAlgn="base" hangingPunct="0">
        <a:spcBef>
          <a:spcPct val="0"/>
        </a:spcBef>
        <a:spcAft>
          <a:spcPct val="0"/>
        </a:spcAft>
        <a:defRPr sz="5215">
          <a:solidFill>
            <a:schemeClr val="tx2"/>
          </a:solidFill>
          <a:latin typeface="+mj-lt"/>
          <a:ea typeface="+mj-ea"/>
          <a:cs typeface="+mj-cs"/>
        </a:defRPr>
      </a:lvl1pPr>
      <a:lvl2pPr algn="ctr" defTabSz="903122" rtl="0" eaLnBrk="0" fontAlgn="base" hangingPunct="0">
        <a:spcBef>
          <a:spcPct val="0"/>
        </a:spcBef>
        <a:spcAft>
          <a:spcPct val="0"/>
        </a:spcAft>
        <a:defRPr sz="5215">
          <a:solidFill>
            <a:schemeClr val="tx2"/>
          </a:solidFill>
          <a:latin typeface="Times New Roman" pitchFamily="18" charset="0"/>
        </a:defRPr>
      </a:lvl2pPr>
      <a:lvl3pPr algn="ctr" defTabSz="903122" rtl="0" eaLnBrk="0" fontAlgn="base" hangingPunct="0">
        <a:spcBef>
          <a:spcPct val="0"/>
        </a:spcBef>
        <a:spcAft>
          <a:spcPct val="0"/>
        </a:spcAft>
        <a:defRPr sz="5215">
          <a:solidFill>
            <a:schemeClr val="tx2"/>
          </a:solidFill>
          <a:latin typeface="Times New Roman" pitchFamily="18" charset="0"/>
        </a:defRPr>
      </a:lvl3pPr>
      <a:lvl4pPr algn="ctr" defTabSz="903122" rtl="0" eaLnBrk="0" fontAlgn="base" hangingPunct="0">
        <a:spcBef>
          <a:spcPct val="0"/>
        </a:spcBef>
        <a:spcAft>
          <a:spcPct val="0"/>
        </a:spcAft>
        <a:defRPr sz="5215">
          <a:solidFill>
            <a:schemeClr val="tx2"/>
          </a:solidFill>
          <a:latin typeface="Times New Roman" pitchFamily="18" charset="0"/>
        </a:defRPr>
      </a:lvl4pPr>
      <a:lvl5pPr algn="ctr" defTabSz="903122" rtl="0" eaLnBrk="0" fontAlgn="base" hangingPunct="0">
        <a:spcBef>
          <a:spcPct val="0"/>
        </a:spcBef>
        <a:spcAft>
          <a:spcPct val="0"/>
        </a:spcAft>
        <a:defRPr sz="5215">
          <a:solidFill>
            <a:schemeClr val="tx2"/>
          </a:solidFill>
          <a:latin typeface="Times New Roman" pitchFamily="18" charset="0"/>
        </a:defRPr>
      </a:lvl5pPr>
      <a:lvl6pPr marL="541873" algn="ctr" defTabSz="903122" rtl="0" eaLnBrk="0" fontAlgn="base" hangingPunct="0">
        <a:spcBef>
          <a:spcPct val="0"/>
        </a:spcBef>
        <a:spcAft>
          <a:spcPct val="0"/>
        </a:spcAft>
        <a:defRPr sz="5215">
          <a:solidFill>
            <a:schemeClr val="tx2"/>
          </a:solidFill>
          <a:latin typeface="Times New Roman" pitchFamily="18" charset="0"/>
        </a:defRPr>
      </a:lvl6pPr>
      <a:lvl7pPr marL="1083747" algn="ctr" defTabSz="903122" rtl="0" eaLnBrk="0" fontAlgn="base" hangingPunct="0">
        <a:spcBef>
          <a:spcPct val="0"/>
        </a:spcBef>
        <a:spcAft>
          <a:spcPct val="0"/>
        </a:spcAft>
        <a:defRPr sz="5215">
          <a:solidFill>
            <a:schemeClr val="tx2"/>
          </a:solidFill>
          <a:latin typeface="Times New Roman" pitchFamily="18" charset="0"/>
        </a:defRPr>
      </a:lvl7pPr>
      <a:lvl8pPr marL="1625620" algn="ctr" defTabSz="903122" rtl="0" eaLnBrk="0" fontAlgn="base" hangingPunct="0">
        <a:spcBef>
          <a:spcPct val="0"/>
        </a:spcBef>
        <a:spcAft>
          <a:spcPct val="0"/>
        </a:spcAft>
        <a:defRPr sz="5215">
          <a:solidFill>
            <a:schemeClr val="tx2"/>
          </a:solidFill>
          <a:latin typeface="Times New Roman" pitchFamily="18" charset="0"/>
        </a:defRPr>
      </a:lvl8pPr>
      <a:lvl9pPr marL="2167494" algn="ctr" defTabSz="903122" rtl="0" eaLnBrk="0" fontAlgn="base" hangingPunct="0">
        <a:spcBef>
          <a:spcPct val="0"/>
        </a:spcBef>
        <a:spcAft>
          <a:spcPct val="0"/>
        </a:spcAft>
        <a:defRPr sz="5215">
          <a:solidFill>
            <a:schemeClr val="tx2"/>
          </a:solidFill>
          <a:latin typeface="Times New Roman" pitchFamily="18" charset="0"/>
        </a:defRPr>
      </a:lvl9pPr>
    </p:titleStyle>
    <p:bodyStyle>
      <a:lvl1pPr marL="406405" indent="-406405" algn="l" defTabSz="903122" rtl="0" eaLnBrk="0" fontAlgn="base" hangingPunct="0">
        <a:spcBef>
          <a:spcPct val="20000"/>
        </a:spcBef>
        <a:spcAft>
          <a:spcPct val="0"/>
        </a:spcAft>
        <a:buSzPct val="100000"/>
        <a:buChar char="•"/>
        <a:defRPr sz="3793">
          <a:solidFill>
            <a:schemeClr val="tx1"/>
          </a:solidFill>
          <a:latin typeface="+mn-lt"/>
          <a:ea typeface="+mn-ea"/>
          <a:cs typeface="+mn-cs"/>
        </a:defRPr>
      </a:lvl1pPr>
      <a:lvl2pPr marL="880544" indent="-338671" algn="l" defTabSz="903122" rtl="0" eaLnBrk="0" fontAlgn="base" hangingPunct="0">
        <a:spcBef>
          <a:spcPct val="20000"/>
        </a:spcBef>
        <a:spcAft>
          <a:spcPct val="0"/>
        </a:spcAft>
        <a:buSzPct val="100000"/>
        <a:buChar char="–"/>
        <a:defRPr sz="3319">
          <a:solidFill>
            <a:schemeClr val="tx1"/>
          </a:solidFill>
          <a:latin typeface="+mn-lt"/>
        </a:defRPr>
      </a:lvl2pPr>
      <a:lvl3pPr marL="1354684" indent="-270937" algn="l" defTabSz="903122" rtl="0" eaLnBrk="0" fontAlgn="base" hangingPunct="0">
        <a:spcBef>
          <a:spcPct val="20000"/>
        </a:spcBef>
        <a:spcAft>
          <a:spcPct val="0"/>
        </a:spcAft>
        <a:buSzPct val="100000"/>
        <a:buChar char="•"/>
        <a:defRPr sz="2844">
          <a:solidFill>
            <a:schemeClr val="tx1"/>
          </a:solidFill>
          <a:latin typeface="+mn-lt"/>
        </a:defRPr>
      </a:lvl3pPr>
      <a:lvl4pPr marL="1896557" indent="-270937" algn="l" defTabSz="903122" rtl="0" eaLnBrk="0" fontAlgn="base" hangingPunct="0">
        <a:spcBef>
          <a:spcPct val="20000"/>
        </a:spcBef>
        <a:spcAft>
          <a:spcPct val="0"/>
        </a:spcAft>
        <a:buSzPct val="100000"/>
        <a:buChar char="–"/>
        <a:defRPr sz="2370">
          <a:solidFill>
            <a:schemeClr val="tx1"/>
          </a:solidFill>
          <a:latin typeface="+mn-lt"/>
        </a:defRPr>
      </a:lvl4pPr>
      <a:lvl5pPr marL="2438430" indent="-270937" algn="l" defTabSz="903122" rtl="0" eaLnBrk="0" fontAlgn="base" hangingPunct="0">
        <a:spcBef>
          <a:spcPct val="20000"/>
        </a:spcBef>
        <a:spcAft>
          <a:spcPct val="0"/>
        </a:spcAft>
        <a:buSzPct val="100000"/>
        <a:buChar char="•"/>
        <a:defRPr sz="2370">
          <a:solidFill>
            <a:schemeClr val="tx1"/>
          </a:solidFill>
          <a:latin typeface="+mn-lt"/>
        </a:defRPr>
      </a:lvl5pPr>
      <a:lvl6pPr marL="2980304" indent="-270937" algn="l" defTabSz="903122" rtl="0" eaLnBrk="0" fontAlgn="base" hangingPunct="0">
        <a:spcBef>
          <a:spcPct val="20000"/>
        </a:spcBef>
        <a:spcAft>
          <a:spcPct val="0"/>
        </a:spcAft>
        <a:buSzPct val="100000"/>
        <a:buChar char="•"/>
        <a:defRPr sz="2370">
          <a:solidFill>
            <a:schemeClr val="tx1"/>
          </a:solidFill>
          <a:latin typeface="+mn-lt"/>
        </a:defRPr>
      </a:lvl6pPr>
      <a:lvl7pPr marL="3522177" indent="-270937" algn="l" defTabSz="903122" rtl="0" eaLnBrk="0" fontAlgn="base" hangingPunct="0">
        <a:spcBef>
          <a:spcPct val="20000"/>
        </a:spcBef>
        <a:spcAft>
          <a:spcPct val="0"/>
        </a:spcAft>
        <a:buSzPct val="100000"/>
        <a:buChar char="•"/>
        <a:defRPr sz="2370">
          <a:solidFill>
            <a:schemeClr val="tx1"/>
          </a:solidFill>
          <a:latin typeface="+mn-lt"/>
        </a:defRPr>
      </a:lvl7pPr>
      <a:lvl8pPr marL="4064051" indent="-270937" algn="l" defTabSz="903122" rtl="0" eaLnBrk="0" fontAlgn="base" hangingPunct="0">
        <a:spcBef>
          <a:spcPct val="20000"/>
        </a:spcBef>
        <a:spcAft>
          <a:spcPct val="0"/>
        </a:spcAft>
        <a:buSzPct val="100000"/>
        <a:buChar char="•"/>
        <a:defRPr sz="2370">
          <a:solidFill>
            <a:schemeClr val="tx1"/>
          </a:solidFill>
          <a:latin typeface="+mn-lt"/>
        </a:defRPr>
      </a:lvl8pPr>
      <a:lvl9pPr marL="4605924" indent="-270937" algn="l" defTabSz="903122" rtl="0" eaLnBrk="0" fontAlgn="base" hangingPunct="0">
        <a:spcBef>
          <a:spcPct val="20000"/>
        </a:spcBef>
        <a:spcAft>
          <a:spcPct val="0"/>
        </a:spcAft>
        <a:buSzPct val="100000"/>
        <a:buChar char="•"/>
        <a:defRPr sz="2370">
          <a:solidFill>
            <a:schemeClr val="tx1"/>
          </a:solidFill>
          <a:latin typeface="+mn-lt"/>
        </a:defRPr>
      </a:lvl9pPr>
    </p:bodyStyle>
    <p:otherStyle>
      <a:defPPr>
        <a:defRPr lang="hu-HU"/>
      </a:defPPr>
      <a:lvl1pPr marL="0" algn="l" defTabSz="1083747" rtl="0" eaLnBrk="1" latinLnBrk="0" hangingPunct="1">
        <a:defRPr sz="2133" kern="1200">
          <a:solidFill>
            <a:schemeClr val="tx1"/>
          </a:solidFill>
          <a:latin typeface="+mn-lt"/>
          <a:ea typeface="+mn-ea"/>
          <a:cs typeface="+mn-cs"/>
        </a:defRPr>
      </a:lvl1pPr>
      <a:lvl2pPr marL="541873" algn="l" defTabSz="1083747" rtl="0" eaLnBrk="1" latinLnBrk="0" hangingPunct="1">
        <a:defRPr sz="2133" kern="1200">
          <a:solidFill>
            <a:schemeClr val="tx1"/>
          </a:solidFill>
          <a:latin typeface="+mn-lt"/>
          <a:ea typeface="+mn-ea"/>
          <a:cs typeface="+mn-cs"/>
        </a:defRPr>
      </a:lvl2pPr>
      <a:lvl3pPr marL="1083747" algn="l" defTabSz="1083747" rtl="0" eaLnBrk="1" latinLnBrk="0" hangingPunct="1">
        <a:defRPr sz="2133" kern="1200">
          <a:solidFill>
            <a:schemeClr val="tx1"/>
          </a:solidFill>
          <a:latin typeface="+mn-lt"/>
          <a:ea typeface="+mn-ea"/>
          <a:cs typeface="+mn-cs"/>
        </a:defRPr>
      </a:lvl3pPr>
      <a:lvl4pPr marL="1625620" algn="l" defTabSz="1083747" rtl="0" eaLnBrk="1" latinLnBrk="0" hangingPunct="1">
        <a:defRPr sz="2133" kern="1200">
          <a:solidFill>
            <a:schemeClr val="tx1"/>
          </a:solidFill>
          <a:latin typeface="+mn-lt"/>
          <a:ea typeface="+mn-ea"/>
          <a:cs typeface="+mn-cs"/>
        </a:defRPr>
      </a:lvl4pPr>
      <a:lvl5pPr marL="2167494" algn="l" defTabSz="1083747" rtl="0" eaLnBrk="1" latinLnBrk="0" hangingPunct="1">
        <a:defRPr sz="2133" kern="1200">
          <a:solidFill>
            <a:schemeClr val="tx1"/>
          </a:solidFill>
          <a:latin typeface="+mn-lt"/>
          <a:ea typeface="+mn-ea"/>
          <a:cs typeface="+mn-cs"/>
        </a:defRPr>
      </a:lvl5pPr>
      <a:lvl6pPr marL="2709367" algn="l" defTabSz="1083747" rtl="0" eaLnBrk="1" latinLnBrk="0" hangingPunct="1">
        <a:defRPr sz="2133" kern="1200">
          <a:solidFill>
            <a:schemeClr val="tx1"/>
          </a:solidFill>
          <a:latin typeface="+mn-lt"/>
          <a:ea typeface="+mn-ea"/>
          <a:cs typeface="+mn-cs"/>
        </a:defRPr>
      </a:lvl6pPr>
      <a:lvl7pPr marL="3251241" algn="l" defTabSz="1083747" rtl="0" eaLnBrk="1" latinLnBrk="0" hangingPunct="1">
        <a:defRPr sz="2133" kern="1200">
          <a:solidFill>
            <a:schemeClr val="tx1"/>
          </a:solidFill>
          <a:latin typeface="+mn-lt"/>
          <a:ea typeface="+mn-ea"/>
          <a:cs typeface="+mn-cs"/>
        </a:defRPr>
      </a:lvl7pPr>
      <a:lvl8pPr marL="3793114" algn="l" defTabSz="1083747" rtl="0" eaLnBrk="1" latinLnBrk="0" hangingPunct="1">
        <a:defRPr sz="2133" kern="1200">
          <a:solidFill>
            <a:schemeClr val="tx1"/>
          </a:solidFill>
          <a:latin typeface="+mn-lt"/>
          <a:ea typeface="+mn-ea"/>
          <a:cs typeface="+mn-cs"/>
        </a:defRPr>
      </a:lvl8pPr>
      <a:lvl9pPr marL="4334988" algn="l" defTabSz="1083747" rtl="0" eaLnBrk="1" latinLnBrk="0" hangingPunct="1">
        <a:defRPr sz="21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0.xml"/><Relationship Id="rId7"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6.png"/><Relationship Id="rId4" Type="http://schemas.openxmlformats.org/officeDocument/2006/relationships/image" Target="../media/image1.png"/><Relationship Id="rId9"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tags" Target="../tags/tag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2.xml"/><Relationship Id="rId7"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tags" Target="../tags/tag10.xml"/><Relationship Id="rId6" Type="http://schemas.openxmlformats.org/officeDocument/2006/relationships/image" Target="../media/image5.png"/><Relationship Id="rId11" Type="http://schemas.openxmlformats.org/officeDocument/2006/relationships/image" Target="../media/image29.png"/><Relationship Id="rId5" Type="http://schemas.openxmlformats.org/officeDocument/2006/relationships/image" Target="../media/image4.png"/><Relationship Id="rId10" Type="http://schemas.openxmlformats.org/officeDocument/2006/relationships/image" Target="../media/image28.png"/><Relationship Id="rId4" Type="http://schemas.openxmlformats.org/officeDocument/2006/relationships/image" Target="../media/image1.png"/><Relationship Id="rId9" Type="http://schemas.openxmlformats.org/officeDocument/2006/relationships/image" Target="../media/image27.tiff"/></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notesSlide" Target="../notesSlides/notesSlide14.xml"/><Relationship Id="rId7"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tags" Target="../tags/tag1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2.png"/><Relationship Id="rId4" Type="http://schemas.openxmlformats.org/officeDocument/2006/relationships/image" Target="../media/image1.png"/><Relationship Id="rId9" Type="http://schemas.openxmlformats.org/officeDocument/2006/relationships/image" Target="../media/image31.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notesSlide" Target="../notesSlides/notesSlide15.xml"/><Relationship Id="rId7"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tags" Target="../tags/tag1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33.png"/><Relationship Id="rId4" Type="http://schemas.openxmlformats.org/officeDocument/2006/relationships/image" Target="../media/image1.pn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tags" Target="../tags/tag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tags" Target="../tags/tag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png"/><Relationship Id="rId3" Type="http://schemas.openxmlformats.org/officeDocument/2006/relationships/notesSlide" Target="../notesSlides/notesSlide18.xml"/><Relationship Id="rId7" Type="http://schemas.openxmlformats.org/officeDocument/2006/relationships/image" Target="../media/image6.png"/><Relationship Id="rId12" Type="http://schemas.openxmlformats.org/officeDocument/2006/relationships/image" Target="../media/image38.png"/><Relationship Id="rId2" Type="http://schemas.openxmlformats.org/officeDocument/2006/relationships/slideLayout" Target="../slideLayouts/slideLayout14.xml"/><Relationship Id="rId1" Type="http://schemas.openxmlformats.org/officeDocument/2006/relationships/tags" Target="../tags/tag15.xml"/><Relationship Id="rId6" Type="http://schemas.openxmlformats.org/officeDocument/2006/relationships/image" Target="../media/image5.png"/><Relationship Id="rId11" Type="http://schemas.openxmlformats.org/officeDocument/2006/relationships/image" Target="../media/image37.png"/><Relationship Id="rId5" Type="http://schemas.openxmlformats.org/officeDocument/2006/relationships/image" Target="../media/image4.png"/><Relationship Id="rId10" Type="http://schemas.openxmlformats.org/officeDocument/2006/relationships/image" Target="../media/image36.png"/><Relationship Id="rId4" Type="http://schemas.openxmlformats.org/officeDocument/2006/relationships/image" Target="../media/image1.png"/><Relationship Id="rId9" Type="http://schemas.openxmlformats.org/officeDocument/2006/relationships/image" Target="../media/image35.pn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19.xml"/><Relationship Id="rId7"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tags" Target="../tags/tag16.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4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20.xml"/><Relationship Id="rId7"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tags" Target="../tags/tag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41.png"/></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21.xml"/><Relationship Id="rId7"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tags" Target="../tags/tag1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42.png"/></Relationships>
</file>

<file path=ppt/slides/_rels/slide22.xml.rels><?xml version="1.0" encoding="UTF-8" standalone="yes"?>
<Relationships xmlns="http://schemas.openxmlformats.org/package/2006/relationships"><Relationship Id="rId8" Type="http://schemas.openxmlformats.org/officeDocument/2006/relationships/image" Target="../media/image43.jpeg"/><Relationship Id="rId13" Type="http://schemas.openxmlformats.org/officeDocument/2006/relationships/image" Target="../media/image48.png"/><Relationship Id="rId3" Type="http://schemas.openxmlformats.org/officeDocument/2006/relationships/notesSlide" Target="../notesSlides/notesSlide22.xml"/><Relationship Id="rId7" Type="http://schemas.openxmlformats.org/officeDocument/2006/relationships/image" Target="../media/image6.png"/><Relationship Id="rId12" Type="http://schemas.openxmlformats.org/officeDocument/2006/relationships/image" Target="../media/image47.jpeg"/><Relationship Id="rId2" Type="http://schemas.openxmlformats.org/officeDocument/2006/relationships/slideLayout" Target="../slideLayouts/slideLayout14.xml"/><Relationship Id="rId1" Type="http://schemas.openxmlformats.org/officeDocument/2006/relationships/tags" Target="../tags/tag19.xml"/><Relationship Id="rId6" Type="http://schemas.openxmlformats.org/officeDocument/2006/relationships/image" Target="../media/image5.png"/><Relationship Id="rId11" Type="http://schemas.openxmlformats.org/officeDocument/2006/relationships/image" Target="../media/image46.emf"/><Relationship Id="rId5" Type="http://schemas.openxmlformats.org/officeDocument/2006/relationships/image" Target="../media/image4.png"/><Relationship Id="rId10" Type="http://schemas.openxmlformats.org/officeDocument/2006/relationships/image" Target="../media/image45.emf"/><Relationship Id="rId4" Type="http://schemas.openxmlformats.org/officeDocument/2006/relationships/image" Target="../media/image1.png"/><Relationship Id="rId9" Type="http://schemas.openxmlformats.org/officeDocument/2006/relationships/image" Target="../media/image44.png"/></Relationships>
</file>

<file path=ppt/slides/_rels/slide23.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notesSlide" Target="../notesSlides/notesSlide23.xml"/><Relationship Id="rId7"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tags" Target="../tags/tag2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50.emf"/></Relationships>
</file>

<file path=ppt/slides/_rels/slide2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notesSlide" Target="../notesSlides/notesSlide24.xml"/><Relationship Id="rId7"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tags" Target="../tags/tag21.xml"/><Relationship Id="rId6" Type="http://schemas.openxmlformats.org/officeDocument/2006/relationships/image" Target="../media/image5.png"/><Relationship Id="rId11" Type="http://schemas.openxmlformats.org/officeDocument/2006/relationships/image" Target="../media/image28.png"/><Relationship Id="rId5" Type="http://schemas.openxmlformats.org/officeDocument/2006/relationships/image" Target="../media/image4.png"/><Relationship Id="rId10" Type="http://schemas.openxmlformats.org/officeDocument/2006/relationships/image" Target="../media/image27.tiff"/><Relationship Id="rId4" Type="http://schemas.openxmlformats.org/officeDocument/2006/relationships/image" Target="../media/image1.png"/><Relationship Id="rId9" Type="http://schemas.openxmlformats.org/officeDocument/2006/relationships/image" Target="../media/image18.png"/></Relationships>
</file>

<file path=ppt/slides/_rels/slide25.xml.rels><?xml version="1.0" encoding="UTF-8" standalone="yes"?>
<Relationships xmlns="http://schemas.openxmlformats.org/package/2006/relationships"><Relationship Id="rId8" Type="http://schemas.openxmlformats.org/officeDocument/2006/relationships/image" Target="../media/image52.emf"/><Relationship Id="rId3" Type="http://schemas.openxmlformats.org/officeDocument/2006/relationships/notesSlide" Target="../notesSlides/notesSlide25.xml"/><Relationship Id="rId7"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tags" Target="../tags/tag2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notesSlide" Target="../notesSlides/notesSlide26.xml"/><Relationship Id="rId7"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tags" Target="../tags/tag23.xml"/><Relationship Id="rId6" Type="http://schemas.openxmlformats.org/officeDocument/2006/relationships/image" Target="../media/image5.png"/><Relationship Id="rId11" Type="http://schemas.openxmlformats.org/officeDocument/2006/relationships/image" Target="../media/image56.png"/><Relationship Id="rId5" Type="http://schemas.openxmlformats.org/officeDocument/2006/relationships/image" Target="../media/image4.png"/><Relationship Id="rId10" Type="http://schemas.openxmlformats.org/officeDocument/2006/relationships/image" Target="../media/image55.png"/><Relationship Id="rId4" Type="http://schemas.openxmlformats.org/officeDocument/2006/relationships/image" Target="../media/image1.png"/><Relationship Id="rId9" Type="http://schemas.openxmlformats.org/officeDocument/2006/relationships/image" Target="../media/image54.png"/></Relationships>
</file>

<file path=ppt/slides/_rels/slide2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notesSlide" Target="../notesSlides/notesSlide27.xml"/><Relationship Id="rId7"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tags" Target="../tags/tag24.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58.png"/><Relationship Id="rId4" Type="http://schemas.openxmlformats.org/officeDocument/2006/relationships/image" Target="../media/image1.png"/><Relationship Id="rId9" Type="http://schemas.openxmlformats.org/officeDocument/2006/relationships/image" Target="../media/image57.png"/></Relationships>
</file>

<file path=ppt/slides/_rels/slide28.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notesSlide" Target="../notesSlides/notesSlide28.xml"/><Relationship Id="rId7"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tags" Target="../tags/tag25.xml"/><Relationship Id="rId6" Type="http://schemas.openxmlformats.org/officeDocument/2006/relationships/image" Target="../media/image5.png"/><Relationship Id="rId11" Type="http://schemas.openxmlformats.org/officeDocument/2006/relationships/image" Target="../media/image61.png"/><Relationship Id="rId5" Type="http://schemas.openxmlformats.org/officeDocument/2006/relationships/image" Target="../media/image4.png"/><Relationship Id="rId10" Type="http://schemas.openxmlformats.org/officeDocument/2006/relationships/image" Target="../media/image60.png"/><Relationship Id="rId4" Type="http://schemas.openxmlformats.org/officeDocument/2006/relationships/image" Target="../media/image1.png"/><Relationship Id="rId9" Type="http://schemas.openxmlformats.org/officeDocument/2006/relationships/image" Target="../media/image59.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8.emf"/><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tags" Target="../tags/tag2.xml"/><Relationship Id="rId6" Type="http://schemas.openxmlformats.org/officeDocument/2006/relationships/image" Target="../media/image5.png"/><Relationship Id="rId11" Type="http://schemas.openxmlformats.org/officeDocument/2006/relationships/image" Target="../media/image11.emf"/><Relationship Id="rId5" Type="http://schemas.openxmlformats.org/officeDocument/2006/relationships/image" Target="../media/image4.png"/><Relationship Id="rId10" Type="http://schemas.openxmlformats.org/officeDocument/2006/relationships/image" Target="../media/image10.emf"/><Relationship Id="rId4" Type="http://schemas.openxmlformats.org/officeDocument/2006/relationships/image" Target="../media/image1.png"/><Relationship Id="rId9" Type="http://schemas.openxmlformats.org/officeDocument/2006/relationships/image" Target="../media/image9.emf"/></Relationships>
</file>

<file path=ppt/slides/_rels/slide30.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notesSlide" Target="../notesSlides/notesSlide30.xml"/><Relationship Id="rId7" Type="http://schemas.openxmlformats.org/officeDocument/2006/relationships/image" Target="../media/image6.png"/><Relationship Id="rId12" Type="http://schemas.openxmlformats.org/officeDocument/2006/relationships/image" Target="../media/image18.png"/><Relationship Id="rId2" Type="http://schemas.openxmlformats.org/officeDocument/2006/relationships/slideLayout" Target="../slideLayouts/slideLayout14.xml"/><Relationship Id="rId1" Type="http://schemas.openxmlformats.org/officeDocument/2006/relationships/tags" Target="../tags/tag26.xml"/><Relationship Id="rId6" Type="http://schemas.openxmlformats.org/officeDocument/2006/relationships/image" Target="../media/image5.png"/><Relationship Id="rId11" Type="http://schemas.openxmlformats.org/officeDocument/2006/relationships/image" Target="../media/image65.emf"/><Relationship Id="rId5" Type="http://schemas.openxmlformats.org/officeDocument/2006/relationships/image" Target="../media/image4.png"/><Relationship Id="rId10" Type="http://schemas.openxmlformats.org/officeDocument/2006/relationships/image" Target="../media/image64.emf"/><Relationship Id="rId4" Type="http://schemas.openxmlformats.org/officeDocument/2006/relationships/image" Target="../media/image1.png"/><Relationship Id="rId9" Type="http://schemas.openxmlformats.org/officeDocument/2006/relationships/image" Target="../media/image63.emf"/></Relationships>
</file>

<file path=ppt/slides/_rels/slide31.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6.png"/><Relationship Id="rId3" Type="http://schemas.openxmlformats.org/officeDocument/2006/relationships/notesSlide" Target="../notesSlides/notesSlide31.xml"/><Relationship Id="rId7" Type="http://schemas.openxmlformats.org/officeDocument/2006/relationships/image" Target="../media/image6.png"/><Relationship Id="rId12" Type="http://schemas.openxmlformats.org/officeDocument/2006/relationships/image" Target="../media/image18.png"/><Relationship Id="rId2" Type="http://schemas.openxmlformats.org/officeDocument/2006/relationships/slideLayout" Target="../slideLayouts/slideLayout14.xml"/><Relationship Id="rId1" Type="http://schemas.openxmlformats.org/officeDocument/2006/relationships/tags" Target="../tags/tag27.xml"/><Relationship Id="rId6" Type="http://schemas.openxmlformats.org/officeDocument/2006/relationships/image" Target="../media/image5.png"/><Relationship Id="rId11" Type="http://schemas.openxmlformats.org/officeDocument/2006/relationships/image" Target="../media/image65.emf"/><Relationship Id="rId5" Type="http://schemas.openxmlformats.org/officeDocument/2006/relationships/image" Target="../media/image4.png"/><Relationship Id="rId10" Type="http://schemas.openxmlformats.org/officeDocument/2006/relationships/image" Target="../media/image64.emf"/><Relationship Id="rId4" Type="http://schemas.openxmlformats.org/officeDocument/2006/relationships/image" Target="../media/image1.png"/><Relationship Id="rId9" Type="http://schemas.openxmlformats.org/officeDocument/2006/relationships/image" Target="../media/image63.emf"/></Relationships>
</file>

<file path=ppt/slides/_rels/slide32.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png"/><Relationship Id="rId3" Type="http://schemas.openxmlformats.org/officeDocument/2006/relationships/notesSlide" Target="../notesSlides/notesSlide32.xml"/><Relationship Id="rId7" Type="http://schemas.openxmlformats.org/officeDocument/2006/relationships/image" Target="../media/image6.png"/><Relationship Id="rId12" Type="http://schemas.openxmlformats.org/officeDocument/2006/relationships/image" Target="../media/image18.png"/><Relationship Id="rId2" Type="http://schemas.openxmlformats.org/officeDocument/2006/relationships/slideLayout" Target="../slideLayouts/slideLayout14.xml"/><Relationship Id="rId1" Type="http://schemas.openxmlformats.org/officeDocument/2006/relationships/tags" Target="../tags/tag28.xml"/><Relationship Id="rId6" Type="http://schemas.openxmlformats.org/officeDocument/2006/relationships/image" Target="../media/image5.png"/><Relationship Id="rId11" Type="http://schemas.openxmlformats.org/officeDocument/2006/relationships/image" Target="../media/image65.emf"/><Relationship Id="rId5" Type="http://schemas.openxmlformats.org/officeDocument/2006/relationships/image" Target="../media/image4.png"/><Relationship Id="rId10" Type="http://schemas.openxmlformats.org/officeDocument/2006/relationships/image" Target="../media/image64.emf"/><Relationship Id="rId4" Type="http://schemas.openxmlformats.org/officeDocument/2006/relationships/image" Target="../media/image1.png"/><Relationship Id="rId9" Type="http://schemas.openxmlformats.org/officeDocument/2006/relationships/image" Target="../media/image63.emf"/></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tags" Target="../tags/tag2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7"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tags" Target="../tags/tag3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7"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tags" Target="../tags/tag3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tags" Target="../tags/tag3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7"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tags" Target="../tags/tag3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tags" Target="../tags/tag3.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4.emf"/><Relationship Id="rId4" Type="http://schemas.openxmlformats.org/officeDocument/2006/relationships/image" Target="../media/image1.png"/><Relationship Id="rId9" Type="http://schemas.openxmlformats.org/officeDocument/2006/relationships/image" Target="../media/image13.emf"/></Relationships>
</file>

<file path=ppt/slides/_rels/slide40.xml.rels><?xml version="1.0" encoding="UTF-8" standalone="yes"?>
<Relationships xmlns="http://schemas.openxmlformats.org/package/2006/relationships"><Relationship Id="rId8" Type="http://schemas.openxmlformats.org/officeDocument/2006/relationships/image" Target="../media/image68.jpeg"/><Relationship Id="rId3" Type="http://schemas.openxmlformats.org/officeDocument/2006/relationships/notesSlide" Target="../notesSlides/notesSlide40.xml"/><Relationship Id="rId7"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tags" Target="../tags/tag34.xml"/><Relationship Id="rId6" Type="http://schemas.openxmlformats.org/officeDocument/2006/relationships/image" Target="../media/image4.png"/><Relationship Id="rId5" Type="http://schemas.openxmlformats.org/officeDocument/2006/relationships/image" Target="../media/image5.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5.xml"/><Relationship Id="rId7"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tags" Target="../tags/tag4.xml"/><Relationship Id="rId6" Type="http://schemas.openxmlformats.org/officeDocument/2006/relationships/image" Target="../media/image5.png"/><Relationship Id="rId11" Type="http://schemas.openxmlformats.org/officeDocument/2006/relationships/image" Target="../media/image18.png"/><Relationship Id="rId5" Type="http://schemas.openxmlformats.org/officeDocument/2006/relationships/image" Target="../media/image4.png"/><Relationship Id="rId10" Type="http://schemas.openxmlformats.org/officeDocument/2006/relationships/image" Target="../media/image17.png"/><Relationship Id="rId4" Type="http://schemas.openxmlformats.org/officeDocument/2006/relationships/image" Target="../media/image1.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7.xml"/><Relationship Id="rId7"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tags" Target="../tags/tag5.xml"/><Relationship Id="rId6" Type="http://schemas.openxmlformats.org/officeDocument/2006/relationships/image" Target="../media/image19.jpeg"/><Relationship Id="rId5" Type="http://schemas.openxmlformats.org/officeDocument/2006/relationships/image" Target="../media/image5.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8.xml"/><Relationship Id="rId7" Type="http://schemas.openxmlformats.org/officeDocument/2006/relationships/image" Target="../media/image6.png"/><Relationship Id="rId2" Type="http://schemas.openxmlformats.org/officeDocument/2006/relationships/slideLayout" Target="../slideLayouts/slideLayout14.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2.png"/><Relationship Id="rId4" Type="http://schemas.openxmlformats.org/officeDocument/2006/relationships/image" Target="../media/image1.png"/><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9.xml"/><Relationship Id="rId7" Type="http://schemas.openxmlformats.org/officeDocument/2006/relationships/image" Target="../media/image4.png"/><Relationship Id="rId2" Type="http://schemas.openxmlformats.org/officeDocument/2006/relationships/slideLayout" Target="../slideLayouts/slideLayout14.xml"/><Relationship Id="rId1" Type="http://schemas.openxmlformats.org/officeDocument/2006/relationships/tags" Target="../tags/tag7.xml"/><Relationship Id="rId6" Type="http://schemas.openxmlformats.org/officeDocument/2006/relationships/image" Target="../media/image19.jpeg"/><Relationship Id="rId5" Type="http://schemas.openxmlformats.org/officeDocument/2006/relationships/image" Target="../media/image5.png"/><Relationship Id="rId4" Type="http://schemas.openxmlformats.org/officeDocument/2006/relationships/image" Target="../media/image1.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Rectangle 3">
            <a:extLst>
              <a:ext uri="{FF2B5EF4-FFF2-40B4-BE49-F238E27FC236}">
                <a16:creationId xmlns:a16="http://schemas.microsoft.com/office/drawing/2014/main" id="{C81BC33D-68E5-AD4C-B260-68DC0B9AF3C6}"/>
              </a:ext>
            </a:extLst>
          </p:cNvPr>
          <p:cNvSpPr>
            <a:spLocks noGrp="1" noChangeArrowheads="1"/>
          </p:cNvSpPr>
          <p:nvPr>
            <p:ph type="ctrTitle"/>
          </p:nvPr>
        </p:nvSpPr>
        <p:spPr>
          <a:xfrm>
            <a:off x="938712" y="2852936"/>
            <a:ext cx="10363200" cy="3412860"/>
          </a:xfrm>
          <a:noFill/>
        </p:spPr>
        <p:txBody>
          <a:bodyPr/>
          <a:lstStyle/>
          <a:p>
            <a:r>
              <a:rPr lang="hu-HU" altLang="hu-HU" sz="4741" dirty="0">
                <a:solidFill>
                  <a:srgbClr val="294143"/>
                </a:solidFill>
              </a:rPr>
              <a:t>Személyre szabott transzfúzió</a:t>
            </a:r>
            <a:br>
              <a:rPr lang="hu-HU" altLang="hu-HU" sz="4741" dirty="0">
                <a:solidFill>
                  <a:srgbClr val="294143"/>
                </a:solidFill>
              </a:rPr>
            </a:br>
            <a:br>
              <a:rPr lang="hu-HU" altLang="hu-HU" sz="2400" dirty="0">
                <a:solidFill>
                  <a:srgbClr val="294143"/>
                </a:solidFill>
              </a:rPr>
            </a:br>
            <a:r>
              <a:rPr lang="hu-HU" altLang="hu-HU" sz="3319" dirty="0">
                <a:solidFill>
                  <a:srgbClr val="294143"/>
                </a:solidFill>
              </a:rPr>
              <a:t>Molnár Zsolt</a:t>
            </a:r>
            <a:r>
              <a:rPr lang="hu-HU" altLang="hu-HU" sz="3319" baseline="30000" dirty="0">
                <a:solidFill>
                  <a:srgbClr val="294143"/>
                </a:solidFill>
              </a:rPr>
              <a:t>1,2,3,4</a:t>
            </a:r>
            <a:br>
              <a:rPr lang="hu-HU" altLang="hu-HU" sz="3319" baseline="30000" dirty="0">
                <a:solidFill>
                  <a:srgbClr val="294143"/>
                </a:solidFill>
              </a:rPr>
            </a:br>
            <a:br>
              <a:rPr lang="hu-HU" altLang="hu-HU" sz="2800" dirty="0">
                <a:solidFill>
                  <a:srgbClr val="294143"/>
                </a:solidFill>
              </a:rPr>
            </a:br>
            <a:r>
              <a:rPr lang="hu-HU" altLang="hu-HU" sz="1659" baseline="30000" dirty="0">
                <a:solidFill>
                  <a:srgbClr val="294143"/>
                </a:solidFill>
              </a:rPr>
              <a:t>1</a:t>
            </a:r>
            <a:r>
              <a:rPr lang="hu-HU" altLang="hu-HU" sz="1659" dirty="0">
                <a:solidFill>
                  <a:srgbClr val="294143"/>
                </a:solidFill>
              </a:rPr>
              <a:t>Medical </a:t>
            </a:r>
            <a:r>
              <a:rPr lang="hu-HU" altLang="hu-HU" sz="1659" dirty="0" err="1">
                <a:solidFill>
                  <a:srgbClr val="294143"/>
                </a:solidFill>
              </a:rPr>
              <a:t>Director</a:t>
            </a:r>
            <a:r>
              <a:rPr lang="hu-HU" altLang="hu-HU" sz="1659" dirty="0">
                <a:solidFill>
                  <a:srgbClr val="294143"/>
                </a:solidFill>
              </a:rPr>
              <a:t>: </a:t>
            </a:r>
            <a:r>
              <a:rPr lang="hu-HU" altLang="hu-HU" sz="1659" dirty="0" err="1">
                <a:solidFill>
                  <a:srgbClr val="294143"/>
                </a:solidFill>
              </a:rPr>
              <a:t>CytoSorbents</a:t>
            </a:r>
            <a:r>
              <a:rPr lang="hu-HU" altLang="hu-HU" sz="1659" dirty="0">
                <a:solidFill>
                  <a:srgbClr val="294143"/>
                </a:solidFill>
              </a:rPr>
              <a:t> Europe, Berlin, </a:t>
            </a:r>
            <a:r>
              <a:rPr lang="hu-HU" altLang="hu-HU" sz="1659" dirty="0" err="1">
                <a:solidFill>
                  <a:srgbClr val="294143"/>
                </a:solidFill>
              </a:rPr>
              <a:t>Germany</a:t>
            </a:r>
            <a:br>
              <a:rPr lang="hu-HU" altLang="hu-HU" sz="1659" dirty="0">
                <a:solidFill>
                  <a:srgbClr val="294143"/>
                </a:solidFill>
              </a:rPr>
            </a:br>
            <a:r>
              <a:rPr lang="hu-HU" altLang="hu-HU" sz="1659" baseline="30000" dirty="0">
                <a:solidFill>
                  <a:srgbClr val="294143"/>
                </a:solidFill>
              </a:rPr>
              <a:t>2</a:t>
            </a:r>
            <a:r>
              <a:rPr lang="hu-HU" altLang="hu-HU" sz="1659" dirty="0">
                <a:solidFill>
                  <a:srgbClr val="294143"/>
                </a:solidFill>
              </a:rPr>
              <a:t>Institute </a:t>
            </a:r>
            <a:r>
              <a:rPr lang="hu-HU" altLang="hu-HU" sz="1659" dirty="0" err="1">
                <a:solidFill>
                  <a:srgbClr val="294143"/>
                </a:solidFill>
              </a:rPr>
              <a:t>for</a:t>
            </a:r>
            <a:r>
              <a:rPr lang="hu-HU" altLang="hu-HU" sz="1659" dirty="0">
                <a:solidFill>
                  <a:srgbClr val="294143"/>
                </a:solidFill>
              </a:rPr>
              <a:t> </a:t>
            </a:r>
            <a:r>
              <a:rPr lang="hu-HU" altLang="hu-HU" sz="1659" dirty="0" err="1">
                <a:solidFill>
                  <a:srgbClr val="294143"/>
                </a:solidFill>
              </a:rPr>
              <a:t>Translational</a:t>
            </a:r>
            <a:r>
              <a:rPr lang="hu-HU" altLang="hu-HU" sz="1659" dirty="0">
                <a:solidFill>
                  <a:srgbClr val="294143"/>
                </a:solidFill>
              </a:rPr>
              <a:t> </a:t>
            </a:r>
            <a:r>
              <a:rPr lang="hu-HU" altLang="hu-HU" sz="1659" dirty="0" err="1">
                <a:solidFill>
                  <a:srgbClr val="294143"/>
                </a:solidFill>
              </a:rPr>
              <a:t>Medicine</a:t>
            </a:r>
            <a:r>
              <a:rPr lang="hu-HU" altLang="hu-HU" sz="1659" dirty="0">
                <a:solidFill>
                  <a:srgbClr val="294143"/>
                </a:solidFill>
              </a:rPr>
              <a:t>, </a:t>
            </a:r>
            <a:r>
              <a:rPr lang="hu-HU" altLang="hu-HU" sz="1659" dirty="0" err="1">
                <a:solidFill>
                  <a:srgbClr val="294143"/>
                </a:solidFill>
              </a:rPr>
              <a:t>School</a:t>
            </a:r>
            <a:r>
              <a:rPr lang="hu-HU" altLang="hu-HU" sz="1659" dirty="0">
                <a:solidFill>
                  <a:srgbClr val="294143"/>
                </a:solidFill>
              </a:rPr>
              <a:t> of </a:t>
            </a:r>
            <a:r>
              <a:rPr lang="hu-HU" altLang="hu-HU" sz="1659" dirty="0" err="1">
                <a:solidFill>
                  <a:srgbClr val="294143"/>
                </a:solidFill>
              </a:rPr>
              <a:t>Medicine</a:t>
            </a:r>
            <a:r>
              <a:rPr lang="hu-HU" altLang="hu-HU" sz="1659" dirty="0">
                <a:solidFill>
                  <a:srgbClr val="294143"/>
                </a:solidFill>
              </a:rPr>
              <a:t>, University of Pécs, Hungary</a:t>
            </a:r>
            <a:br>
              <a:rPr lang="hu-HU" altLang="hu-HU" sz="1659" dirty="0">
                <a:solidFill>
                  <a:srgbClr val="294143"/>
                </a:solidFill>
              </a:rPr>
            </a:br>
            <a:r>
              <a:rPr lang="hu-HU" altLang="hu-HU" sz="1659" baseline="30000" dirty="0">
                <a:solidFill>
                  <a:srgbClr val="294143"/>
                </a:solidFill>
              </a:rPr>
              <a:t>3</a:t>
            </a:r>
            <a:r>
              <a:rPr lang="hu-HU" altLang="hu-HU" sz="1659" dirty="0">
                <a:solidFill>
                  <a:srgbClr val="294143"/>
                </a:solidFill>
              </a:rPr>
              <a:t>Department of </a:t>
            </a:r>
            <a:r>
              <a:rPr lang="hu-HU" altLang="hu-HU" sz="1659" dirty="0" err="1">
                <a:solidFill>
                  <a:srgbClr val="294143"/>
                </a:solidFill>
              </a:rPr>
              <a:t>Anaesthesiology</a:t>
            </a:r>
            <a:r>
              <a:rPr lang="hu-HU" altLang="hu-HU" sz="1659" dirty="0">
                <a:solidFill>
                  <a:srgbClr val="294143"/>
                </a:solidFill>
              </a:rPr>
              <a:t> and </a:t>
            </a:r>
            <a:r>
              <a:rPr lang="hu-HU" altLang="hu-HU" sz="1659" dirty="0" err="1">
                <a:solidFill>
                  <a:srgbClr val="294143"/>
                </a:solidFill>
              </a:rPr>
              <a:t>Intensive</a:t>
            </a:r>
            <a:r>
              <a:rPr lang="hu-HU" altLang="hu-HU" sz="1659" dirty="0">
                <a:solidFill>
                  <a:srgbClr val="294143"/>
                </a:solidFill>
              </a:rPr>
              <a:t> </a:t>
            </a:r>
            <a:r>
              <a:rPr lang="hu-HU" altLang="hu-HU" sz="1659" dirty="0" err="1">
                <a:solidFill>
                  <a:srgbClr val="294143"/>
                </a:solidFill>
              </a:rPr>
              <a:t>Therapy</a:t>
            </a:r>
            <a:r>
              <a:rPr lang="hu-HU" altLang="hu-HU" sz="1659" dirty="0">
                <a:solidFill>
                  <a:srgbClr val="294143"/>
                </a:solidFill>
              </a:rPr>
              <a:t>, Poznan University of </a:t>
            </a:r>
            <a:r>
              <a:rPr lang="hu-HU" altLang="hu-HU" sz="1659" dirty="0" err="1">
                <a:solidFill>
                  <a:srgbClr val="294143"/>
                </a:solidFill>
              </a:rPr>
              <a:t>Medical</a:t>
            </a:r>
            <a:r>
              <a:rPr lang="hu-HU" altLang="hu-HU" sz="1659" dirty="0">
                <a:solidFill>
                  <a:srgbClr val="294143"/>
                </a:solidFill>
              </a:rPr>
              <a:t> </a:t>
            </a:r>
            <a:r>
              <a:rPr lang="hu-HU" altLang="hu-HU" sz="1659" dirty="0" err="1">
                <a:solidFill>
                  <a:srgbClr val="294143"/>
                </a:solidFill>
              </a:rPr>
              <a:t>Sciences</a:t>
            </a:r>
            <a:r>
              <a:rPr lang="hu-HU" altLang="hu-HU" sz="1659" dirty="0">
                <a:solidFill>
                  <a:srgbClr val="294143"/>
                </a:solidFill>
              </a:rPr>
              <a:t>, Poznan, Poland</a:t>
            </a:r>
            <a:br>
              <a:rPr lang="hu-HU" altLang="hu-HU" sz="1659" dirty="0">
                <a:solidFill>
                  <a:srgbClr val="294143"/>
                </a:solidFill>
              </a:rPr>
            </a:br>
            <a:r>
              <a:rPr lang="hu-HU" altLang="hu-HU" sz="1659" baseline="30000" dirty="0">
                <a:solidFill>
                  <a:srgbClr val="294143"/>
                </a:solidFill>
              </a:rPr>
              <a:t>4</a:t>
            </a:r>
            <a:r>
              <a:rPr lang="hu-HU" altLang="hu-HU" sz="1659" dirty="0">
                <a:solidFill>
                  <a:srgbClr val="294143"/>
                </a:solidFill>
              </a:rPr>
              <a:t>Department of </a:t>
            </a:r>
            <a:r>
              <a:rPr lang="hu-HU" altLang="hu-HU" sz="1659" dirty="0" err="1">
                <a:solidFill>
                  <a:srgbClr val="294143"/>
                </a:solidFill>
              </a:rPr>
              <a:t>Anaesthesiology</a:t>
            </a:r>
            <a:r>
              <a:rPr lang="hu-HU" altLang="hu-HU" sz="1659" dirty="0">
                <a:solidFill>
                  <a:srgbClr val="294143"/>
                </a:solidFill>
              </a:rPr>
              <a:t> and </a:t>
            </a:r>
            <a:r>
              <a:rPr lang="hu-HU" altLang="hu-HU" sz="1659" dirty="0" err="1">
                <a:solidFill>
                  <a:srgbClr val="294143"/>
                </a:solidFill>
              </a:rPr>
              <a:t>Intensive</a:t>
            </a:r>
            <a:r>
              <a:rPr lang="hu-HU" altLang="hu-HU" sz="1659" dirty="0">
                <a:solidFill>
                  <a:srgbClr val="294143"/>
                </a:solidFill>
              </a:rPr>
              <a:t> </a:t>
            </a:r>
            <a:r>
              <a:rPr lang="hu-HU" altLang="hu-HU" sz="1659" dirty="0" err="1">
                <a:solidFill>
                  <a:srgbClr val="294143"/>
                </a:solidFill>
              </a:rPr>
              <a:t>Therapy</a:t>
            </a:r>
            <a:r>
              <a:rPr lang="hu-HU" altLang="hu-HU" sz="1659" dirty="0">
                <a:solidFill>
                  <a:srgbClr val="294143"/>
                </a:solidFill>
              </a:rPr>
              <a:t>, </a:t>
            </a:r>
            <a:r>
              <a:rPr lang="hu-HU" altLang="hu-HU" sz="1659" dirty="0" err="1">
                <a:solidFill>
                  <a:srgbClr val="294143"/>
                </a:solidFill>
              </a:rPr>
              <a:t>Markusovszky</a:t>
            </a:r>
            <a:r>
              <a:rPr lang="hu-HU" altLang="hu-HU" sz="1659" dirty="0">
                <a:solidFill>
                  <a:srgbClr val="294143"/>
                </a:solidFill>
              </a:rPr>
              <a:t> </a:t>
            </a:r>
            <a:r>
              <a:rPr lang="hu-HU" altLang="hu-HU" sz="1659" dirty="0" err="1">
                <a:solidFill>
                  <a:srgbClr val="294143"/>
                </a:solidFill>
              </a:rPr>
              <a:t>Teaching</a:t>
            </a:r>
            <a:r>
              <a:rPr lang="hu-HU" altLang="hu-HU" sz="1659" dirty="0">
                <a:solidFill>
                  <a:srgbClr val="294143"/>
                </a:solidFill>
              </a:rPr>
              <a:t> </a:t>
            </a:r>
            <a:r>
              <a:rPr lang="hu-HU" altLang="hu-HU" sz="1659" dirty="0" err="1">
                <a:solidFill>
                  <a:srgbClr val="294143"/>
                </a:solidFill>
              </a:rPr>
              <a:t>Hospital</a:t>
            </a:r>
            <a:r>
              <a:rPr lang="hu-HU" altLang="hu-HU" sz="1659" dirty="0">
                <a:solidFill>
                  <a:srgbClr val="294143"/>
                </a:solidFill>
              </a:rPr>
              <a:t>, Szombathely, Hungary</a:t>
            </a:r>
            <a:br>
              <a:rPr lang="hu-HU" altLang="hu-HU" sz="1659" dirty="0">
                <a:solidFill>
                  <a:srgbClr val="294143"/>
                </a:solidFill>
              </a:rPr>
            </a:br>
            <a:br>
              <a:rPr lang="hu-HU" altLang="hu-HU" sz="1659" dirty="0">
                <a:solidFill>
                  <a:srgbClr val="294143"/>
                </a:solidFill>
              </a:rPr>
            </a:br>
            <a:br>
              <a:rPr lang="hu-HU" altLang="hu-HU" sz="2844" dirty="0">
                <a:solidFill>
                  <a:srgbClr val="294143"/>
                </a:solidFill>
              </a:rPr>
            </a:br>
            <a:br>
              <a:rPr lang="hu-HU" altLang="hu-HU" sz="2844" dirty="0">
                <a:solidFill>
                  <a:srgbClr val="294143"/>
                </a:solidFill>
              </a:rPr>
            </a:br>
            <a:endParaRPr lang="hu-HU" altLang="hu-HU" sz="2844" dirty="0">
              <a:solidFill>
                <a:srgbClr val="294143"/>
              </a:solidFill>
            </a:endParaRPr>
          </a:p>
        </p:txBody>
      </p:sp>
      <p:pic>
        <p:nvPicPr>
          <p:cNvPr id="12" name="Kép 11">
            <a:extLst>
              <a:ext uri="{FF2B5EF4-FFF2-40B4-BE49-F238E27FC236}">
                <a16:creationId xmlns:a16="http://schemas.microsoft.com/office/drawing/2014/main" id="{6BC2AFB0-B426-8C4B-B365-76298B595E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51892" y="898430"/>
            <a:ext cx="1127884" cy="675923"/>
          </a:xfrm>
          <a:prstGeom prst="rect">
            <a:avLst/>
          </a:prstGeom>
        </p:spPr>
      </p:pic>
      <p:sp>
        <p:nvSpPr>
          <p:cNvPr id="2" name="Téglalap 1">
            <a:extLst>
              <a:ext uri="{FF2B5EF4-FFF2-40B4-BE49-F238E27FC236}">
                <a16:creationId xmlns:a16="http://schemas.microsoft.com/office/drawing/2014/main" id="{90AE2A71-64D9-CF4D-85CD-474E53CC3634}"/>
              </a:ext>
            </a:extLst>
          </p:cNvPr>
          <p:cNvSpPr/>
          <p:nvPr/>
        </p:nvSpPr>
        <p:spPr bwMode="auto">
          <a:xfrm>
            <a:off x="0" y="-27384"/>
            <a:ext cx="12192000" cy="668755"/>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hu-HU" sz="2133" b="0" i="0" u="none" strike="noStrike" kern="1200" cap="none" spc="0" normalizeH="0" baseline="0" noProof="0" dirty="0">
              <a:ln>
                <a:noFill/>
              </a:ln>
              <a:solidFill>
                <a:srgbClr val="000000"/>
              </a:solidFill>
              <a:effectLst/>
              <a:uLnTx/>
              <a:uFillTx/>
              <a:latin typeface="Times New Roman" charset="0"/>
              <a:ea typeface="+mn-ea"/>
              <a:cs typeface="+mn-cs"/>
            </a:endParaRPr>
          </a:p>
        </p:txBody>
      </p:sp>
      <p:pic>
        <p:nvPicPr>
          <p:cNvPr id="8" name="Kép 7">
            <a:extLst>
              <a:ext uri="{FF2B5EF4-FFF2-40B4-BE49-F238E27FC236}">
                <a16:creationId xmlns:a16="http://schemas.microsoft.com/office/drawing/2014/main" id="{BAEDA0B6-F974-9A4F-B45D-409D3793A1BF}"/>
              </a:ext>
            </a:extLst>
          </p:cNvPr>
          <p:cNvPicPr>
            <a:picLocks noChangeAspect="1"/>
          </p:cNvPicPr>
          <p:nvPr/>
        </p:nvPicPr>
        <p:blipFill rotWithShape="1">
          <a:blip r:embed="rId4">
            <a:extLst>
              <a:ext uri="{28A0092B-C50C-407E-A947-70E740481C1C}">
                <a14:useLocalDpi xmlns:a14="http://schemas.microsoft.com/office/drawing/2010/main" val="0"/>
              </a:ext>
            </a:extLst>
          </a:blip>
          <a:srcRect b="20481"/>
          <a:stretch/>
        </p:blipFill>
        <p:spPr>
          <a:xfrm>
            <a:off x="4381585" y="124715"/>
            <a:ext cx="3156033" cy="411012"/>
          </a:xfrm>
          <a:prstGeom prst="rect">
            <a:avLst/>
          </a:prstGeom>
        </p:spPr>
      </p:pic>
      <p:sp>
        <p:nvSpPr>
          <p:cNvPr id="13" name="Rectangle 9" descr="Vastag átlós felfelé">
            <a:extLst>
              <a:ext uri="{FF2B5EF4-FFF2-40B4-BE49-F238E27FC236}">
                <a16:creationId xmlns:a16="http://schemas.microsoft.com/office/drawing/2014/main" id="{A477DAFB-D6D5-894C-81D7-A92A88D2DFD1}"/>
              </a:ext>
            </a:extLst>
          </p:cNvPr>
          <p:cNvSpPr>
            <a:spLocks noChangeArrowheads="1"/>
          </p:cNvSpPr>
          <p:nvPr/>
        </p:nvSpPr>
        <p:spPr bwMode="auto">
          <a:xfrm>
            <a:off x="5997" y="655359"/>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pic>
        <p:nvPicPr>
          <p:cNvPr id="9" name="Kép 8">
            <a:extLst>
              <a:ext uri="{FF2B5EF4-FFF2-40B4-BE49-F238E27FC236}">
                <a16:creationId xmlns:a16="http://schemas.microsoft.com/office/drawing/2014/main" id="{FAB28DBF-4F40-BC49-B451-88C6EC6C1910}"/>
              </a:ext>
            </a:extLst>
          </p:cNvPr>
          <p:cNvPicPr>
            <a:picLocks noChangeAspect="1"/>
          </p:cNvPicPr>
          <p:nvPr/>
        </p:nvPicPr>
        <p:blipFill>
          <a:blip r:embed="rId5">
            <a:extLst>
              <a:ext uri="{BEBA8EAE-BF5A-486C-A8C5-ECC9F3942E4B}">
                <a14:imgProps xmlns:a14="http://schemas.microsoft.com/office/drawing/2010/main">
                  <a14:imgLayer>
                    <a14:imgEffect>
                      <a14:sharpenSoften amount="2500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824192" y="870890"/>
            <a:ext cx="1195031" cy="676666"/>
          </a:xfrm>
          <a:prstGeom prst="rect">
            <a:avLst/>
          </a:prstGeom>
        </p:spPr>
      </p:pic>
      <p:pic>
        <p:nvPicPr>
          <p:cNvPr id="5" name="Kép 4">
            <a:extLst>
              <a:ext uri="{FF2B5EF4-FFF2-40B4-BE49-F238E27FC236}">
                <a16:creationId xmlns:a16="http://schemas.microsoft.com/office/drawing/2014/main" id="{1617C4E3-B942-964F-94BF-6844AAC306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9316" y="836712"/>
            <a:ext cx="852588" cy="852588"/>
          </a:xfrm>
          <a:prstGeom prst="rect">
            <a:avLst/>
          </a:prstGeom>
        </p:spPr>
      </p:pic>
      <p:pic>
        <p:nvPicPr>
          <p:cNvPr id="4" name="Kép 3">
            <a:extLst>
              <a:ext uri="{FF2B5EF4-FFF2-40B4-BE49-F238E27FC236}">
                <a16:creationId xmlns:a16="http://schemas.microsoft.com/office/drawing/2014/main" id="{A8E8D82A-DD87-054B-B700-F7023E274E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72064" y="860129"/>
            <a:ext cx="858652" cy="829170"/>
          </a:xfrm>
          <a:prstGeom prst="rect">
            <a:avLst/>
          </a:prstGeom>
        </p:spPr>
      </p:pic>
      <p:pic>
        <p:nvPicPr>
          <p:cNvPr id="11" name="Picture 10" descr="A picture containing food&#10;&#10;Description automatically generated">
            <a:extLst>
              <a:ext uri="{FF2B5EF4-FFF2-40B4-BE49-F238E27FC236}">
                <a16:creationId xmlns:a16="http://schemas.microsoft.com/office/drawing/2014/main" id="{094084B2-C09D-3A45-83FB-93F96AA414D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06878" y="837571"/>
            <a:ext cx="905449" cy="864292"/>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63DD3977-0E33-6A49-9AFC-196E69F1CF7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34184" y="5504544"/>
            <a:ext cx="2972256" cy="1031770"/>
          </a:xfrm>
          <a:prstGeom prst="rect">
            <a:avLst/>
          </a:prstGeom>
        </p:spPr>
      </p:pic>
    </p:spTree>
    <p:extLst>
      <p:ext uri="{BB962C8B-B14F-4D97-AF65-F5344CB8AC3E}">
        <p14:creationId xmlns:p14="http://schemas.microsoft.com/office/powerpoint/2010/main" val="4119595465"/>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pic>
        <p:nvPicPr>
          <p:cNvPr id="19" name="Picture 6">
            <a:extLst>
              <a:ext uri="{FF2B5EF4-FFF2-40B4-BE49-F238E27FC236}">
                <a16:creationId xmlns:a16="http://schemas.microsoft.com/office/drawing/2014/main" id="{E788AA9B-D125-2949-883A-5CD00E22BA7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23492" y="2397125"/>
            <a:ext cx="7200900" cy="406082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6">
            <a:extLst>
              <a:ext uri="{FF2B5EF4-FFF2-40B4-BE49-F238E27FC236}">
                <a16:creationId xmlns:a16="http://schemas.microsoft.com/office/drawing/2014/main" id="{7B6195ED-2B50-3C4D-A80A-41C71D61FE8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35994" y="188913"/>
            <a:ext cx="7764462" cy="1725612"/>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7">
            <a:extLst>
              <a:ext uri="{FF2B5EF4-FFF2-40B4-BE49-F238E27FC236}">
                <a16:creationId xmlns:a16="http://schemas.microsoft.com/office/drawing/2014/main" id="{62D55E4D-7686-BE4C-B20D-7788825072A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43081" y="1976438"/>
            <a:ext cx="1857375" cy="2286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Ellipszis 1">
            <a:extLst>
              <a:ext uri="{FF2B5EF4-FFF2-40B4-BE49-F238E27FC236}">
                <a16:creationId xmlns:a16="http://schemas.microsoft.com/office/drawing/2014/main" id="{B6BE69ED-D239-434F-BF71-EE7672046FB2}"/>
              </a:ext>
            </a:extLst>
          </p:cNvPr>
          <p:cNvSpPr>
            <a:spLocks noChangeArrowheads="1"/>
          </p:cNvSpPr>
          <p:nvPr/>
        </p:nvSpPr>
        <p:spPr bwMode="auto">
          <a:xfrm>
            <a:off x="2423592" y="4107424"/>
            <a:ext cx="1899592" cy="791475"/>
          </a:xfrm>
          <a:prstGeom prst="ellipse">
            <a:avLst/>
          </a:prstGeom>
          <a:noFill/>
          <a:ln w="38100">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1800">
              <a:solidFill>
                <a:srgbClr val="000000"/>
              </a:solidFill>
            </a:endParaRPr>
          </a:p>
        </p:txBody>
      </p:sp>
      <p:sp>
        <p:nvSpPr>
          <p:cNvPr id="23" name="Lekerekített téglalap 2">
            <a:extLst>
              <a:ext uri="{FF2B5EF4-FFF2-40B4-BE49-F238E27FC236}">
                <a16:creationId xmlns:a16="http://schemas.microsoft.com/office/drawing/2014/main" id="{D251D16D-0E84-EA40-B143-ADEF595531FC}"/>
              </a:ext>
            </a:extLst>
          </p:cNvPr>
          <p:cNvSpPr>
            <a:spLocks noChangeArrowheads="1"/>
          </p:cNvSpPr>
          <p:nvPr/>
        </p:nvSpPr>
        <p:spPr bwMode="auto">
          <a:xfrm>
            <a:off x="1474885" y="3979654"/>
            <a:ext cx="9097239" cy="2022328"/>
          </a:xfrm>
          <a:prstGeom prst="roundRect">
            <a:avLst>
              <a:gd name="adj" fmla="val 16667"/>
            </a:avLst>
          </a:prstGeom>
          <a:solidFill>
            <a:srgbClr val="FFC000"/>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3600" dirty="0">
                <a:solidFill>
                  <a:srgbClr val="294143"/>
                </a:solidFill>
              </a:rPr>
              <a:t>„…</a:t>
            </a:r>
            <a:r>
              <a:rPr lang="hu-HU" altLang="hu-HU" sz="3600" dirty="0" err="1">
                <a:solidFill>
                  <a:srgbClr val="294143"/>
                </a:solidFill>
              </a:rPr>
              <a:t>low</a:t>
            </a:r>
            <a:r>
              <a:rPr lang="hu-HU" altLang="hu-HU" sz="3600" dirty="0">
                <a:solidFill>
                  <a:srgbClr val="294143"/>
                </a:solidFill>
              </a:rPr>
              <a:t> </a:t>
            </a:r>
            <a:r>
              <a:rPr lang="hu-HU" altLang="hu-HU" sz="3600" dirty="0" err="1">
                <a:solidFill>
                  <a:srgbClr val="294143"/>
                </a:solidFill>
              </a:rPr>
              <a:t>venous</a:t>
            </a:r>
            <a:r>
              <a:rPr lang="hu-HU" altLang="hu-HU" sz="3600" dirty="0">
                <a:solidFill>
                  <a:srgbClr val="294143"/>
                </a:solidFill>
              </a:rPr>
              <a:t> </a:t>
            </a:r>
            <a:r>
              <a:rPr lang="hu-HU" altLang="hu-HU" sz="3600" dirty="0" err="1">
                <a:solidFill>
                  <a:srgbClr val="294143"/>
                </a:solidFill>
              </a:rPr>
              <a:t>saturations</a:t>
            </a:r>
            <a:r>
              <a:rPr lang="hu-HU" altLang="hu-HU" sz="3600" dirty="0">
                <a:solidFill>
                  <a:srgbClr val="294143"/>
                </a:solidFill>
              </a:rPr>
              <a:t> </a:t>
            </a:r>
            <a:r>
              <a:rPr lang="hu-HU" altLang="hu-HU" sz="3600" dirty="0" err="1">
                <a:solidFill>
                  <a:srgbClr val="294143"/>
                </a:solidFill>
              </a:rPr>
              <a:t>are</a:t>
            </a:r>
            <a:r>
              <a:rPr lang="hu-HU" altLang="hu-HU" sz="3600" dirty="0">
                <a:solidFill>
                  <a:srgbClr val="294143"/>
                </a:solidFill>
              </a:rPr>
              <a:t> an important </a:t>
            </a:r>
            <a:r>
              <a:rPr lang="hu-HU" altLang="hu-HU" sz="3600" i="1" dirty="0" err="1">
                <a:solidFill>
                  <a:srgbClr val="294143"/>
                </a:solidFill>
              </a:rPr>
              <a:t>warning</a:t>
            </a:r>
            <a:r>
              <a:rPr lang="hu-HU" altLang="hu-HU" sz="3600" i="1" dirty="0">
                <a:solidFill>
                  <a:srgbClr val="294143"/>
                </a:solidFill>
              </a:rPr>
              <a:t> </a:t>
            </a:r>
            <a:r>
              <a:rPr lang="hu-HU" altLang="hu-HU" sz="3600" i="1" dirty="0" err="1">
                <a:solidFill>
                  <a:srgbClr val="294143"/>
                </a:solidFill>
              </a:rPr>
              <a:t>sign</a:t>
            </a:r>
            <a:r>
              <a:rPr lang="hu-HU" altLang="hu-HU" sz="3600" i="1" dirty="0">
                <a:solidFill>
                  <a:srgbClr val="294143"/>
                </a:solidFill>
              </a:rPr>
              <a:t> </a:t>
            </a:r>
            <a:r>
              <a:rPr lang="hu-HU" altLang="hu-HU" sz="3600" dirty="0" err="1">
                <a:solidFill>
                  <a:srgbClr val="294143"/>
                </a:solidFill>
              </a:rPr>
              <a:t>for</a:t>
            </a:r>
            <a:r>
              <a:rPr lang="hu-HU" altLang="hu-HU" sz="3600" dirty="0">
                <a:solidFill>
                  <a:srgbClr val="294143"/>
                </a:solidFill>
              </a:rPr>
              <a:t> </a:t>
            </a:r>
            <a:r>
              <a:rPr lang="hu-HU" altLang="hu-HU" sz="3600" dirty="0" err="1">
                <a:solidFill>
                  <a:srgbClr val="294143"/>
                </a:solidFill>
              </a:rPr>
              <a:t>the</a:t>
            </a:r>
            <a:r>
              <a:rPr lang="hu-HU" altLang="hu-HU" sz="3600" dirty="0">
                <a:solidFill>
                  <a:srgbClr val="294143"/>
                </a:solidFill>
              </a:rPr>
              <a:t> </a:t>
            </a:r>
            <a:r>
              <a:rPr lang="hu-HU" altLang="hu-HU" sz="3600" dirty="0" err="1">
                <a:solidFill>
                  <a:srgbClr val="294143"/>
                </a:solidFill>
              </a:rPr>
              <a:t>inadequacy</a:t>
            </a:r>
            <a:r>
              <a:rPr lang="hu-HU" altLang="hu-HU" sz="3600" dirty="0">
                <a:solidFill>
                  <a:srgbClr val="294143"/>
                </a:solidFill>
              </a:rPr>
              <a:t> of DO</a:t>
            </a:r>
            <a:r>
              <a:rPr lang="hu-HU" altLang="hu-HU" sz="3600" baseline="-25000" dirty="0">
                <a:solidFill>
                  <a:srgbClr val="294143"/>
                </a:solidFill>
              </a:rPr>
              <a:t>2</a:t>
            </a:r>
            <a:r>
              <a:rPr lang="hu-HU" altLang="hu-HU" sz="3600" dirty="0">
                <a:solidFill>
                  <a:srgbClr val="294143"/>
                </a:solidFill>
              </a:rPr>
              <a:t> </a:t>
            </a:r>
            <a:r>
              <a:rPr lang="hu-HU" altLang="hu-HU" sz="3600" dirty="0" err="1">
                <a:solidFill>
                  <a:srgbClr val="294143"/>
                </a:solidFill>
              </a:rPr>
              <a:t>to</a:t>
            </a:r>
            <a:r>
              <a:rPr lang="hu-HU" altLang="hu-HU" sz="3600" dirty="0">
                <a:solidFill>
                  <a:srgbClr val="294143"/>
                </a:solidFill>
              </a:rPr>
              <a:t> </a:t>
            </a:r>
            <a:r>
              <a:rPr lang="hu-HU" altLang="hu-HU" sz="3600" dirty="0" err="1">
                <a:solidFill>
                  <a:srgbClr val="294143"/>
                </a:solidFill>
              </a:rPr>
              <a:t>meet</a:t>
            </a:r>
            <a:r>
              <a:rPr lang="hu-HU" altLang="hu-HU" sz="3600" dirty="0">
                <a:solidFill>
                  <a:srgbClr val="294143"/>
                </a:solidFill>
              </a:rPr>
              <a:t> </a:t>
            </a:r>
            <a:r>
              <a:rPr lang="hu-HU" altLang="hu-HU" sz="3600" dirty="0" err="1">
                <a:solidFill>
                  <a:srgbClr val="294143"/>
                </a:solidFill>
              </a:rPr>
              <a:t>oxygen</a:t>
            </a:r>
            <a:r>
              <a:rPr lang="hu-HU" altLang="hu-HU" sz="3600" dirty="0">
                <a:solidFill>
                  <a:srgbClr val="294143"/>
                </a:solidFill>
              </a:rPr>
              <a:t> </a:t>
            </a:r>
            <a:r>
              <a:rPr lang="hu-HU" altLang="hu-HU" sz="3600" dirty="0" err="1">
                <a:solidFill>
                  <a:srgbClr val="294143"/>
                </a:solidFill>
              </a:rPr>
              <a:t>demands</a:t>
            </a:r>
            <a:r>
              <a:rPr lang="hu-HU" altLang="hu-HU" sz="3600" dirty="0">
                <a:solidFill>
                  <a:srgbClr val="294143"/>
                </a:solidFill>
              </a:rPr>
              <a:t>.”</a:t>
            </a:r>
          </a:p>
        </p:txBody>
      </p:sp>
    </p:spTree>
    <p:custDataLst>
      <p:tags r:id="rId1"/>
    </p:custDataLst>
    <p:extLst>
      <p:ext uri="{BB962C8B-B14F-4D97-AF65-F5344CB8AC3E}">
        <p14:creationId xmlns:p14="http://schemas.microsoft.com/office/powerpoint/2010/main" val="2555423789"/>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7" name="Text Box 4">
            <a:extLst>
              <a:ext uri="{FF2B5EF4-FFF2-40B4-BE49-F238E27FC236}">
                <a16:creationId xmlns:a16="http://schemas.microsoft.com/office/drawing/2014/main" id="{8176CE20-D918-5C47-9434-B2C4CFBAEE02}"/>
              </a:ext>
            </a:extLst>
          </p:cNvPr>
          <p:cNvSpPr txBox="1">
            <a:spLocks noChangeArrowheads="1"/>
          </p:cNvSpPr>
          <p:nvPr/>
        </p:nvSpPr>
        <p:spPr bwMode="auto">
          <a:xfrm>
            <a:off x="2207568" y="116632"/>
            <a:ext cx="8229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dirty="0">
                <a:solidFill>
                  <a:srgbClr val="294143"/>
                </a:solidFill>
              </a:rPr>
              <a:t>ScvO</a:t>
            </a:r>
            <a:r>
              <a:rPr lang="hu-HU" altLang="hu-HU" sz="4400" baseline="-25000" dirty="0">
                <a:solidFill>
                  <a:srgbClr val="294143"/>
                </a:solidFill>
              </a:rPr>
              <a:t>2</a:t>
            </a:r>
            <a:r>
              <a:rPr lang="hu-HU" altLang="hu-HU" sz="4400" dirty="0">
                <a:solidFill>
                  <a:srgbClr val="294143"/>
                </a:solidFill>
              </a:rPr>
              <a:t> and VO</a:t>
            </a:r>
            <a:r>
              <a:rPr lang="hu-HU" altLang="hu-HU" sz="4400" baseline="-25000" dirty="0">
                <a:solidFill>
                  <a:srgbClr val="294143"/>
                </a:solidFill>
              </a:rPr>
              <a:t>2</a:t>
            </a:r>
            <a:r>
              <a:rPr lang="hu-HU" altLang="hu-HU" sz="4400" dirty="0">
                <a:solidFill>
                  <a:srgbClr val="294143"/>
                </a:solidFill>
              </a:rPr>
              <a:t>/DO</a:t>
            </a:r>
            <a:r>
              <a:rPr lang="hu-HU" altLang="hu-HU" sz="4400" baseline="-25000" dirty="0">
                <a:solidFill>
                  <a:srgbClr val="294143"/>
                </a:solidFill>
              </a:rPr>
              <a:t>2</a:t>
            </a:r>
          </a:p>
        </p:txBody>
      </p:sp>
      <p:sp>
        <p:nvSpPr>
          <p:cNvPr id="12" name="Line 8">
            <a:extLst>
              <a:ext uri="{FF2B5EF4-FFF2-40B4-BE49-F238E27FC236}">
                <a16:creationId xmlns:a16="http://schemas.microsoft.com/office/drawing/2014/main" id="{656048FE-17A4-EA4F-8338-C4E4EC2E0D27}"/>
              </a:ext>
            </a:extLst>
          </p:cNvPr>
          <p:cNvSpPr>
            <a:spLocks noChangeShapeType="1"/>
          </p:cNvSpPr>
          <p:nvPr/>
        </p:nvSpPr>
        <p:spPr bwMode="auto">
          <a:xfrm>
            <a:off x="4339480" y="2708275"/>
            <a:ext cx="0" cy="23764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en-DE">
              <a:solidFill>
                <a:srgbClr val="294143"/>
              </a:solidFill>
            </a:endParaRPr>
          </a:p>
        </p:txBody>
      </p:sp>
      <p:sp>
        <p:nvSpPr>
          <p:cNvPr id="15" name="Line 9">
            <a:extLst>
              <a:ext uri="{FF2B5EF4-FFF2-40B4-BE49-F238E27FC236}">
                <a16:creationId xmlns:a16="http://schemas.microsoft.com/office/drawing/2014/main" id="{A94BE7E1-7A21-ED4C-87EA-C425C82B8DBE}"/>
              </a:ext>
            </a:extLst>
          </p:cNvPr>
          <p:cNvSpPr>
            <a:spLocks noChangeShapeType="1"/>
          </p:cNvSpPr>
          <p:nvPr/>
        </p:nvSpPr>
        <p:spPr bwMode="auto">
          <a:xfrm>
            <a:off x="4318843" y="5095875"/>
            <a:ext cx="338613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nchor="ctr">
            <a:spAutoFit/>
          </a:bodyPr>
          <a:lstStyle/>
          <a:p>
            <a:endParaRPr lang="en-DE">
              <a:solidFill>
                <a:srgbClr val="294143"/>
              </a:solidFill>
            </a:endParaRPr>
          </a:p>
        </p:txBody>
      </p:sp>
      <p:sp>
        <p:nvSpPr>
          <p:cNvPr id="16" name="Rectangle 21">
            <a:extLst>
              <a:ext uri="{FF2B5EF4-FFF2-40B4-BE49-F238E27FC236}">
                <a16:creationId xmlns:a16="http://schemas.microsoft.com/office/drawing/2014/main" id="{537E416A-D440-B241-8606-D3B436564386}"/>
              </a:ext>
            </a:extLst>
          </p:cNvPr>
          <p:cNvSpPr>
            <a:spLocks noChangeArrowheads="1"/>
          </p:cNvSpPr>
          <p:nvPr/>
        </p:nvSpPr>
        <p:spPr bwMode="auto">
          <a:xfrm rot="16200000">
            <a:off x="3042493" y="3627438"/>
            <a:ext cx="1295400" cy="3238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1200" b="1">
                <a:solidFill>
                  <a:srgbClr val="294143"/>
                </a:solidFill>
              </a:rPr>
              <a:t>VO</a:t>
            </a:r>
            <a:r>
              <a:rPr lang="hu-HU" altLang="hu-HU" sz="1200" b="1" baseline="-25000">
                <a:solidFill>
                  <a:srgbClr val="294143"/>
                </a:solidFill>
              </a:rPr>
              <a:t>2</a:t>
            </a:r>
            <a:r>
              <a:rPr lang="hu-HU" altLang="hu-HU" sz="1200" b="1">
                <a:solidFill>
                  <a:srgbClr val="294143"/>
                </a:solidFill>
              </a:rPr>
              <a:t> (ml/min)</a:t>
            </a:r>
          </a:p>
        </p:txBody>
      </p:sp>
      <p:sp>
        <p:nvSpPr>
          <p:cNvPr id="18" name="Rectangle 22">
            <a:extLst>
              <a:ext uri="{FF2B5EF4-FFF2-40B4-BE49-F238E27FC236}">
                <a16:creationId xmlns:a16="http://schemas.microsoft.com/office/drawing/2014/main" id="{F97D9EC4-4CBB-C24F-8055-57DA9C788F31}"/>
              </a:ext>
            </a:extLst>
          </p:cNvPr>
          <p:cNvSpPr>
            <a:spLocks noChangeArrowheads="1"/>
          </p:cNvSpPr>
          <p:nvPr/>
        </p:nvSpPr>
        <p:spPr bwMode="auto">
          <a:xfrm>
            <a:off x="6047630" y="5373688"/>
            <a:ext cx="1039813" cy="287337"/>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1200" b="1">
                <a:solidFill>
                  <a:srgbClr val="294143"/>
                </a:solidFill>
              </a:rPr>
              <a:t>DO</a:t>
            </a:r>
            <a:r>
              <a:rPr lang="hu-HU" altLang="hu-HU" sz="1200" b="1" baseline="-25000">
                <a:solidFill>
                  <a:srgbClr val="294143"/>
                </a:solidFill>
              </a:rPr>
              <a:t>2</a:t>
            </a:r>
            <a:r>
              <a:rPr lang="hu-HU" altLang="hu-HU" sz="1200" b="1">
                <a:solidFill>
                  <a:srgbClr val="294143"/>
                </a:solidFill>
              </a:rPr>
              <a:t> (ml/min)</a:t>
            </a:r>
          </a:p>
        </p:txBody>
      </p:sp>
      <p:sp>
        <p:nvSpPr>
          <p:cNvPr id="19" name="Line 24">
            <a:extLst>
              <a:ext uri="{FF2B5EF4-FFF2-40B4-BE49-F238E27FC236}">
                <a16:creationId xmlns:a16="http://schemas.microsoft.com/office/drawing/2014/main" id="{B02C4ABB-9B4C-9545-A10C-A7CBCF19784F}"/>
              </a:ext>
            </a:extLst>
          </p:cNvPr>
          <p:cNvSpPr>
            <a:spLocks noChangeShapeType="1"/>
          </p:cNvSpPr>
          <p:nvPr/>
        </p:nvSpPr>
        <p:spPr bwMode="auto">
          <a:xfrm flipV="1">
            <a:off x="4680793" y="3357563"/>
            <a:ext cx="1079500" cy="143986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DE">
              <a:solidFill>
                <a:srgbClr val="294143"/>
              </a:solidFill>
            </a:endParaRPr>
          </a:p>
        </p:txBody>
      </p:sp>
      <p:sp>
        <p:nvSpPr>
          <p:cNvPr id="20" name="Line 25">
            <a:extLst>
              <a:ext uri="{FF2B5EF4-FFF2-40B4-BE49-F238E27FC236}">
                <a16:creationId xmlns:a16="http://schemas.microsoft.com/office/drawing/2014/main" id="{88273AB8-98A2-F14B-8F50-A901A2D7565A}"/>
              </a:ext>
            </a:extLst>
          </p:cNvPr>
          <p:cNvSpPr>
            <a:spLocks noChangeShapeType="1"/>
          </p:cNvSpPr>
          <p:nvPr/>
        </p:nvSpPr>
        <p:spPr bwMode="auto">
          <a:xfrm>
            <a:off x="5760293" y="3357563"/>
            <a:ext cx="158432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DE">
              <a:solidFill>
                <a:srgbClr val="294143"/>
              </a:solidFill>
            </a:endParaRPr>
          </a:p>
        </p:txBody>
      </p:sp>
      <p:sp>
        <p:nvSpPr>
          <p:cNvPr id="21" name="Oval 26">
            <a:extLst>
              <a:ext uri="{FF2B5EF4-FFF2-40B4-BE49-F238E27FC236}">
                <a16:creationId xmlns:a16="http://schemas.microsoft.com/office/drawing/2014/main" id="{EE8C8C3F-4DBB-B14F-82DA-3E77D7C67DE7}"/>
              </a:ext>
            </a:extLst>
          </p:cNvPr>
          <p:cNvSpPr>
            <a:spLocks noChangeArrowheads="1"/>
          </p:cNvSpPr>
          <p:nvPr/>
        </p:nvSpPr>
        <p:spPr bwMode="auto">
          <a:xfrm>
            <a:off x="6527602" y="3213100"/>
            <a:ext cx="144462" cy="215900"/>
          </a:xfrm>
          <a:prstGeom prst="ellipse">
            <a:avLst/>
          </a:prstGeom>
          <a:solidFill>
            <a:srgbClr val="FF0000"/>
          </a:solidFill>
          <a:ln w="12700">
            <a:solidFill>
              <a:srgbClr val="993300"/>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2400">
              <a:solidFill>
                <a:srgbClr val="294143"/>
              </a:solidFill>
            </a:endParaRPr>
          </a:p>
        </p:txBody>
      </p:sp>
      <p:sp>
        <p:nvSpPr>
          <p:cNvPr id="22" name="Text Box 52">
            <a:extLst>
              <a:ext uri="{FF2B5EF4-FFF2-40B4-BE49-F238E27FC236}">
                <a16:creationId xmlns:a16="http://schemas.microsoft.com/office/drawing/2014/main" id="{683BEBB9-4213-A44B-9B6A-9D985E89D94C}"/>
              </a:ext>
            </a:extLst>
          </p:cNvPr>
          <p:cNvSpPr txBox="1">
            <a:spLocks noChangeArrowheads="1"/>
          </p:cNvSpPr>
          <p:nvPr/>
        </p:nvSpPr>
        <p:spPr bwMode="auto">
          <a:xfrm>
            <a:off x="4395043" y="4633913"/>
            <a:ext cx="720725" cy="307975"/>
          </a:xfrm>
          <a:prstGeom prst="rect">
            <a:avLst/>
          </a:prstGeom>
          <a:solidFill>
            <a:srgbClr val="FFC000"/>
          </a:solidFill>
          <a:ln w="12700">
            <a:solidFill>
              <a:schemeClr val="tx1"/>
            </a:solidFill>
            <a:miter lim="800000"/>
            <a:headEnd/>
            <a:tailEnd/>
          </a:ln>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hu-HU" altLang="hu-HU" sz="1400" b="1">
                <a:solidFill>
                  <a:srgbClr val="294143"/>
                </a:solidFill>
              </a:rPr>
              <a:t>Shock</a:t>
            </a:r>
          </a:p>
        </p:txBody>
      </p:sp>
      <p:sp>
        <p:nvSpPr>
          <p:cNvPr id="23" name="Ellipszis feliratnak 20">
            <a:extLst>
              <a:ext uri="{FF2B5EF4-FFF2-40B4-BE49-F238E27FC236}">
                <a16:creationId xmlns:a16="http://schemas.microsoft.com/office/drawing/2014/main" id="{DB2965BC-0B00-5149-B265-2B7982F46517}"/>
              </a:ext>
            </a:extLst>
          </p:cNvPr>
          <p:cNvSpPr>
            <a:spLocks noChangeArrowheads="1"/>
          </p:cNvSpPr>
          <p:nvPr/>
        </p:nvSpPr>
        <p:spPr bwMode="auto">
          <a:xfrm>
            <a:off x="3891805" y="1628775"/>
            <a:ext cx="2303463" cy="936625"/>
          </a:xfrm>
          <a:prstGeom prst="wedgeEllipseCallout">
            <a:avLst>
              <a:gd name="adj1" fmla="val 29407"/>
              <a:gd name="adj2" fmla="val 128773"/>
            </a:avLst>
          </a:prstGeom>
          <a:solidFill>
            <a:srgbClr val="FFC000"/>
          </a:solidFill>
          <a:ln w="28575">
            <a:solidFill>
              <a:srgbClr val="FF0000"/>
            </a:solidFill>
            <a:round/>
            <a:headEnd/>
            <a:tailEnd/>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2400">
                <a:solidFill>
                  <a:srgbClr val="294143"/>
                </a:solidFill>
              </a:rPr>
              <a:t>Critical point</a:t>
            </a:r>
          </a:p>
        </p:txBody>
      </p:sp>
      <p:sp>
        <p:nvSpPr>
          <p:cNvPr id="24" name="Ellipszis 21">
            <a:extLst>
              <a:ext uri="{FF2B5EF4-FFF2-40B4-BE49-F238E27FC236}">
                <a16:creationId xmlns:a16="http://schemas.microsoft.com/office/drawing/2014/main" id="{9451B0E4-5458-ED49-B64E-6D93CCC99D32}"/>
              </a:ext>
            </a:extLst>
          </p:cNvPr>
          <p:cNvSpPr>
            <a:spLocks noChangeArrowheads="1"/>
          </p:cNvSpPr>
          <p:nvPr/>
        </p:nvSpPr>
        <p:spPr bwMode="auto">
          <a:xfrm>
            <a:off x="5760293" y="2997200"/>
            <a:ext cx="1327150" cy="719138"/>
          </a:xfrm>
          <a:prstGeom prst="ellipse">
            <a:avLst/>
          </a:prstGeom>
          <a:noFill/>
          <a:ln w="28575">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1800">
              <a:solidFill>
                <a:srgbClr val="294143"/>
              </a:solidFill>
            </a:endParaRPr>
          </a:p>
        </p:txBody>
      </p:sp>
      <p:sp>
        <p:nvSpPr>
          <p:cNvPr id="25" name="Szövegdoboz 22">
            <a:extLst>
              <a:ext uri="{FF2B5EF4-FFF2-40B4-BE49-F238E27FC236}">
                <a16:creationId xmlns:a16="http://schemas.microsoft.com/office/drawing/2014/main" id="{DCABF628-0652-004F-9018-4DD7A1773AEB}"/>
              </a:ext>
            </a:extLst>
          </p:cNvPr>
          <p:cNvSpPr txBox="1">
            <a:spLocks noChangeArrowheads="1"/>
          </p:cNvSpPr>
          <p:nvPr/>
        </p:nvSpPr>
        <p:spPr bwMode="auto">
          <a:xfrm>
            <a:off x="6627068" y="2708275"/>
            <a:ext cx="8874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2400">
                <a:solidFill>
                  <a:srgbClr val="294143"/>
                </a:solidFill>
              </a:rPr>
              <a:t> DO</a:t>
            </a:r>
            <a:r>
              <a:rPr lang="hu-HU" altLang="hu-HU" sz="2400" baseline="-25000">
                <a:solidFill>
                  <a:srgbClr val="294143"/>
                </a:solidFill>
              </a:rPr>
              <a:t>2</a:t>
            </a:r>
            <a:r>
              <a:rPr lang="hu-HU" altLang="hu-HU" sz="2400">
                <a:solidFill>
                  <a:srgbClr val="294143"/>
                </a:solidFill>
              </a:rPr>
              <a:t> </a:t>
            </a:r>
          </a:p>
        </p:txBody>
      </p:sp>
      <p:cxnSp>
        <p:nvCxnSpPr>
          <p:cNvPr id="26" name="Egyenes összekötő nyíllal 23">
            <a:extLst>
              <a:ext uri="{FF2B5EF4-FFF2-40B4-BE49-F238E27FC236}">
                <a16:creationId xmlns:a16="http://schemas.microsoft.com/office/drawing/2014/main" id="{3862FB75-E58E-8D46-BC79-C67B56E21DF0}"/>
              </a:ext>
            </a:extLst>
          </p:cNvPr>
          <p:cNvCxnSpPr>
            <a:cxnSpLocks noChangeShapeType="1"/>
          </p:cNvCxnSpPr>
          <p:nvPr/>
        </p:nvCxnSpPr>
        <p:spPr bwMode="auto">
          <a:xfrm>
            <a:off x="6700093" y="2708275"/>
            <a:ext cx="0" cy="461963"/>
          </a:xfrm>
          <a:prstGeom prst="straightConnector1">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cxnSp>
      <p:sp>
        <p:nvSpPr>
          <p:cNvPr id="27" name="Szövegdoboz 24">
            <a:extLst>
              <a:ext uri="{FF2B5EF4-FFF2-40B4-BE49-F238E27FC236}">
                <a16:creationId xmlns:a16="http://schemas.microsoft.com/office/drawing/2014/main" id="{D1384187-F02F-7744-9F04-0A2184F9F581}"/>
              </a:ext>
            </a:extLst>
          </p:cNvPr>
          <p:cNvSpPr txBox="1">
            <a:spLocks noChangeArrowheads="1"/>
          </p:cNvSpPr>
          <p:nvPr/>
        </p:nvSpPr>
        <p:spPr bwMode="auto">
          <a:xfrm>
            <a:off x="8281243" y="2708275"/>
            <a:ext cx="11271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2400">
                <a:solidFill>
                  <a:srgbClr val="294143"/>
                </a:solidFill>
              </a:rPr>
              <a:t> ScvO</a:t>
            </a:r>
            <a:r>
              <a:rPr lang="hu-HU" altLang="hu-HU" sz="2400" baseline="-25000">
                <a:solidFill>
                  <a:srgbClr val="294143"/>
                </a:solidFill>
              </a:rPr>
              <a:t>2</a:t>
            </a:r>
            <a:r>
              <a:rPr lang="hu-HU" altLang="hu-HU" sz="2400">
                <a:solidFill>
                  <a:srgbClr val="294143"/>
                </a:solidFill>
              </a:rPr>
              <a:t> </a:t>
            </a:r>
          </a:p>
        </p:txBody>
      </p:sp>
      <p:cxnSp>
        <p:nvCxnSpPr>
          <p:cNvPr id="28" name="Egyenes összekötő nyíllal 25">
            <a:extLst>
              <a:ext uri="{FF2B5EF4-FFF2-40B4-BE49-F238E27FC236}">
                <a16:creationId xmlns:a16="http://schemas.microsoft.com/office/drawing/2014/main" id="{3F9155F9-1160-2540-ACFA-4B2824F87911}"/>
              </a:ext>
            </a:extLst>
          </p:cNvPr>
          <p:cNvCxnSpPr>
            <a:cxnSpLocks noChangeShapeType="1"/>
          </p:cNvCxnSpPr>
          <p:nvPr/>
        </p:nvCxnSpPr>
        <p:spPr bwMode="auto">
          <a:xfrm>
            <a:off x="8355855" y="2751138"/>
            <a:ext cx="0" cy="461962"/>
          </a:xfrm>
          <a:prstGeom prst="straightConnector1">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cxnSp>
      <p:sp>
        <p:nvSpPr>
          <p:cNvPr id="29" name="Jobbra nyíl 7">
            <a:extLst>
              <a:ext uri="{FF2B5EF4-FFF2-40B4-BE49-F238E27FC236}">
                <a16:creationId xmlns:a16="http://schemas.microsoft.com/office/drawing/2014/main" id="{6E57659F-FDCF-4B42-9BE4-D48A83B6FE4D}"/>
              </a:ext>
            </a:extLst>
          </p:cNvPr>
          <p:cNvSpPr>
            <a:spLocks noChangeArrowheads="1"/>
          </p:cNvSpPr>
          <p:nvPr/>
        </p:nvSpPr>
        <p:spPr bwMode="auto">
          <a:xfrm>
            <a:off x="7565280" y="2852738"/>
            <a:ext cx="646113" cy="215900"/>
          </a:xfrm>
          <a:prstGeom prst="rightArrow">
            <a:avLst>
              <a:gd name="adj1" fmla="val 50000"/>
              <a:gd name="adj2" fmla="val 50030"/>
            </a:avLst>
          </a:prstGeom>
          <a:solidFill>
            <a:schemeClr val="accent1"/>
          </a:solidFill>
          <a:ln w="12700">
            <a:solidFill>
              <a:schemeClr val="tx1"/>
            </a:solidFill>
            <a:round/>
            <a:headEnd type="none" w="sm" len="sm"/>
            <a:tailEnd type="none" w="sm" len="sm"/>
          </a:ln>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1800">
              <a:solidFill>
                <a:srgbClr val="294143"/>
              </a:solidFill>
            </a:endParaRPr>
          </a:p>
        </p:txBody>
      </p:sp>
      <p:sp>
        <p:nvSpPr>
          <p:cNvPr id="30" name="Oval 26">
            <a:extLst>
              <a:ext uri="{FF2B5EF4-FFF2-40B4-BE49-F238E27FC236}">
                <a16:creationId xmlns:a16="http://schemas.microsoft.com/office/drawing/2014/main" id="{8067C6F6-AF7F-D94D-A3C5-915CAB7D38D1}"/>
              </a:ext>
            </a:extLst>
          </p:cNvPr>
          <p:cNvSpPr>
            <a:spLocks noChangeArrowheads="1"/>
          </p:cNvSpPr>
          <p:nvPr/>
        </p:nvSpPr>
        <p:spPr bwMode="auto">
          <a:xfrm>
            <a:off x="4280743" y="3249613"/>
            <a:ext cx="144462" cy="215900"/>
          </a:xfrm>
          <a:prstGeom prst="ellipse">
            <a:avLst/>
          </a:prstGeom>
          <a:solidFill>
            <a:srgbClr val="FF0000"/>
          </a:solidFill>
          <a:ln w="12700">
            <a:solidFill>
              <a:srgbClr val="993300"/>
            </a:solidFill>
            <a:round/>
            <a:headEnd/>
            <a:tailEnd/>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2400">
              <a:solidFill>
                <a:srgbClr val="294143"/>
              </a:solidFill>
            </a:endParaRPr>
          </a:p>
        </p:txBody>
      </p:sp>
    </p:spTree>
    <p:custDataLst>
      <p:tags r:id="rId1"/>
    </p:custDataLst>
    <p:extLst>
      <p:ext uri="{BB962C8B-B14F-4D97-AF65-F5344CB8AC3E}">
        <p14:creationId xmlns:p14="http://schemas.microsoft.com/office/powerpoint/2010/main" val="91347957"/>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95833E-6 7.40741E-7 L -0.06993 -0.00023 " pathEditMode="relative" rAng="0" ptsTypes="AA">
                                      <p:cBhvr>
                                        <p:cTn id="6" dur="2000" fill="hold"/>
                                        <p:tgtEl>
                                          <p:spTgt spid="21"/>
                                        </p:tgtEl>
                                        <p:attrNameLst>
                                          <p:attrName>ppt_x</p:attrName>
                                          <p:attrName>ppt_y</p:attrName>
                                        </p:attrNameLst>
                                      </p:cBhvr>
                                      <p:rCtr x="-3503" y="-23"/>
                                    </p:animMotion>
                                  </p:childTnLst>
                                </p:cTn>
                              </p:par>
                            </p:childTnLst>
                          </p:cTn>
                        </p:par>
                        <p:par>
                          <p:cTn id="7" fill="hold">
                            <p:stCondLst>
                              <p:cond delay="2000"/>
                            </p:stCondLst>
                            <p:childTnLst>
                              <p:par>
                                <p:cTn id="8" presetID="55" presetClass="entr" presetSubtype="0" fill="hold" grpId="0" nodeType="afterEffect">
                                  <p:stCondLst>
                                    <p:cond delay="0"/>
                                  </p:stCondLst>
                                  <p:childTnLst>
                                    <p:set>
                                      <p:cBhvr>
                                        <p:cTn id="9" dur="1" fill="hold">
                                          <p:stCondLst>
                                            <p:cond delay="0"/>
                                          </p:stCondLst>
                                        </p:cTn>
                                        <p:tgtEl>
                                          <p:spTgt spid="23"/>
                                        </p:tgtEl>
                                        <p:attrNameLst>
                                          <p:attrName>style.visibility</p:attrName>
                                        </p:attrNameLst>
                                      </p:cBhvr>
                                      <p:to>
                                        <p:strVal val="visible"/>
                                      </p:to>
                                    </p:set>
                                    <p:anim calcmode="lin" valueType="num">
                                      <p:cBhvr>
                                        <p:cTn id="10" dur="1000" fill="hold"/>
                                        <p:tgtEl>
                                          <p:spTgt spid="23"/>
                                        </p:tgtEl>
                                        <p:attrNameLst>
                                          <p:attrName>ppt_w</p:attrName>
                                        </p:attrNameLst>
                                      </p:cBhvr>
                                      <p:tavLst>
                                        <p:tav tm="0">
                                          <p:val>
                                            <p:strVal val="#ppt_w*0.70"/>
                                          </p:val>
                                        </p:tav>
                                        <p:tav tm="100000">
                                          <p:val>
                                            <p:strVal val="#ppt_w"/>
                                          </p:val>
                                        </p:tav>
                                      </p:tavLst>
                                    </p:anim>
                                    <p:anim calcmode="lin" valueType="num">
                                      <p:cBhvr>
                                        <p:cTn id="11" dur="1000" fill="hold"/>
                                        <p:tgtEl>
                                          <p:spTgt spid="23"/>
                                        </p:tgtEl>
                                        <p:attrNameLst>
                                          <p:attrName>ppt_h</p:attrName>
                                        </p:attrNameLst>
                                      </p:cBhvr>
                                      <p:tavLst>
                                        <p:tav tm="0">
                                          <p:val>
                                            <p:strVal val="#ppt_h"/>
                                          </p:val>
                                        </p:tav>
                                        <p:tav tm="100000">
                                          <p:val>
                                            <p:strVal val="#ppt_h"/>
                                          </p:val>
                                        </p:tav>
                                      </p:tavLst>
                                    </p:anim>
                                    <p:animEffect transition="in" filter="fade">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decel="50000" fill="hold" grpId="1" nodeType="clickEffect">
                                  <p:stCondLst>
                                    <p:cond delay="0"/>
                                  </p:stCondLst>
                                  <p:childTnLst>
                                    <p:animMotion origin="layout" path="M -0.06993 -0.00023 L -0.13829 0.17037 " pathEditMode="relative" rAng="0" ptsTypes="AA">
                                      <p:cBhvr>
                                        <p:cTn id="16" dur="2000" fill="hold"/>
                                        <p:tgtEl>
                                          <p:spTgt spid="21"/>
                                        </p:tgtEl>
                                        <p:attrNameLst>
                                          <p:attrName>ppt_x</p:attrName>
                                          <p:attrName>ppt_y</p:attrName>
                                        </p:attrNameLst>
                                      </p:cBhvr>
                                      <p:rCtr x="-3424" y="8519"/>
                                    </p:animMotion>
                                  </p:childTnLst>
                                </p:cTn>
                              </p:par>
                              <p:par>
                                <p:cTn id="17" presetID="0" presetClass="path" presetSubtype="0" accel="50000" decel="50000" fill="hold" grpId="0" nodeType="withEffect">
                                  <p:stCondLst>
                                    <p:cond delay="0"/>
                                  </p:stCondLst>
                                  <p:childTnLst>
                                    <p:animMotion origin="layout" path="M -1.25E-6 -3.33333E-6 L -0.00273 0.16528 " pathEditMode="relative" rAng="0" ptsTypes="AA">
                                      <p:cBhvr>
                                        <p:cTn id="18" dur="2000" fill="hold"/>
                                        <p:tgtEl>
                                          <p:spTgt spid="30"/>
                                        </p:tgtEl>
                                        <p:attrNameLst>
                                          <p:attrName>ppt_x</p:attrName>
                                          <p:attrName>ppt_y</p:attrName>
                                        </p:attrNameLst>
                                      </p:cBhvr>
                                      <p:rCtr x="-143" y="8264"/>
                                    </p:animMotion>
                                  </p:childTnLst>
                                </p:cTn>
                              </p:par>
                            </p:childTnLst>
                          </p:cTn>
                        </p:par>
                        <p:par>
                          <p:cTn id="19" fill="hold">
                            <p:stCondLst>
                              <p:cond delay="2000"/>
                            </p:stCondLst>
                            <p:childTnLst>
                              <p:par>
                                <p:cTn id="20" presetID="55" presetClass="entr" presetSubtype="0"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1000" fill="hold"/>
                                        <p:tgtEl>
                                          <p:spTgt spid="22"/>
                                        </p:tgtEl>
                                        <p:attrNameLst>
                                          <p:attrName>ppt_w</p:attrName>
                                        </p:attrNameLst>
                                      </p:cBhvr>
                                      <p:tavLst>
                                        <p:tav tm="0">
                                          <p:val>
                                            <p:strVal val="#ppt_w*0.70"/>
                                          </p:val>
                                        </p:tav>
                                        <p:tav tm="100000">
                                          <p:val>
                                            <p:strVal val="#ppt_w"/>
                                          </p:val>
                                        </p:tav>
                                      </p:tavLst>
                                    </p:anim>
                                    <p:anim calcmode="lin" valueType="num">
                                      <p:cBhvr>
                                        <p:cTn id="23" dur="1000" fill="hold"/>
                                        <p:tgtEl>
                                          <p:spTgt spid="22"/>
                                        </p:tgtEl>
                                        <p:attrNameLst>
                                          <p:attrName>ppt_h</p:attrName>
                                        </p:attrNameLst>
                                      </p:cBhvr>
                                      <p:tavLst>
                                        <p:tav tm="0">
                                          <p:val>
                                            <p:strVal val="#ppt_h"/>
                                          </p:val>
                                        </p:tav>
                                        <p:tav tm="100000">
                                          <p:val>
                                            <p:strVal val="#ppt_h"/>
                                          </p:val>
                                        </p:tav>
                                      </p:tavLst>
                                    </p:anim>
                                    <p:animEffect transition="in" filter="fade">
                                      <p:cBhvr>
                                        <p:cTn id="24" dur="1000"/>
                                        <p:tgtEl>
                                          <p:spTgt spid="22"/>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childTnLst>
                                </p:cTn>
                              </p:par>
                              <p:par>
                                <p:cTn id="38" presetID="23" presetClass="entr" presetSubtype="16" fill="hold" grpId="0" nodeType="with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ppt_w</p:attrName>
                                        </p:attrNameLst>
                                      </p:cBhvr>
                                      <p:tavLst>
                                        <p:tav tm="0">
                                          <p:val>
                                            <p:fltVal val="0"/>
                                          </p:val>
                                        </p:tav>
                                        <p:tav tm="100000">
                                          <p:val>
                                            <p:strVal val="#ppt_w"/>
                                          </p:val>
                                        </p:tav>
                                      </p:tavLst>
                                    </p:anim>
                                    <p:anim calcmode="lin" valueType="num">
                                      <p:cBhvr>
                                        <p:cTn id="41" dur="500" fill="hold"/>
                                        <p:tgtEl>
                                          <p:spTgt spid="25"/>
                                        </p:tgtEl>
                                        <p:attrNameLst>
                                          <p:attrName>ppt_h</p:attrName>
                                        </p:attrNameLst>
                                      </p:cBhvr>
                                      <p:tavLst>
                                        <p:tav tm="0">
                                          <p:val>
                                            <p:fltVal val="0"/>
                                          </p:val>
                                        </p:tav>
                                        <p:tav tm="100000">
                                          <p:val>
                                            <p:strVal val="#ppt_h"/>
                                          </p:val>
                                        </p:tav>
                                      </p:tavLst>
                                    </p:anim>
                                  </p:childTnLst>
                                </p:cTn>
                              </p:par>
                              <p:par>
                                <p:cTn id="42" presetID="23" presetClass="entr" presetSubtype="16" fill="hold" grpId="0" nodeType="with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childTnLst>
                                </p:cTn>
                              </p:par>
                              <p:par>
                                <p:cTn id="46" presetID="23" presetClass="entr" presetSubtype="16" fill="hold" nodeType="with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p:cTn id="48" dur="500" fill="hold"/>
                                        <p:tgtEl>
                                          <p:spTgt spid="28"/>
                                        </p:tgtEl>
                                        <p:attrNameLst>
                                          <p:attrName>ppt_w</p:attrName>
                                        </p:attrNameLst>
                                      </p:cBhvr>
                                      <p:tavLst>
                                        <p:tav tm="0">
                                          <p:val>
                                            <p:fltVal val="0"/>
                                          </p:val>
                                        </p:tav>
                                        <p:tav tm="100000">
                                          <p:val>
                                            <p:strVal val="#ppt_w"/>
                                          </p:val>
                                        </p:tav>
                                      </p:tavLst>
                                    </p:anim>
                                    <p:anim calcmode="lin" valueType="num">
                                      <p:cBhvr>
                                        <p:cTn id="49" dur="500" fill="hold"/>
                                        <p:tgtEl>
                                          <p:spTgt spid="28"/>
                                        </p:tgtEl>
                                        <p:attrNameLst>
                                          <p:attrName>ppt_h</p:attrName>
                                        </p:attrNameLst>
                                      </p:cBhvr>
                                      <p:tavLst>
                                        <p:tav tm="0">
                                          <p:val>
                                            <p:fltVal val="0"/>
                                          </p:val>
                                        </p:tav>
                                        <p:tav tm="100000">
                                          <p:val>
                                            <p:strVal val="#ppt_h"/>
                                          </p:val>
                                        </p:tav>
                                      </p:tavLst>
                                    </p:anim>
                                  </p:childTnLst>
                                </p:cTn>
                              </p:par>
                              <p:par>
                                <p:cTn id="50" presetID="23" presetClass="entr" presetSubtype="16"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2" grpId="0" animBg="1"/>
      <p:bldP spid="23" grpId="0" animBg="1"/>
      <p:bldP spid="24" grpId="0" animBg="1"/>
      <p:bldP spid="25" grpId="0"/>
      <p:bldP spid="27" grpId="0"/>
      <p:bldP spid="29" grpId="0" animBg="1"/>
      <p:bldP spid="30"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pic>
        <p:nvPicPr>
          <p:cNvPr id="12" name="Picture 8">
            <a:extLst>
              <a:ext uri="{FF2B5EF4-FFF2-40B4-BE49-F238E27FC236}">
                <a16:creationId xmlns:a16="http://schemas.microsoft.com/office/drawing/2014/main" id="{4CB61A52-7F9D-AD4D-B243-39431211CDB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09837" y="101600"/>
            <a:ext cx="8096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Kép 2">
            <a:extLst>
              <a:ext uri="{FF2B5EF4-FFF2-40B4-BE49-F238E27FC236}">
                <a16:creationId xmlns:a16="http://schemas.microsoft.com/office/drawing/2014/main" id="{DC299C2A-1B5C-8C4B-BD1B-2FDEC0ACF89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78949" y="101600"/>
            <a:ext cx="1325563"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Kép 4">
            <a:extLst>
              <a:ext uri="{FF2B5EF4-FFF2-40B4-BE49-F238E27FC236}">
                <a16:creationId xmlns:a16="http://schemas.microsoft.com/office/drawing/2014/main" id="{2BF908BE-5F08-9344-B0F9-FC1B2608E6D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94124" y="117475"/>
            <a:ext cx="5160963"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Chart, line chart&#10;&#10;Description automatically generated with medium confidence">
            <a:extLst>
              <a:ext uri="{FF2B5EF4-FFF2-40B4-BE49-F238E27FC236}">
                <a16:creationId xmlns:a16="http://schemas.microsoft.com/office/drawing/2014/main" id="{D70166B1-FCCD-7449-A2D4-959687B8E88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98775" y="2209800"/>
            <a:ext cx="5156200" cy="3581400"/>
          </a:xfrm>
          <a:prstGeom prst="rect">
            <a:avLst/>
          </a:prstGeom>
        </p:spPr>
      </p:pic>
    </p:spTree>
    <p:custDataLst>
      <p:tags r:id="rId1"/>
    </p:custDataLst>
    <p:extLst>
      <p:ext uri="{BB962C8B-B14F-4D97-AF65-F5344CB8AC3E}">
        <p14:creationId xmlns:p14="http://schemas.microsoft.com/office/powerpoint/2010/main" val="619663225"/>
      </p:ext>
    </p:extLst>
  </p:cSld>
  <p:clrMapOvr>
    <a:masterClrMapping/>
  </p:clrMapOvr>
  <p:transition advTm="10799"/>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060">
            <a:extLst>
              <a:ext uri="{FF2B5EF4-FFF2-40B4-BE49-F238E27FC236}">
                <a16:creationId xmlns:a16="http://schemas.microsoft.com/office/drawing/2014/main" id="{1D3F96C7-2BE1-D64E-8287-C72A9D5CDE0D}"/>
              </a:ext>
            </a:extLst>
          </p:cNvPr>
          <p:cNvSpPr>
            <a:spLocks noGrp="1" noChangeArrowheads="1"/>
          </p:cNvSpPr>
          <p:nvPr>
            <p:ph type="title"/>
          </p:nvPr>
        </p:nvSpPr>
        <p:spPr>
          <a:xfrm>
            <a:off x="2077155" y="-273755"/>
            <a:ext cx="8579556" cy="993422"/>
          </a:xfrm>
        </p:spPr>
        <p:txBody>
          <a:bodyPr vert="horz" wrap="square" lIns="107245" tIns="52681" rIns="107245" bIns="52681" numCol="1" anchor="ctr" anchorCtr="0" compatLnSpc="1">
            <a:prstTxWarp prst="textNoShape">
              <a:avLst/>
            </a:prstTxWarp>
          </a:bodyPr>
          <a:lstStyle/>
          <a:p>
            <a:pPr algn="l"/>
            <a:r>
              <a:rPr lang="hu-HU" altLang="hu-HU">
                <a:solidFill>
                  <a:schemeClr val="tx1"/>
                </a:solidFill>
              </a:rPr>
              <a:t> </a:t>
            </a:r>
            <a:endParaRPr lang="en-GB" altLang="hu-HU" b="1">
              <a:solidFill>
                <a:srgbClr val="FFFFFF"/>
              </a:solidFill>
            </a:endParaRPr>
          </a:p>
        </p:txBody>
      </p:sp>
      <p:sp>
        <p:nvSpPr>
          <p:cNvPr id="8" name="Rectangle 9" descr="Vastag átlós felfelé">
            <a:extLst>
              <a:ext uri="{FF2B5EF4-FFF2-40B4-BE49-F238E27FC236}">
                <a16:creationId xmlns:a16="http://schemas.microsoft.com/office/drawing/2014/main" id="{E9374596-2F4B-924E-B50E-EB6F45A059F6}"/>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13" name="Kép 44">
            <a:extLst>
              <a:ext uri="{FF2B5EF4-FFF2-40B4-BE49-F238E27FC236}">
                <a16:creationId xmlns:a16="http://schemas.microsoft.com/office/drawing/2014/main" id="{61B1D45C-EBC5-0144-8212-B6776A7056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14" name="Picture 13" descr="A picture containing food&#10;&#10;Description automatically generated">
            <a:extLst>
              <a:ext uri="{FF2B5EF4-FFF2-40B4-BE49-F238E27FC236}">
                <a16:creationId xmlns:a16="http://schemas.microsoft.com/office/drawing/2014/main" id="{CBC18AD6-29BC-1D4D-B155-5C08CB848A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5" name="Téglalap 40">
            <a:extLst>
              <a:ext uri="{FF2B5EF4-FFF2-40B4-BE49-F238E27FC236}">
                <a16:creationId xmlns:a16="http://schemas.microsoft.com/office/drawing/2014/main" id="{1C536F62-E0FF-6447-A34E-1C9A4ADD2C9E}"/>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1" name="Lekerekített téglalap 2">
            <a:extLst>
              <a:ext uri="{FF2B5EF4-FFF2-40B4-BE49-F238E27FC236}">
                <a16:creationId xmlns:a16="http://schemas.microsoft.com/office/drawing/2014/main" id="{48840CEF-7C08-0F40-873E-23FF6F72D199}"/>
              </a:ext>
            </a:extLst>
          </p:cNvPr>
          <p:cNvSpPr>
            <a:spLocks noChangeArrowheads="1"/>
          </p:cNvSpPr>
          <p:nvPr/>
        </p:nvSpPr>
        <p:spPr bwMode="auto">
          <a:xfrm>
            <a:off x="1631504" y="3063019"/>
            <a:ext cx="9577064" cy="993422"/>
          </a:xfrm>
          <a:prstGeom prst="roundRect">
            <a:avLst>
              <a:gd name="adj" fmla="val 16667"/>
            </a:avLst>
          </a:prstGeom>
          <a:solidFill>
            <a:schemeClr val="bg1"/>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None/>
            </a:pPr>
            <a:r>
              <a:rPr lang="hu-HU" altLang="hu-HU" sz="4400" dirty="0">
                <a:solidFill>
                  <a:srgbClr val="294143"/>
                </a:solidFill>
              </a:rPr>
              <a:t>ScvO</a:t>
            </a:r>
            <a:r>
              <a:rPr lang="hu-HU" altLang="hu-HU" sz="4400" baseline="-25000" dirty="0">
                <a:solidFill>
                  <a:srgbClr val="294143"/>
                </a:solidFill>
              </a:rPr>
              <a:t>2</a:t>
            </a:r>
            <a:r>
              <a:rPr lang="hu-HU" altLang="hu-HU" sz="4400" dirty="0">
                <a:solidFill>
                  <a:srgbClr val="294143"/>
                </a:solidFill>
              </a:rPr>
              <a:t> – mint transzfúziós indikátor</a:t>
            </a:r>
          </a:p>
        </p:txBody>
      </p:sp>
      <p:pic>
        <p:nvPicPr>
          <p:cNvPr id="10" name="Kép 43">
            <a:extLst>
              <a:ext uri="{FF2B5EF4-FFF2-40B4-BE49-F238E27FC236}">
                <a16:creationId xmlns:a16="http://schemas.microsoft.com/office/drawing/2014/main" id="{4D40331B-AAE9-AF46-8A45-FCCA7EA20D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16" name="Kép 45">
            <a:extLst>
              <a:ext uri="{FF2B5EF4-FFF2-40B4-BE49-F238E27FC236}">
                <a16:creationId xmlns:a16="http://schemas.microsoft.com/office/drawing/2014/main" id="{34C45FD4-9477-3749-9B7D-55F040017E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spTree>
    <p:extLst>
      <p:ext uri="{BB962C8B-B14F-4D97-AF65-F5344CB8AC3E}">
        <p14:creationId xmlns:p14="http://schemas.microsoft.com/office/powerpoint/2010/main" val="2828617000"/>
      </p:ext>
    </p:extLst>
  </p:cSld>
  <p:clrMapOvr>
    <a:masterClrMapping/>
  </p:clrMapOvr>
  <mc:AlternateContent xmlns:mc="http://schemas.openxmlformats.org/markup-compatibility/2006" xmlns:p14="http://schemas.microsoft.com/office/powerpoint/2010/main">
    <mc:Choice Requires="p14">
      <p:transition spd="slow" p14:dur="2000" advTm="1008"/>
    </mc:Choice>
    <mc:Fallback xmlns="">
      <p:transition spd="slow" advTm="1008"/>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pic>
        <p:nvPicPr>
          <p:cNvPr id="10" name="Picture 2">
            <a:extLst>
              <a:ext uri="{FF2B5EF4-FFF2-40B4-BE49-F238E27FC236}">
                <a16:creationId xmlns:a16="http://schemas.microsoft.com/office/drawing/2014/main" id="{492AAC25-73B0-CB4C-852E-7827A2E383D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7169" y="2420938"/>
            <a:ext cx="8210550"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a:extLst>
              <a:ext uri="{FF2B5EF4-FFF2-40B4-BE49-F238E27FC236}">
                <a16:creationId xmlns:a16="http://schemas.microsoft.com/office/drawing/2014/main" id="{6C79B91D-1EF4-8348-8BDD-8D0A4A73420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55019" y="333375"/>
            <a:ext cx="58293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a:extLst>
              <a:ext uri="{FF2B5EF4-FFF2-40B4-BE49-F238E27FC236}">
                <a16:creationId xmlns:a16="http://schemas.microsoft.com/office/drawing/2014/main" id="{7506ACA1-AECB-CF4E-8EA1-EB2E9CE4ABB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35194" y="44450"/>
            <a:ext cx="1371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8">
            <a:extLst>
              <a:ext uri="{FF2B5EF4-FFF2-40B4-BE49-F238E27FC236}">
                <a16:creationId xmlns:a16="http://schemas.microsoft.com/office/drawing/2014/main" id="{9AB6A227-95AD-AD4B-8E09-8DEFE21448B6}"/>
              </a:ext>
            </a:extLst>
          </p:cNvPr>
          <p:cNvSpPr txBox="1">
            <a:spLocks noChangeArrowheads="1"/>
          </p:cNvSpPr>
          <p:nvPr/>
        </p:nvSpPr>
        <p:spPr bwMode="auto">
          <a:xfrm>
            <a:off x="6909494" y="1214438"/>
            <a:ext cx="4083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1400">
                <a:solidFill>
                  <a:srgbClr val="FF0000"/>
                </a:solidFill>
              </a:rPr>
              <a:t>Vallet B, et al. </a:t>
            </a:r>
            <a:r>
              <a:rPr lang="hu-HU" altLang="hu-HU" sz="1400" i="1">
                <a:solidFill>
                  <a:srgbClr val="FF0000"/>
                </a:solidFill>
              </a:rPr>
              <a:t>BP&amp;R Clin Anaesth </a:t>
            </a:r>
            <a:r>
              <a:rPr lang="en-US" altLang="hu-HU" sz="1400">
                <a:solidFill>
                  <a:srgbClr val="FF0000"/>
                </a:solidFill>
              </a:rPr>
              <a:t>20</a:t>
            </a:r>
            <a:r>
              <a:rPr lang="hu-HU" altLang="hu-HU" sz="1400">
                <a:solidFill>
                  <a:srgbClr val="FF0000"/>
                </a:solidFill>
              </a:rPr>
              <a:t>07</a:t>
            </a:r>
            <a:r>
              <a:rPr lang="en-US" altLang="hu-HU" sz="1400">
                <a:solidFill>
                  <a:srgbClr val="FF0000"/>
                </a:solidFill>
              </a:rPr>
              <a:t>; </a:t>
            </a:r>
            <a:r>
              <a:rPr lang="hu-HU" altLang="hu-HU" sz="1400">
                <a:solidFill>
                  <a:srgbClr val="FF0000"/>
                </a:solidFill>
              </a:rPr>
              <a:t>21</a:t>
            </a:r>
            <a:r>
              <a:rPr lang="en-US" altLang="hu-HU" sz="1400">
                <a:solidFill>
                  <a:srgbClr val="FF0000"/>
                </a:solidFill>
              </a:rPr>
              <a:t>: </a:t>
            </a:r>
            <a:r>
              <a:rPr lang="hu-HU" altLang="hu-HU" sz="1400">
                <a:solidFill>
                  <a:srgbClr val="FF0000"/>
                </a:solidFill>
              </a:rPr>
              <a:t>173-181</a:t>
            </a:r>
          </a:p>
        </p:txBody>
      </p:sp>
    </p:spTree>
    <p:custDataLst>
      <p:tags r:id="rId1"/>
    </p:custDataLst>
    <p:extLst>
      <p:ext uri="{BB962C8B-B14F-4D97-AF65-F5344CB8AC3E}">
        <p14:creationId xmlns:p14="http://schemas.microsoft.com/office/powerpoint/2010/main" val="3754450461"/>
      </p:ext>
    </p:extLst>
  </p:cSld>
  <p:clrMapOvr>
    <a:masterClrMapping/>
  </p:clrMapOvr>
  <p:transition advTm="10799"/>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pic>
        <p:nvPicPr>
          <p:cNvPr id="11" name="Picture 3">
            <a:extLst>
              <a:ext uri="{FF2B5EF4-FFF2-40B4-BE49-F238E27FC236}">
                <a16:creationId xmlns:a16="http://schemas.microsoft.com/office/drawing/2014/main" id="{6C79B91D-1EF4-8348-8BDD-8D0A4A73420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019" y="333375"/>
            <a:ext cx="58293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a:extLst>
              <a:ext uri="{FF2B5EF4-FFF2-40B4-BE49-F238E27FC236}">
                <a16:creationId xmlns:a16="http://schemas.microsoft.com/office/drawing/2014/main" id="{7506ACA1-AECB-CF4E-8EA1-EB2E9CE4ABB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35194" y="44450"/>
            <a:ext cx="13716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8">
            <a:extLst>
              <a:ext uri="{FF2B5EF4-FFF2-40B4-BE49-F238E27FC236}">
                <a16:creationId xmlns:a16="http://schemas.microsoft.com/office/drawing/2014/main" id="{9AB6A227-95AD-AD4B-8E09-8DEFE21448B6}"/>
              </a:ext>
            </a:extLst>
          </p:cNvPr>
          <p:cNvSpPr txBox="1">
            <a:spLocks noChangeArrowheads="1"/>
          </p:cNvSpPr>
          <p:nvPr/>
        </p:nvSpPr>
        <p:spPr bwMode="auto">
          <a:xfrm>
            <a:off x="6909494" y="1214438"/>
            <a:ext cx="40830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1400">
                <a:solidFill>
                  <a:srgbClr val="FF0000"/>
                </a:solidFill>
              </a:rPr>
              <a:t>Vallet B, et al. </a:t>
            </a:r>
            <a:r>
              <a:rPr lang="hu-HU" altLang="hu-HU" sz="1400" i="1">
                <a:solidFill>
                  <a:srgbClr val="FF0000"/>
                </a:solidFill>
              </a:rPr>
              <a:t>BP&amp;R Clin Anaesth </a:t>
            </a:r>
            <a:r>
              <a:rPr lang="en-US" altLang="hu-HU" sz="1400">
                <a:solidFill>
                  <a:srgbClr val="FF0000"/>
                </a:solidFill>
              </a:rPr>
              <a:t>20</a:t>
            </a:r>
            <a:r>
              <a:rPr lang="hu-HU" altLang="hu-HU" sz="1400">
                <a:solidFill>
                  <a:srgbClr val="FF0000"/>
                </a:solidFill>
              </a:rPr>
              <a:t>07</a:t>
            </a:r>
            <a:r>
              <a:rPr lang="en-US" altLang="hu-HU" sz="1400">
                <a:solidFill>
                  <a:srgbClr val="FF0000"/>
                </a:solidFill>
              </a:rPr>
              <a:t>; </a:t>
            </a:r>
            <a:r>
              <a:rPr lang="hu-HU" altLang="hu-HU" sz="1400">
                <a:solidFill>
                  <a:srgbClr val="FF0000"/>
                </a:solidFill>
              </a:rPr>
              <a:t>21</a:t>
            </a:r>
            <a:r>
              <a:rPr lang="en-US" altLang="hu-HU" sz="1400">
                <a:solidFill>
                  <a:srgbClr val="FF0000"/>
                </a:solidFill>
              </a:rPr>
              <a:t>: </a:t>
            </a:r>
            <a:r>
              <a:rPr lang="hu-HU" altLang="hu-HU" sz="1400">
                <a:solidFill>
                  <a:srgbClr val="FF0000"/>
                </a:solidFill>
              </a:rPr>
              <a:t>173-181</a:t>
            </a:r>
          </a:p>
        </p:txBody>
      </p:sp>
      <p:pic>
        <p:nvPicPr>
          <p:cNvPr id="16" name="Picture 2">
            <a:extLst>
              <a:ext uri="{FF2B5EF4-FFF2-40B4-BE49-F238E27FC236}">
                <a16:creationId xmlns:a16="http://schemas.microsoft.com/office/drawing/2014/main" id="{B7B1F045-5007-9E42-8416-E63F9820FA3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95946" y="1698625"/>
            <a:ext cx="7056438" cy="504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églalap 8">
            <a:extLst>
              <a:ext uri="{FF2B5EF4-FFF2-40B4-BE49-F238E27FC236}">
                <a16:creationId xmlns:a16="http://schemas.microsoft.com/office/drawing/2014/main" id="{5DF6C98C-5E1F-C449-8D23-DB9834BF6B59}"/>
              </a:ext>
            </a:extLst>
          </p:cNvPr>
          <p:cNvSpPr/>
          <p:nvPr/>
        </p:nvSpPr>
        <p:spPr>
          <a:xfrm>
            <a:off x="4800996" y="2924175"/>
            <a:ext cx="2232025" cy="10096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solidFill>
                <a:srgbClr val="294143"/>
              </a:solidFill>
            </a:endParaRPr>
          </a:p>
        </p:txBody>
      </p:sp>
      <p:sp>
        <p:nvSpPr>
          <p:cNvPr id="18" name="Ellipszis feliratnak 9">
            <a:extLst>
              <a:ext uri="{FF2B5EF4-FFF2-40B4-BE49-F238E27FC236}">
                <a16:creationId xmlns:a16="http://schemas.microsoft.com/office/drawing/2014/main" id="{7D371368-9953-0B45-ACDD-634D550BF414}"/>
              </a:ext>
            </a:extLst>
          </p:cNvPr>
          <p:cNvSpPr/>
          <p:nvPr/>
        </p:nvSpPr>
        <p:spPr>
          <a:xfrm>
            <a:off x="6817121" y="4149725"/>
            <a:ext cx="2735263" cy="2232025"/>
          </a:xfrm>
          <a:prstGeom prst="wedgeEllipseCallout">
            <a:avLst>
              <a:gd name="adj1" fmla="val -76022"/>
              <a:gd name="adj2" fmla="val -5976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hu-HU" sz="2800" dirty="0">
                <a:solidFill>
                  <a:srgbClr val="294143"/>
                </a:solidFill>
              </a:rPr>
              <a:t>The </a:t>
            </a:r>
            <a:r>
              <a:rPr lang="hu-HU" sz="2800" dirty="0" err="1">
                <a:solidFill>
                  <a:srgbClr val="294143"/>
                </a:solidFill>
              </a:rPr>
              <a:t>guideline</a:t>
            </a:r>
            <a:r>
              <a:rPr lang="hu-HU" sz="2800" dirty="0">
                <a:solidFill>
                  <a:srgbClr val="294143"/>
                </a:solidFill>
              </a:rPr>
              <a:t> </a:t>
            </a:r>
            <a:r>
              <a:rPr lang="hu-HU" sz="2800" dirty="0" err="1">
                <a:solidFill>
                  <a:srgbClr val="294143"/>
                </a:solidFill>
              </a:rPr>
              <a:t>was</a:t>
            </a:r>
            <a:r>
              <a:rPr lang="hu-HU" sz="2800" dirty="0">
                <a:solidFill>
                  <a:srgbClr val="294143"/>
                </a:solidFill>
              </a:rPr>
              <a:t> </a:t>
            </a:r>
            <a:r>
              <a:rPr lang="hu-HU" sz="2800" dirty="0" err="1">
                <a:solidFill>
                  <a:srgbClr val="294143"/>
                </a:solidFill>
              </a:rPr>
              <a:t>wrong</a:t>
            </a:r>
            <a:r>
              <a:rPr lang="hu-HU" sz="2800" dirty="0">
                <a:solidFill>
                  <a:srgbClr val="294143"/>
                </a:solidFill>
              </a:rPr>
              <a:t>?</a:t>
            </a:r>
          </a:p>
        </p:txBody>
      </p:sp>
    </p:spTree>
    <p:custDataLst>
      <p:tags r:id="rId1"/>
    </p:custDataLst>
    <p:extLst>
      <p:ext uri="{BB962C8B-B14F-4D97-AF65-F5344CB8AC3E}">
        <p14:creationId xmlns:p14="http://schemas.microsoft.com/office/powerpoint/2010/main" val="562109469"/>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strVal val="#ppt_w*0.70"/>
                                          </p:val>
                                        </p:tav>
                                        <p:tav tm="100000">
                                          <p:val>
                                            <p:strVal val="#ppt_w"/>
                                          </p:val>
                                        </p:tav>
                                      </p:tavLst>
                                    </p:anim>
                                    <p:anim calcmode="lin" valueType="num">
                                      <p:cBhvr>
                                        <p:cTn id="8" dur="1000" fill="hold"/>
                                        <p:tgtEl>
                                          <p:spTgt spid="17"/>
                                        </p:tgtEl>
                                        <p:attrNameLst>
                                          <p:attrName>ppt_h</p:attrName>
                                        </p:attrNameLst>
                                      </p:cBhvr>
                                      <p:tavLst>
                                        <p:tav tm="0">
                                          <p:val>
                                            <p:strVal val="#ppt_h"/>
                                          </p:val>
                                        </p:tav>
                                        <p:tav tm="100000">
                                          <p:val>
                                            <p:strVal val="#ppt_h"/>
                                          </p:val>
                                        </p:tav>
                                      </p:tavLst>
                                    </p:anim>
                                    <p:animEffect transition="in" filter="fade">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strVal val="#ppt_w*0.70"/>
                                          </p:val>
                                        </p:tav>
                                        <p:tav tm="100000">
                                          <p:val>
                                            <p:strVal val="#ppt_w"/>
                                          </p:val>
                                        </p:tav>
                                      </p:tavLst>
                                    </p:anim>
                                    <p:anim calcmode="lin" valueType="num">
                                      <p:cBhvr>
                                        <p:cTn id="15" dur="1000" fill="hold"/>
                                        <p:tgtEl>
                                          <p:spTgt spid="18"/>
                                        </p:tgtEl>
                                        <p:attrNameLst>
                                          <p:attrName>ppt_h</p:attrName>
                                        </p:attrNameLst>
                                      </p:cBhvr>
                                      <p:tavLst>
                                        <p:tav tm="0">
                                          <p:val>
                                            <p:strVal val="#ppt_h"/>
                                          </p:val>
                                        </p:tav>
                                        <p:tav tm="100000">
                                          <p:val>
                                            <p:strVal val="#ppt_h"/>
                                          </p:val>
                                        </p:tav>
                                      </p:tavLst>
                                    </p:anim>
                                    <p:animEffect transition="in" filter="fade">
                                      <p:cBhvr>
                                        <p:cTn id="16"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0" name="Rectangle 6">
            <a:extLst>
              <a:ext uri="{FF2B5EF4-FFF2-40B4-BE49-F238E27FC236}">
                <a16:creationId xmlns:a16="http://schemas.microsoft.com/office/drawing/2014/main" id="{711FF8E3-751E-2041-8AF0-FA703E2FE89D}"/>
              </a:ext>
            </a:extLst>
          </p:cNvPr>
          <p:cNvSpPr>
            <a:spLocks noChangeArrowheads="1"/>
          </p:cNvSpPr>
          <p:nvPr/>
        </p:nvSpPr>
        <p:spPr bwMode="auto">
          <a:xfrm>
            <a:off x="2568128" y="116632"/>
            <a:ext cx="82296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ct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2400" dirty="0">
                <a:solidFill>
                  <a:srgbClr val="000000"/>
                </a:solidFill>
              </a:rPr>
              <a:t>CENTRAL VENOUS OXYGEN SATURATION (ScvO</a:t>
            </a:r>
            <a:r>
              <a:rPr lang="hu-HU" altLang="hu-HU" sz="2400" baseline="-25000" dirty="0">
                <a:solidFill>
                  <a:srgbClr val="000000"/>
                </a:solidFill>
              </a:rPr>
              <a:t>2</a:t>
            </a:r>
            <a:r>
              <a:rPr lang="hu-HU" altLang="hu-HU" sz="2400" dirty="0">
                <a:solidFill>
                  <a:srgbClr val="000000"/>
                </a:solidFill>
              </a:rPr>
              <a:t>) – THE PHYSIOLOGIC TRANSFUSION TRIGGER?</a:t>
            </a:r>
            <a:endParaRPr lang="en-GB" altLang="hu-HU" sz="2400" b="1" dirty="0">
              <a:solidFill>
                <a:srgbClr val="FFFFFF"/>
              </a:solidFill>
            </a:endParaRPr>
          </a:p>
        </p:txBody>
      </p:sp>
      <p:sp>
        <p:nvSpPr>
          <p:cNvPr id="11" name="Text Box 8">
            <a:extLst>
              <a:ext uri="{FF2B5EF4-FFF2-40B4-BE49-F238E27FC236}">
                <a16:creationId xmlns:a16="http://schemas.microsoft.com/office/drawing/2014/main" id="{BA025122-6ABB-FB49-A7F3-C399E7A4105B}"/>
              </a:ext>
            </a:extLst>
          </p:cNvPr>
          <p:cNvSpPr txBox="1">
            <a:spLocks noChangeArrowheads="1"/>
          </p:cNvSpPr>
          <p:nvPr/>
        </p:nvSpPr>
        <p:spPr bwMode="auto">
          <a:xfrm>
            <a:off x="7546453" y="980728"/>
            <a:ext cx="409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400" dirty="0">
                <a:solidFill>
                  <a:srgbClr val="FF0000"/>
                </a:solidFill>
              </a:rPr>
              <a:t>Kocsi S, et </a:t>
            </a:r>
            <a:r>
              <a:rPr lang="hu-HU" altLang="hu-HU" sz="1400" dirty="0" err="1">
                <a:solidFill>
                  <a:srgbClr val="FF0000"/>
                </a:solidFill>
              </a:rPr>
              <a:t>al</a:t>
            </a:r>
            <a:r>
              <a:rPr lang="hu-HU" altLang="hu-HU" sz="1400" dirty="0">
                <a:solidFill>
                  <a:srgbClr val="FF0000"/>
                </a:solidFill>
              </a:rPr>
              <a:t>. </a:t>
            </a:r>
            <a:r>
              <a:rPr lang="en-US" altLang="hu-HU" sz="1400" i="1" dirty="0">
                <a:solidFill>
                  <a:srgbClr val="FF0000"/>
                </a:solidFill>
              </a:rPr>
              <a:t>Intensive Care Med </a:t>
            </a:r>
            <a:r>
              <a:rPr lang="en-US" altLang="hu-HU" sz="1400" dirty="0">
                <a:solidFill>
                  <a:srgbClr val="FF0000"/>
                </a:solidFill>
              </a:rPr>
              <a:t>2010; 36(S2): S351</a:t>
            </a:r>
            <a:endParaRPr lang="hu-HU" altLang="hu-HU" sz="1400" dirty="0">
              <a:solidFill>
                <a:srgbClr val="FF0000"/>
              </a:solidFill>
            </a:endParaRPr>
          </a:p>
        </p:txBody>
      </p:sp>
      <p:sp>
        <p:nvSpPr>
          <p:cNvPr id="12" name="Text Box 4">
            <a:extLst>
              <a:ext uri="{FF2B5EF4-FFF2-40B4-BE49-F238E27FC236}">
                <a16:creationId xmlns:a16="http://schemas.microsoft.com/office/drawing/2014/main" id="{95A62A69-E40A-AF4A-95BC-288B79C23106}"/>
              </a:ext>
            </a:extLst>
          </p:cNvPr>
          <p:cNvSpPr txBox="1">
            <a:spLocks noChangeArrowheads="1"/>
          </p:cNvSpPr>
          <p:nvPr/>
        </p:nvSpPr>
        <p:spPr bwMode="auto">
          <a:xfrm>
            <a:off x="2974528" y="5867400"/>
            <a:ext cx="6707187"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buClr>
                <a:srgbClr val="000000"/>
              </a:buClr>
              <a:buSzPct val="75000"/>
              <a:buFont typeface="Monotype Sorts" pitchFamily="2" charset="2"/>
              <a:buNone/>
            </a:pPr>
            <a:r>
              <a:rPr lang="en-GB" altLang="hu-HU" sz="1600">
                <a:solidFill>
                  <a:srgbClr val="000000"/>
                </a:solidFill>
              </a:rPr>
              <a:t>Data are presented as: </a:t>
            </a:r>
            <a:r>
              <a:rPr lang="hu-HU" altLang="hu-HU" sz="1600">
                <a:solidFill>
                  <a:srgbClr val="000000"/>
                </a:solidFill>
              </a:rPr>
              <a:t>m</a:t>
            </a:r>
            <a:r>
              <a:rPr lang="en-GB" altLang="hu-HU" sz="1600">
                <a:solidFill>
                  <a:srgbClr val="000000"/>
                </a:solidFill>
              </a:rPr>
              <a:t>e</a:t>
            </a:r>
            <a:r>
              <a:rPr lang="hu-HU" altLang="hu-HU" sz="1600">
                <a:solidFill>
                  <a:srgbClr val="000000"/>
                </a:solidFill>
              </a:rPr>
              <a:t>dian (interquartile range)</a:t>
            </a:r>
            <a:r>
              <a:rPr lang="en-GB" altLang="hu-HU" sz="1600">
                <a:solidFill>
                  <a:srgbClr val="000000"/>
                </a:solidFill>
              </a:rPr>
              <a:t>. </a:t>
            </a:r>
            <a:endParaRPr lang="hu-HU" altLang="hu-HU" sz="1600">
              <a:solidFill>
                <a:srgbClr val="000000"/>
              </a:solidFill>
            </a:endParaRPr>
          </a:p>
          <a:p>
            <a:pPr algn="ctr">
              <a:buClr>
                <a:srgbClr val="000000"/>
              </a:buClr>
              <a:buSzPct val="75000"/>
              <a:buFont typeface="Monotype Sorts" pitchFamily="2" charset="2"/>
              <a:buNone/>
            </a:pPr>
            <a:r>
              <a:rPr lang="en-GB" altLang="hu-HU" sz="1600">
                <a:solidFill>
                  <a:srgbClr val="000000"/>
                </a:solidFill>
              </a:rPr>
              <a:t>For statistical analysis </a:t>
            </a:r>
            <a:r>
              <a:rPr lang="hu-HU" altLang="hu-HU" sz="1600">
                <a:solidFill>
                  <a:srgbClr val="000000"/>
                </a:solidFill>
              </a:rPr>
              <a:t>Mann-Whitney test was used</a:t>
            </a:r>
            <a:r>
              <a:rPr lang="en-GB" altLang="hu-HU" sz="1600">
                <a:solidFill>
                  <a:srgbClr val="000000"/>
                </a:solidFill>
              </a:rPr>
              <a:t>. *</a:t>
            </a:r>
            <a:r>
              <a:rPr lang="hu-HU" altLang="hu-HU" sz="1600">
                <a:solidFill>
                  <a:srgbClr val="000000"/>
                </a:solidFill>
              </a:rPr>
              <a:t>,</a:t>
            </a:r>
            <a:r>
              <a:rPr lang="en-GB" altLang="hu-HU" sz="1600">
                <a:solidFill>
                  <a:srgbClr val="000000"/>
                </a:solidFill>
              </a:rPr>
              <a:t> </a:t>
            </a:r>
            <a:r>
              <a:rPr lang="hu-HU" altLang="hu-HU" sz="1600">
                <a:solidFill>
                  <a:srgbClr val="000000"/>
                </a:solidFill>
              </a:rPr>
              <a:t>p</a:t>
            </a:r>
            <a:r>
              <a:rPr lang="en-GB" altLang="hu-HU" sz="1600">
                <a:solidFill>
                  <a:srgbClr val="000000"/>
                </a:solidFill>
              </a:rPr>
              <a:t>&lt;0.0</a:t>
            </a:r>
            <a:r>
              <a:rPr lang="hu-HU" altLang="hu-HU" sz="1600">
                <a:solidFill>
                  <a:srgbClr val="000000"/>
                </a:solidFill>
              </a:rPr>
              <a:t>01</a:t>
            </a:r>
          </a:p>
        </p:txBody>
      </p:sp>
      <p:graphicFrame>
        <p:nvGraphicFramePr>
          <p:cNvPr id="15" name="Group 43">
            <a:extLst>
              <a:ext uri="{FF2B5EF4-FFF2-40B4-BE49-F238E27FC236}">
                <a16:creationId xmlns:a16="http://schemas.microsoft.com/office/drawing/2014/main" id="{2E4D017B-E0C3-8B44-8443-9F01E250DE55}"/>
              </a:ext>
            </a:extLst>
          </p:cNvPr>
          <p:cNvGraphicFramePr>
            <a:graphicFrameLocks noGrp="1"/>
          </p:cNvGraphicFramePr>
          <p:nvPr>
            <p:extLst>
              <p:ext uri="{D42A27DB-BD31-4B8C-83A1-F6EECF244321}">
                <p14:modId xmlns:p14="http://schemas.microsoft.com/office/powerpoint/2010/main" val="255990643"/>
              </p:ext>
            </p:extLst>
          </p:nvPr>
        </p:nvGraphicFramePr>
        <p:xfrm>
          <a:off x="2371278" y="3500438"/>
          <a:ext cx="7750175" cy="2125662"/>
        </p:xfrm>
        <a:graphic>
          <a:graphicData uri="http://schemas.openxmlformats.org/drawingml/2006/table">
            <a:tbl>
              <a:tblPr/>
              <a:tblGrid>
                <a:gridCol w="2590800">
                  <a:extLst>
                    <a:ext uri="{9D8B030D-6E8A-4147-A177-3AD203B41FA5}">
                      <a16:colId xmlns:a16="http://schemas.microsoft.com/office/drawing/2014/main" val="445737735"/>
                    </a:ext>
                  </a:extLst>
                </a:gridCol>
                <a:gridCol w="1812925">
                  <a:extLst>
                    <a:ext uri="{9D8B030D-6E8A-4147-A177-3AD203B41FA5}">
                      <a16:colId xmlns:a16="http://schemas.microsoft.com/office/drawing/2014/main" val="2499272129"/>
                    </a:ext>
                  </a:extLst>
                </a:gridCol>
                <a:gridCol w="1992312">
                  <a:extLst>
                    <a:ext uri="{9D8B030D-6E8A-4147-A177-3AD203B41FA5}">
                      <a16:colId xmlns:a16="http://schemas.microsoft.com/office/drawing/2014/main" val="1854650435"/>
                    </a:ext>
                  </a:extLst>
                </a:gridCol>
                <a:gridCol w="1354138">
                  <a:extLst>
                    <a:ext uri="{9D8B030D-6E8A-4147-A177-3AD203B41FA5}">
                      <a16:colId xmlns:a16="http://schemas.microsoft.com/office/drawing/2014/main" val="2441620444"/>
                    </a:ext>
                  </a:extLst>
                </a:gridCol>
              </a:tblGrid>
              <a:tr h="640045">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191919"/>
                        </a:solidFill>
                        <a:effectLst/>
                        <a:latin typeface="Times New Roman" panose="02020603050405020304" pitchFamily="18" charset="0"/>
                        <a:cs typeface="Arial" panose="020B0604020202020204" pitchFamily="34" charset="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en-US" sz="1800" b="1" i="0" u="none" strike="noStrike" cap="none" normalizeH="0" baseline="0">
                          <a:ln>
                            <a:noFill/>
                          </a:ln>
                          <a:solidFill>
                            <a:srgbClr val="191919"/>
                          </a:solidFill>
                          <a:effectLst/>
                          <a:latin typeface="Times New Roman" panose="02020603050405020304" pitchFamily="18" charset="0"/>
                          <a:cs typeface="Times New Roman" panose="02020603050405020304" pitchFamily="18" charset="0"/>
                        </a:rPr>
                        <a:t>Low</a:t>
                      </a:r>
                    </a:p>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en-US" sz="1800" b="0" i="0" u="none" strike="noStrike" cap="none" normalizeH="0" baseline="0">
                          <a:ln>
                            <a:noFill/>
                          </a:ln>
                          <a:solidFill>
                            <a:srgbClr val="191919"/>
                          </a:solidFill>
                          <a:effectLst/>
                          <a:latin typeface="Times New Roman" panose="02020603050405020304" pitchFamily="18" charset="0"/>
                          <a:cs typeface="Times New Roman" panose="02020603050405020304" pitchFamily="18" charset="0"/>
                        </a:rPr>
                        <a:t>(n = 27)</a:t>
                      </a:r>
                      <a:endParaRPr kumimoji="0" lang="hu-HU" altLang="en-US" sz="1800" b="1" i="0" u="none" strike="noStrike" cap="none" normalizeH="0" baseline="0">
                        <a:ln>
                          <a:noFill/>
                        </a:ln>
                        <a:solidFill>
                          <a:srgbClr val="191919"/>
                        </a:solidFill>
                        <a:effectLst/>
                        <a:latin typeface="Times New Roman" panose="02020603050405020304" pitchFamily="18" charset="0"/>
                        <a:cs typeface="Times New Roman" panose="02020603050405020304" pitchFamily="18" charset="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en-US" sz="1800" b="1" i="0" u="none" strike="noStrike" cap="none" normalizeH="0" baseline="0">
                          <a:ln>
                            <a:noFill/>
                          </a:ln>
                          <a:solidFill>
                            <a:srgbClr val="191919"/>
                          </a:solidFill>
                          <a:effectLst/>
                          <a:latin typeface="Times New Roman" panose="02020603050405020304" pitchFamily="18" charset="0"/>
                          <a:cs typeface="Times New Roman" panose="02020603050405020304" pitchFamily="18" charset="0"/>
                        </a:rPr>
                        <a:t>High</a:t>
                      </a:r>
                    </a:p>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en-US" sz="1800" b="0" i="0" u="none" strike="noStrike" cap="none" normalizeH="0" baseline="0">
                          <a:ln>
                            <a:noFill/>
                          </a:ln>
                          <a:solidFill>
                            <a:srgbClr val="191919"/>
                          </a:solidFill>
                          <a:effectLst/>
                          <a:latin typeface="Times New Roman" panose="02020603050405020304" pitchFamily="18" charset="0"/>
                          <a:cs typeface="Times New Roman" panose="02020603050405020304" pitchFamily="18" charset="0"/>
                        </a:rPr>
                        <a:t>(n = 23)</a:t>
                      </a:r>
                      <a:endParaRPr kumimoji="0" lang="hu-HU" altLang="en-US" sz="1800" b="1" i="0" u="none" strike="noStrike" cap="none" normalizeH="0" baseline="0">
                        <a:ln>
                          <a:noFill/>
                        </a:ln>
                        <a:solidFill>
                          <a:srgbClr val="191919"/>
                        </a:solidFill>
                        <a:effectLst/>
                        <a:latin typeface="Times New Roman" panose="02020603050405020304" pitchFamily="18" charset="0"/>
                        <a:cs typeface="Arial" panose="020B0604020202020204" pitchFamily="34" charset="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en-US" sz="1800" b="1" i="0" u="none" strike="noStrike" cap="none" normalizeH="0" baseline="0">
                          <a:ln>
                            <a:noFill/>
                          </a:ln>
                          <a:solidFill>
                            <a:srgbClr val="191919"/>
                          </a:solidFill>
                          <a:effectLst/>
                          <a:latin typeface="Times New Roman" panose="02020603050405020304" pitchFamily="18" charset="0"/>
                          <a:cs typeface="Arial" panose="020B0604020202020204" pitchFamily="34" charset="0"/>
                        </a:rPr>
                        <a:t>p</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0289414"/>
                  </a:ext>
                </a:extLst>
              </a:tr>
              <a:tr h="371404">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en-US" sz="1800" b="1" i="0" u="none" strike="noStrike" cap="none" normalizeH="0" baseline="0">
                          <a:ln>
                            <a:noFill/>
                          </a:ln>
                          <a:solidFill>
                            <a:srgbClr val="191919"/>
                          </a:solidFill>
                          <a:effectLst/>
                          <a:latin typeface="Times New Roman" panose="02020603050405020304" pitchFamily="18" charset="0"/>
                          <a:cs typeface="Arial" panose="020B0604020202020204" pitchFamily="34" charset="0"/>
                        </a:rPr>
                        <a:t>Heart rate (beats/min)</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en-US" sz="1800" b="0" i="0" u="none" strike="noStrike" cap="none" normalizeH="0" baseline="0">
                          <a:ln>
                            <a:noFill/>
                          </a:ln>
                          <a:solidFill>
                            <a:srgbClr val="191919"/>
                          </a:solidFill>
                          <a:effectLst/>
                          <a:latin typeface="Times New Roman" panose="02020603050405020304" pitchFamily="18" charset="0"/>
                          <a:cs typeface="Arial" panose="020B0604020202020204" pitchFamily="34" charset="0"/>
                        </a:rPr>
                        <a:t>90 (80-120)</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en-US" sz="1800" b="0" i="0" u="none" strike="noStrike" cap="none" normalizeH="0" baseline="0">
                          <a:ln>
                            <a:noFill/>
                          </a:ln>
                          <a:solidFill>
                            <a:srgbClr val="191919"/>
                          </a:solidFill>
                          <a:effectLst/>
                          <a:latin typeface="Times New Roman" panose="02020603050405020304" pitchFamily="18" charset="0"/>
                          <a:cs typeface="Arial" panose="020B0604020202020204" pitchFamily="34" charset="0"/>
                        </a:rPr>
                        <a:t>100 (89-110)</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en-US" sz="1800" b="0" i="0" u="none" strike="noStrike" cap="none" normalizeH="0" baseline="0">
                          <a:ln>
                            <a:noFill/>
                          </a:ln>
                          <a:solidFill>
                            <a:srgbClr val="191919"/>
                          </a:solidFill>
                          <a:effectLst/>
                          <a:latin typeface="Times New Roman" panose="02020603050405020304" pitchFamily="18" charset="0"/>
                          <a:cs typeface="Arial" panose="020B0604020202020204" pitchFamily="34" charset="0"/>
                        </a:rPr>
                        <a:t>0,981</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4304828"/>
                  </a:ext>
                </a:extLst>
              </a:tr>
              <a:tr h="371404">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en-US" sz="1800" b="1" i="0" u="none" strike="noStrike" cap="none" normalizeH="0" baseline="0">
                          <a:ln>
                            <a:noFill/>
                          </a:ln>
                          <a:solidFill>
                            <a:srgbClr val="191919"/>
                          </a:solidFill>
                          <a:effectLst/>
                          <a:latin typeface="Times New Roman" panose="02020603050405020304" pitchFamily="18" charset="0"/>
                          <a:cs typeface="Arial" panose="020B0604020202020204" pitchFamily="34" charset="0"/>
                        </a:rPr>
                        <a:t>MAP (mmHg)</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en-US" sz="1800" b="0" i="0" u="none" strike="noStrike" cap="none" normalizeH="0" baseline="0">
                          <a:ln>
                            <a:noFill/>
                          </a:ln>
                          <a:solidFill>
                            <a:srgbClr val="191919"/>
                          </a:solidFill>
                          <a:effectLst/>
                          <a:latin typeface="Times New Roman" panose="02020603050405020304" pitchFamily="18" charset="0"/>
                          <a:cs typeface="Arial" panose="020B0604020202020204" pitchFamily="34" charset="0"/>
                        </a:rPr>
                        <a:t>75 (69-91)</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en-US" sz="1800" b="0" i="0" u="none" strike="noStrike" cap="none" normalizeH="0" baseline="0">
                          <a:ln>
                            <a:noFill/>
                          </a:ln>
                          <a:solidFill>
                            <a:srgbClr val="191919"/>
                          </a:solidFill>
                          <a:effectLst/>
                          <a:latin typeface="Times New Roman" panose="02020603050405020304" pitchFamily="18" charset="0"/>
                          <a:cs typeface="Arial" panose="020B0604020202020204" pitchFamily="34" charset="0"/>
                        </a:rPr>
                        <a:t>80 (72-90)</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en-US" sz="1800" b="0" i="0" u="none" strike="noStrike" cap="none" normalizeH="0" baseline="0">
                          <a:ln>
                            <a:noFill/>
                          </a:ln>
                          <a:solidFill>
                            <a:srgbClr val="191919"/>
                          </a:solidFill>
                          <a:effectLst/>
                          <a:latin typeface="Times New Roman" panose="02020603050405020304" pitchFamily="18" charset="0"/>
                          <a:cs typeface="Arial" panose="020B0604020202020204" pitchFamily="34" charset="0"/>
                        </a:rPr>
                        <a:t>0,724</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82024897"/>
                  </a:ext>
                </a:extLst>
              </a:tr>
              <a:tr h="371404">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en-US" sz="1800" b="1" i="0" u="none" strike="noStrike" cap="none" normalizeH="0" baseline="0">
                          <a:ln>
                            <a:noFill/>
                          </a:ln>
                          <a:solidFill>
                            <a:srgbClr val="191919"/>
                          </a:solidFill>
                          <a:effectLst/>
                          <a:latin typeface="Times New Roman" panose="02020603050405020304" pitchFamily="18" charset="0"/>
                          <a:cs typeface="Arial" panose="020B0604020202020204" pitchFamily="34" charset="0"/>
                        </a:rPr>
                        <a:t>Se lactate (mmol/l)</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en-US" sz="1800" b="0" i="0" u="none" strike="noStrike" cap="none" normalizeH="0" baseline="0">
                          <a:ln>
                            <a:noFill/>
                          </a:ln>
                          <a:solidFill>
                            <a:srgbClr val="191919"/>
                          </a:solidFill>
                          <a:effectLst/>
                          <a:latin typeface="Times New Roman" panose="02020603050405020304" pitchFamily="18" charset="0"/>
                          <a:cs typeface="Arial" panose="020B0604020202020204" pitchFamily="34" charset="0"/>
                        </a:rPr>
                        <a:t>1,4 (0,9-3,4)</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en-US" sz="1800" b="0" i="0" u="none" strike="noStrike" cap="none" normalizeH="0" baseline="0">
                          <a:ln>
                            <a:noFill/>
                          </a:ln>
                          <a:solidFill>
                            <a:srgbClr val="191919"/>
                          </a:solidFill>
                          <a:effectLst/>
                          <a:latin typeface="Times New Roman" panose="02020603050405020304" pitchFamily="18" charset="0"/>
                          <a:cs typeface="Arial" panose="020B0604020202020204" pitchFamily="34" charset="0"/>
                        </a:rPr>
                        <a:t>0,9 (0,6-1,3)</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en-US" sz="1800" b="0" i="0" u="none" strike="noStrike" cap="none" normalizeH="0" baseline="0">
                          <a:ln>
                            <a:noFill/>
                          </a:ln>
                          <a:solidFill>
                            <a:srgbClr val="191919"/>
                          </a:solidFill>
                          <a:effectLst/>
                          <a:latin typeface="Times New Roman" panose="02020603050405020304" pitchFamily="18" charset="0"/>
                          <a:cs typeface="Arial" panose="020B0604020202020204" pitchFamily="34" charset="0"/>
                        </a:rPr>
                        <a:t>0,072</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5826681"/>
                  </a:ext>
                </a:extLst>
              </a:tr>
              <a:tr h="371404">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en-US" sz="1800" b="1" i="0" u="none" strike="noStrike" cap="none" normalizeH="0" baseline="0">
                          <a:ln>
                            <a:noFill/>
                          </a:ln>
                          <a:solidFill>
                            <a:srgbClr val="191919"/>
                          </a:solidFill>
                          <a:effectLst/>
                          <a:latin typeface="Times New Roman" panose="02020603050405020304" pitchFamily="18" charset="0"/>
                          <a:cs typeface="Arial" panose="020B0604020202020204" pitchFamily="34" charset="0"/>
                        </a:rPr>
                        <a:t>CVP (mmHg)</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en-US" sz="1800" b="0" i="0" u="none" strike="noStrike" cap="none" normalizeH="0" baseline="0">
                          <a:ln>
                            <a:noFill/>
                          </a:ln>
                          <a:solidFill>
                            <a:srgbClr val="191919"/>
                          </a:solidFill>
                          <a:effectLst/>
                          <a:latin typeface="Times New Roman" panose="02020603050405020304" pitchFamily="18" charset="0"/>
                          <a:cs typeface="Arial" panose="020B0604020202020204" pitchFamily="34" charset="0"/>
                        </a:rPr>
                        <a:t>10 (8-11)</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en-US" sz="1800" b="0" i="0" u="none" strike="noStrike" cap="none" normalizeH="0" baseline="0">
                          <a:ln>
                            <a:noFill/>
                          </a:ln>
                          <a:solidFill>
                            <a:srgbClr val="191919"/>
                          </a:solidFill>
                          <a:effectLst/>
                          <a:latin typeface="Times New Roman" panose="02020603050405020304" pitchFamily="18" charset="0"/>
                          <a:cs typeface="Arial" panose="020B0604020202020204" pitchFamily="34" charset="0"/>
                        </a:rPr>
                        <a:t>8 (4-10)</a:t>
                      </a: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en-US" sz="1800" b="0" i="0" u="none" strike="noStrike" cap="none" normalizeH="0" baseline="0">
                          <a:ln>
                            <a:noFill/>
                          </a:ln>
                          <a:solidFill>
                            <a:srgbClr val="191919"/>
                          </a:solidFill>
                          <a:effectLst/>
                          <a:latin typeface="Times New Roman" panose="02020603050405020304" pitchFamily="18" charset="0"/>
                          <a:cs typeface="Arial" panose="020B0604020202020204" pitchFamily="34" charset="0"/>
                        </a:rPr>
                        <a:t>0,041</a:t>
                      </a:r>
                      <a:endParaRPr kumimoji="0" lang="hu-HU" altLang="en-US" sz="1800" b="0" i="0" u="none" strike="noStrike" cap="none" normalizeH="0" baseline="30000">
                        <a:ln>
                          <a:noFill/>
                        </a:ln>
                        <a:solidFill>
                          <a:srgbClr val="191919"/>
                        </a:solidFill>
                        <a:effectLst/>
                        <a:latin typeface="Times New Roman" panose="02020603050405020304" pitchFamily="18" charset="0"/>
                        <a:cs typeface="Arial" panose="020B0604020202020204" pitchFamily="34" charset="0"/>
                      </a:endParaRPr>
                    </a:p>
                  </a:txBody>
                  <a:tcPr marT="45703" marB="457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14628187"/>
                  </a:ext>
                </a:extLst>
              </a:tr>
            </a:tbl>
          </a:graphicData>
        </a:graphic>
      </p:graphicFrame>
      <p:sp>
        <p:nvSpPr>
          <p:cNvPr id="16" name="Szövegdoboz 5">
            <a:extLst>
              <a:ext uri="{FF2B5EF4-FFF2-40B4-BE49-F238E27FC236}">
                <a16:creationId xmlns:a16="http://schemas.microsoft.com/office/drawing/2014/main" id="{64924E53-9EC0-674E-9243-6A0ED628DDB5}"/>
              </a:ext>
            </a:extLst>
          </p:cNvPr>
          <p:cNvSpPr txBox="1">
            <a:spLocks noChangeArrowheads="1"/>
          </p:cNvSpPr>
          <p:nvPr/>
        </p:nvSpPr>
        <p:spPr bwMode="auto">
          <a:xfrm>
            <a:off x="1868040" y="1628775"/>
            <a:ext cx="8693150" cy="1416050"/>
          </a:xfrm>
          <a:prstGeom prst="rect">
            <a:avLst/>
          </a:prstGeom>
          <a:noFill/>
          <a:ln w="9525">
            <a:solidFill>
              <a:srgbClr val="09142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eaLnBrk="1" hangingPunct="1">
              <a:spcBef>
                <a:spcPct val="0"/>
              </a:spcBef>
              <a:buSzTx/>
              <a:buFontTx/>
              <a:buNone/>
            </a:pPr>
            <a:r>
              <a:rPr lang="hu-HU" altLang="hu-HU" sz="2400">
                <a:solidFill>
                  <a:srgbClr val="000000"/>
                </a:solidFill>
              </a:rPr>
              <a:t>Median ScvO</a:t>
            </a:r>
            <a:r>
              <a:rPr lang="hu-HU" altLang="hu-HU" sz="2400" baseline="-25000">
                <a:solidFill>
                  <a:srgbClr val="000000"/>
                </a:solidFill>
              </a:rPr>
              <a:t>2</a:t>
            </a:r>
            <a:r>
              <a:rPr lang="hu-HU" altLang="hu-HU" sz="2400">
                <a:solidFill>
                  <a:srgbClr val="000000"/>
                </a:solidFill>
              </a:rPr>
              <a:t> = 71%</a:t>
            </a:r>
          </a:p>
          <a:p>
            <a:pPr eaLnBrk="1" hangingPunct="1">
              <a:spcBef>
                <a:spcPct val="0"/>
              </a:spcBef>
              <a:buSzTx/>
              <a:buFontTx/>
              <a:buNone/>
            </a:pPr>
            <a:endParaRPr lang="hu-HU" altLang="hu-HU" sz="2400">
              <a:solidFill>
                <a:srgbClr val="091422"/>
              </a:solidFill>
              <a:cs typeface="Arial" panose="020B0604020202020204" pitchFamily="34" charset="0"/>
            </a:endParaRPr>
          </a:p>
          <a:p>
            <a:pPr eaLnBrk="1" hangingPunct="1">
              <a:spcBef>
                <a:spcPct val="0"/>
              </a:spcBef>
              <a:buSzTx/>
              <a:buFontTx/>
              <a:buNone/>
            </a:pPr>
            <a:r>
              <a:rPr lang="hu-HU" altLang="hu-HU" sz="1800">
                <a:solidFill>
                  <a:srgbClr val="091422"/>
                </a:solidFill>
                <a:cs typeface="Arial" panose="020B0604020202020204" pitchFamily="34" charset="0"/>
              </a:rPr>
              <a:t>               </a:t>
            </a:r>
            <a:r>
              <a:rPr lang="hu-HU" altLang="hu-HU" sz="2000">
                <a:solidFill>
                  <a:srgbClr val="091422"/>
                </a:solidFill>
                <a:cs typeface="Arial" panose="020B0604020202020204" pitchFamily="34" charset="0"/>
              </a:rPr>
              <a:t>Low-group                                                                   High-group</a:t>
            </a:r>
          </a:p>
          <a:p>
            <a:pPr eaLnBrk="1" hangingPunct="1">
              <a:spcBef>
                <a:spcPct val="0"/>
              </a:spcBef>
              <a:buSzTx/>
              <a:buFontTx/>
              <a:buNone/>
            </a:pPr>
            <a:r>
              <a:rPr lang="hu-HU" altLang="hu-HU" sz="1800">
                <a:solidFill>
                  <a:srgbClr val="091422"/>
                </a:solidFill>
                <a:cs typeface="Arial" panose="020B0604020202020204" pitchFamily="34" charset="0"/>
              </a:rPr>
              <a:t>	ScvO</a:t>
            </a:r>
            <a:r>
              <a:rPr lang="hu-HU" altLang="hu-HU" sz="1800" baseline="-25000">
                <a:solidFill>
                  <a:srgbClr val="091422"/>
                </a:solidFill>
                <a:cs typeface="Arial" panose="020B0604020202020204" pitchFamily="34" charset="0"/>
              </a:rPr>
              <a:t>2</a:t>
            </a:r>
            <a:r>
              <a:rPr lang="hu-HU" altLang="hu-HU" sz="1800">
                <a:solidFill>
                  <a:srgbClr val="091422"/>
                </a:solidFill>
                <a:cs typeface="Arial" panose="020B0604020202020204" pitchFamily="34" charset="0"/>
              </a:rPr>
              <a:t> &lt;71% 					ScvO</a:t>
            </a:r>
            <a:r>
              <a:rPr lang="hu-HU" altLang="hu-HU" sz="1800" baseline="-25000">
                <a:solidFill>
                  <a:srgbClr val="091422"/>
                </a:solidFill>
                <a:cs typeface="Arial" panose="020B0604020202020204" pitchFamily="34" charset="0"/>
              </a:rPr>
              <a:t>2</a:t>
            </a:r>
            <a:r>
              <a:rPr lang="hu-HU" altLang="hu-HU" sz="1800">
                <a:solidFill>
                  <a:srgbClr val="091422"/>
                </a:solidFill>
                <a:cs typeface="Arial" panose="020B0604020202020204" pitchFamily="34" charset="0"/>
              </a:rPr>
              <a:t> ≥71%</a:t>
            </a:r>
          </a:p>
        </p:txBody>
      </p:sp>
      <p:cxnSp>
        <p:nvCxnSpPr>
          <p:cNvPr id="17" name="Egyenes összekötő nyíllal 17">
            <a:extLst>
              <a:ext uri="{FF2B5EF4-FFF2-40B4-BE49-F238E27FC236}">
                <a16:creationId xmlns:a16="http://schemas.microsoft.com/office/drawing/2014/main" id="{2D217BD1-D69C-FA4D-A5FE-FA8EDF2A3840}"/>
              </a:ext>
            </a:extLst>
          </p:cNvPr>
          <p:cNvCxnSpPr>
            <a:cxnSpLocks noChangeShapeType="1"/>
          </p:cNvCxnSpPr>
          <p:nvPr/>
        </p:nvCxnSpPr>
        <p:spPr bwMode="auto">
          <a:xfrm flipH="1">
            <a:off x="3936553" y="2060575"/>
            <a:ext cx="2087562" cy="431800"/>
          </a:xfrm>
          <a:prstGeom prst="straightConnector1">
            <a:avLst/>
          </a:prstGeom>
          <a:noFill/>
          <a:ln w="12700">
            <a:solidFill>
              <a:schemeClr val="tx1"/>
            </a:solidFill>
            <a:round/>
            <a:headEnd type="none" w="sm" len="sm"/>
            <a:tailEnd type="arrow" w="med" len="med"/>
          </a:ln>
          <a:extLst>
            <a:ext uri="{909E8E84-426E-40DD-AFC4-6F175D3DCCD1}">
              <a14:hiddenFill xmlns:a14="http://schemas.microsoft.com/office/drawing/2010/main">
                <a:noFill/>
              </a14:hiddenFill>
            </a:ext>
          </a:extLst>
        </p:spPr>
      </p:cxnSp>
      <p:cxnSp>
        <p:nvCxnSpPr>
          <p:cNvPr id="18" name="Egyenes összekötő nyíllal 19">
            <a:extLst>
              <a:ext uri="{FF2B5EF4-FFF2-40B4-BE49-F238E27FC236}">
                <a16:creationId xmlns:a16="http://schemas.microsoft.com/office/drawing/2014/main" id="{FE90BFD0-673B-9549-8515-2C5EBC389CA9}"/>
              </a:ext>
            </a:extLst>
          </p:cNvPr>
          <p:cNvCxnSpPr>
            <a:cxnSpLocks noChangeShapeType="1"/>
          </p:cNvCxnSpPr>
          <p:nvPr/>
        </p:nvCxnSpPr>
        <p:spPr bwMode="auto">
          <a:xfrm>
            <a:off x="6024115" y="2060575"/>
            <a:ext cx="2016125" cy="431800"/>
          </a:xfrm>
          <a:prstGeom prst="straightConnector1">
            <a:avLst/>
          </a:prstGeom>
          <a:noFill/>
          <a:ln w="12700">
            <a:solidFill>
              <a:schemeClr val="tx1"/>
            </a:solidFill>
            <a:round/>
            <a:headEnd type="none" w="sm" len="sm"/>
            <a:tailEnd type="arrow" w="med" len="med"/>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825622071"/>
      </p:ext>
    </p:extLst>
  </p:cSld>
  <p:clrMapOvr>
    <a:masterClrMapping/>
  </p:clrMapOvr>
  <p:transition advTm="10799"/>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0" name="Rectangle 6">
            <a:extLst>
              <a:ext uri="{FF2B5EF4-FFF2-40B4-BE49-F238E27FC236}">
                <a16:creationId xmlns:a16="http://schemas.microsoft.com/office/drawing/2014/main" id="{711FF8E3-751E-2041-8AF0-FA703E2FE89D}"/>
              </a:ext>
            </a:extLst>
          </p:cNvPr>
          <p:cNvSpPr>
            <a:spLocks noChangeArrowheads="1"/>
          </p:cNvSpPr>
          <p:nvPr/>
        </p:nvSpPr>
        <p:spPr bwMode="auto">
          <a:xfrm>
            <a:off x="2568128" y="116632"/>
            <a:ext cx="82296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ct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2400" dirty="0">
                <a:solidFill>
                  <a:srgbClr val="000000"/>
                </a:solidFill>
              </a:rPr>
              <a:t>CENTRAL VENOUS OXYGEN SATURATION (ScvO</a:t>
            </a:r>
            <a:r>
              <a:rPr lang="hu-HU" altLang="hu-HU" sz="2400" baseline="-25000" dirty="0">
                <a:solidFill>
                  <a:srgbClr val="000000"/>
                </a:solidFill>
              </a:rPr>
              <a:t>2</a:t>
            </a:r>
            <a:r>
              <a:rPr lang="hu-HU" altLang="hu-HU" sz="2400" dirty="0">
                <a:solidFill>
                  <a:srgbClr val="000000"/>
                </a:solidFill>
              </a:rPr>
              <a:t>) – THE PHYSIOLOGIC TRANSFUSION TRIGGER?</a:t>
            </a:r>
            <a:endParaRPr lang="en-GB" altLang="hu-HU" sz="2400" b="1" dirty="0">
              <a:solidFill>
                <a:srgbClr val="FFFFFF"/>
              </a:solidFill>
            </a:endParaRPr>
          </a:p>
        </p:txBody>
      </p:sp>
      <p:sp>
        <p:nvSpPr>
          <p:cNvPr id="11" name="Text Box 8">
            <a:extLst>
              <a:ext uri="{FF2B5EF4-FFF2-40B4-BE49-F238E27FC236}">
                <a16:creationId xmlns:a16="http://schemas.microsoft.com/office/drawing/2014/main" id="{BA025122-6ABB-FB49-A7F3-C399E7A4105B}"/>
              </a:ext>
            </a:extLst>
          </p:cNvPr>
          <p:cNvSpPr txBox="1">
            <a:spLocks noChangeArrowheads="1"/>
          </p:cNvSpPr>
          <p:nvPr/>
        </p:nvSpPr>
        <p:spPr bwMode="auto">
          <a:xfrm>
            <a:off x="7546453" y="980728"/>
            <a:ext cx="40941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400" dirty="0">
                <a:solidFill>
                  <a:srgbClr val="FF0000"/>
                </a:solidFill>
              </a:rPr>
              <a:t>Kocsi S, et </a:t>
            </a:r>
            <a:r>
              <a:rPr lang="hu-HU" altLang="hu-HU" sz="1400" dirty="0" err="1">
                <a:solidFill>
                  <a:srgbClr val="FF0000"/>
                </a:solidFill>
              </a:rPr>
              <a:t>al</a:t>
            </a:r>
            <a:r>
              <a:rPr lang="hu-HU" altLang="hu-HU" sz="1400" dirty="0">
                <a:solidFill>
                  <a:srgbClr val="FF0000"/>
                </a:solidFill>
              </a:rPr>
              <a:t>. </a:t>
            </a:r>
            <a:r>
              <a:rPr lang="en-US" altLang="hu-HU" sz="1400" i="1" dirty="0">
                <a:solidFill>
                  <a:srgbClr val="FF0000"/>
                </a:solidFill>
              </a:rPr>
              <a:t>Intensive Care Med </a:t>
            </a:r>
            <a:r>
              <a:rPr lang="en-US" altLang="hu-HU" sz="1400" dirty="0">
                <a:solidFill>
                  <a:srgbClr val="FF0000"/>
                </a:solidFill>
              </a:rPr>
              <a:t>2010; 36(S2): S351</a:t>
            </a:r>
            <a:endParaRPr lang="hu-HU" altLang="hu-HU" sz="1400" dirty="0">
              <a:solidFill>
                <a:srgbClr val="FF0000"/>
              </a:solidFill>
            </a:endParaRPr>
          </a:p>
        </p:txBody>
      </p:sp>
      <p:graphicFrame>
        <p:nvGraphicFramePr>
          <p:cNvPr id="19" name="Group 79">
            <a:extLst>
              <a:ext uri="{FF2B5EF4-FFF2-40B4-BE49-F238E27FC236}">
                <a16:creationId xmlns:a16="http://schemas.microsoft.com/office/drawing/2014/main" id="{FCFCBDA7-BEB7-0D4E-B33D-108467B675DF}"/>
              </a:ext>
            </a:extLst>
          </p:cNvPr>
          <p:cNvGraphicFramePr>
            <a:graphicFrameLocks noGrp="1"/>
          </p:cNvGraphicFramePr>
          <p:nvPr>
            <p:extLst>
              <p:ext uri="{D42A27DB-BD31-4B8C-83A1-F6EECF244321}">
                <p14:modId xmlns:p14="http://schemas.microsoft.com/office/powerpoint/2010/main" val="3637496418"/>
              </p:ext>
            </p:extLst>
          </p:nvPr>
        </p:nvGraphicFramePr>
        <p:xfrm>
          <a:off x="1915791" y="2134071"/>
          <a:ext cx="8283575" cy="2601914"/>
        </p:xfrm>
        <a:graphic>
          <a:graphicData uri="http://schemas.openxmlformats.org/drawingml/2006/table">
            <a:tbl>
              <a:tblPr/>
              <a:tblGrid>
                <a:gridCol w="2235200">
                  <a:extLst>
                    <a:ext uri="{9D8B030D-6E8A-4147-A177-3AD203B41FA5}">
                      <a16:colId xmlns:a16="http://schemas.microsoft.com/office/drawing/2014/main" val="1226362101"/>
                    </a:ext>
                  </a:extLst>
                </a:gridCol>
                <a:gridCol w="1512887">
                  <a:extLst>
                    <a:ext uri="{9D8B030D-6E8A-4147-A177-3AD203B41FA5}">
                      <a16:colId xmlns:a16="http://schemas.microsoft.com/office/drawing/2014/main" val="2409124689"/>
                    </a:ext>
                  </a:extLst>
                </a:gridCol>
                <a:gridCol w="1439863">
                  <a:extLst>
                    <a:ext uri="{9D8B030D-6E8A-4147-A177-3AD203B41FA5}">
                      <a16:colId xmlns:a16="http://schemas.microsoft.com/office/drawing/2014/main" val="4199132728"/>
                    </a:ext>
                  </a:extLst>
                </a:gridCol>
                <a:gridCol w="1439862">
                  <a:extLst>
                    <a:ext uri="{9D8B030D-6E8A-4147-A177-3AD203B41FA5}">
                      <a16:colId xmlns:a16="http://schemas.microsoft.com/office/drawing/2014/main" val="1841323830"/>
                    </a:ext>
                  </a:extLst>
                </a:gridCol>
                <a:gridCol w="1655763">
                  <a:extLst>
                    <a:ext uri="{9D8B030D-6E8A-4147-A177-3AD203B41FA5}">
                      <a16:colId xmlns:a16="http://schemas.microsoft.com/office/drawing/2014/main" val="420445021"/>
                    </a:ext>
                  </a:extLst>
                </a:gridCol>
              </a:tblGrid>
              <a:tr h="640054">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rgbClr val="191919"/>
                        </a:solidFill>
                        <a:effectLst/>
                        <a:latin typeface="Constantia" panose="02030602050306030303" pitchFamily="18" charset="0"/>
                        <a:cs typeface="Arial" panose="020B0604020202020204" pitchFamily="34"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2">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en-US" sz="1800" b="1" i="0" u="none" strike="noStrike" cap="none" normalizeH="0" baseline="0">
                          <a:ln>
                            <a:noFill/>
                          </a:ln>
                          <a:solidFill>
                            <a:srgbClr val="191919"/>
                          </a:solidFill>
                          <a:effectLst/>
                          <a:latin typeface="Times New Roman" panose="02020603050405020304" pitchFamily="18" charset="0"/>
                          <a:cs typeface="Times New Roman" panose="02020603050405020304" pitchFamily="18" charset="0"/>
                        </a:rPr>
                        <a:t>Low ScvO</a:t>
                      </a:r>
                      <a:r>
                        <a:rPr kumimoji="0" lang="hu-HU" altLang="en-US" sz="1800" b="1" i="0" u="none" strike="noStrike" cap="none" normalizeH="0" baseline="-25000">
                          <a:ln>
                            <a:noFill/>
                          </a:ln>
                          <a:solidFill>
                            <a:srgbClr val="191919"/>
                          </a:solidFill>
                          <a:effectLst/>
                          <a:latin typeface="Times New Roman" panose="02020603050405020304" pitchFamily="18" charset="0"/>
                          <a:cs typeface="Times New Roman" panose="02020603050405020304" pitchFamily="18" charset="0"/>
                        </a:rPr>
                        <a:t>2</a:t>
                      </a:r>
                      <a:r>
                        <a:rPr kumimoji="0" lang="hu-HU" altLang="en-US" sz="1800" b="1" i="0" u="none" strike="noStrike" cap="none" normalizeH="0" baseline="0">
                          <a:ln>
                            <a:noFill/>
                          </a:ln>
                          <a:solidFill>
                            <a:srgbClr val="191919"/>
                          </a:solidFill>
                          <a:effectLst/>
                          <a:latin typeface="Times New Roman" panose="02020603050405020304" pitchFamily="18" charset="0"/>
                          <a:cs typeface="Times New Roman" panose="02020603050405020304" pitchFamily="18" charset="0"/>
                        </a:rPr>
                        <a:t>-group</a:t>
                      </a:r>
                    </a:p>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en-US" sz="1800" b="1" i="0" u="none" strike="noStrike" cap="none" normalizeH="0" baseline="0">
                          <a:ln>
                            <a:noFill/>
                          </a:ln>
                          <a:solidFill>
                            <a:srgbClr val="191919"/>
                          </a:solidFill>
                          <a:effectLst/>
                          <a:latin typeface="Times New Roman" panose="02020603050405020304" pitchFamily="18" charset="0"/>
                          <a:cs typeface="Times New Roman" panose="02020603050405020304" pitchFamily="18" charset="0"/>
                        </a:rPr>
                        <a:t>(n=27)</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hu-HU"/>
                    </a:p>
                  </a:txBody>
                  <a:tcPr/>
                </a:tc>
                <a:tc gridSpan="2">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en-US" sz="1800" b="1" i="0" u="none" strike="noStrike" cap="none" normalizeH="0" baseline="0">
                          <a:ln>
                            <a:noFill/>
                          </a:ln>
                          <a:solidFill>
                            <a:srgbClr val="191919"/>
                          </a:solidFill>
                          <a:effectLst/>
                          <a:latin typeface="Times New Roman" panose="02020603050405020304" pitchFamily="18" charset="0"/>
                          <a:cs typeface="Times New Roman" panose="02020603050405020304" pitchFamily="18" charset="0"/>
                        </a:rPr>
                        <a:t>High ScvO</a:t>
                      </a:r>
                      <a:r>
                        <a:rPr kumimoji="0" lang="hu-HU" altLang="en-US" sz="1800" b="1" i="0" u="none" strike="noStrike" cap="none" normalizeH="0" baseline="-25000">
                          <a:ln>
                            <a:noFill/>
                          </a:ln>
                          <a:solidFill>
                            <a:srgbClr val="191919"/>
                          </a:solidFill>
                          <a:effectLst/>
                          <a:latin typeface="Times New Roman" panose="02020603050405020304" pitchFamily="18" charset="0"/>
                          <a:cs typeface="Times New Roman" panose="02020603050405020304" pitchFamily="18" charset="0"/>
                        </a:rPr>
                        <a:t>2</a:t>
                      </a:r>
                      <a:r>
                        <a:rPr kumimoji="0" lang="hu-HU" altLang="en-US" sz="1800" b="1" i="0" u="none" strike="noStrike" cap="none" normalizeH="0" baseline="0">
                          <a:ln>
                            <a:noFill/>
                          </a:ln>
                          <a:solidFill>
                            <a:srgbClr val="191919"/>
                          </a:solidFill>
                          <a:effectLst/>
                          <a:latin typeface="Times New Roman" panose="02020603050405020304" pitchFamily="18" charset="0"/>
                          <a:cs typeface="Times New Roman" panose="02020603050405020304" pitchFamily="18" charset="0"/>
                        </a:rPr>
                        <a:t>-group</a:t>
                      </a:r>
                    </a:p>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en-US" sz="1800" b="1" i="0" u="none" strike="noStrike" cap="none" normalizeH="0" baseline="0">
                          <a:ln>
                            <a:noFill/>
                          </a:ln>
                          <a:solidFill>
                            <a:srgbClr val="191919"/>
                          </a:solidFill>
                          <a:effectLst/>
                          <a:latin typeface="Times New Roman" panose="02020603050405020304" pitchFamily="18" charset="0"/>
                          <a:cs typeface="Times New Roman" panose="02020603050405020304" pitchFamily="18" charset="0"/>
                        </a:rPr>
                        <a:t>(n=23)</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hu-HU"/>
                    </a:p>
                  </a:txBody>
                  <a:tcPr/>
                </a:tc>
                <a:extLst>
                  <a:ext uri="{0D108BD9-81ED-4DB2-BD59-A6C34878D82A}">
                    <a16:rowId xmlns:a16="http://schemas.microsoft.com/office/drawing/2014/main" val="3589347163"/>
                  </a:ext>
                </a:extLst>
              </a:tr>
              <a:tr h="490465">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a:ln>
                          <a:noFill/>
                        </a:ln>
                        <a:solidFill>
                          <a:srgbClr val="191919"/>
                        </a:solidFill>
                        <a:effectLst/>
                        <a:latin typeface="Constantia" panose="02030602050306030303" pitchFamily="18" charset="0"/>
                        <a:cs typeface="Arial" panose="020B0604020202020204" pitchFamily="34" charset="0"/>
                      </a:endParaRP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en-US" sz="1800" b="0" i="0" u="none" strike="noStrike" cap="none" normalizeH="0" baseline="0">
                          <a:ln>
                            <a:noFill/>
                          </a:ln>
                          <a:solidFill>
                            <a:srgbClr val="191919"/>
                          </a:solidFill>
                          <a:effectLst/>
                          <a:latin typeface="Times New Roman" panose="02020603050405020304" pitchFamily="18" charset="0"/>
                          <a:cs typeface="Arial" panose="020B0604020202020204" pitchFamily="34" charset="0"/>
                        </a:rPr>
                        <a:t>Before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en-US" sz="1800" b="0" i="0" u="none" strike="noStrike" cap="none" normalizeH="0" baseline="0">
                          <a:ln>
                            <a:noFill/>
                          </a:ln>
                          <a:solidFill>
                            <a:srgbClr val="191919"/>
                          </a:solidFill>
                          <a:effectLst/>
                          <a:latin typeface="Times New Roman" panose="02020603050405020304" pitchFamily="18" charset="0"/>
                          <a:cs typeface="Arial" panose="020B0604020202020204" pitchFamily="34" charset="0"/>
                        </a:rPr>
                        <a:t>After</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en-US" sz="1800" b="0" i="0" u="none" strike="noStrike" cap="none" normalizeH="0" baseline="0">
                          <a:ln>
                            <a:noFill/>
                          </a:ln>
                          <a:solidFill>
                            <a:srgbClr val="191919"/>
                          </a:solidFill>
                          <a:effectLst/>
                          <a:latin typeface="Times New Roman" panose="02020603050405020304" pitchFamily="18" charset="0"/>
                          <a:cs typeface="Arial" panose="020B0604020202020204" pitchFamily="34" charset="0"/>
                        </a:rPr>
                        <a:t>Before</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hu-HU" altLang="en-US" sz="1800" b="0" i="0" u="none" strike="noStrike" cap="none" normalizeH="0" baseline="0">
                          <a:ln>
                            <a:noFill/>
                          </a:ln>
                          <a:solidFill>
                            <a:srgbClr val="191919"/>
                          </a:solidFill>
                          <a:effectLst/>
                          <a:latin typeface="Times New Roman" panose="02020603050405020304" pitchFamily="18" charset="0"/>
                          <a:cs typeface="Arial" panose="020B0604020202020204" pitchFamily="34" charset="0"/>
                        </a:rPr>
                        <a:t>After</a:t>
                      </a:r>
                    </a:p>
                  </a:txBody>
                  <a:tcPr marT="45707" marB="457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3704420"/>
                  </a:ext>
                </a:extLst>
              </a:tr>
              <a:tr h="490465">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en-US" sz="1800" b="1" i="0" u="none" strike="noStrike" cap="none" normalizeH="0" baseline="0">
                          <a:ln>
                            <a:noFill/>
                          </a:ln>
                          <a:solidFill>
                            <a:srgbClr val="191919"/>
                          </a:solidFill>
                          <a:effectLst/>
                          <a:latin typeface="Times New Roman" panose="02020603050405020304" pitchFamily="18" charset="0"/>
                          <a:cs typeface="Arial" panose="020B0604020202020204" pitchFamily="34" charset="0"/>
                        </a:rPr>
                        <a:t>Hb (g/dl)</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en-US" sz="1800" b="0" i="0" u="none" strike="noStrike" cap="none" normalizeH="0" baseline="0">
                          <a:ln>
                            <a:noFill/>
                          </a:ln>
                          <a:solidFill>
                            <a:srgbClr val="191919"/>
                          </a:solidFill>
                          <a:effectLst/>
                          <a:latin typeface="Times New Roman" panose="02020603050405020304" pitchFamily="18" charset="0"/>
                          <a:cs typeface="Arial" panose="020B0604020202020204" pitchFamily="34" charset="0"/>
                        </a:rPr>
                        <a:t>7.6(7.0-8.2)</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en-US" sz="1800" b="0" i="0" u="none" strike="noStrike" cap="none" normalizeH="0" baseline="0">
                          <a:ln>
                            <a:noFill/>
                          </a:ln>
                          <a:solidFill>
                            <a:srgbClr val="191919"/>
                          </a:solidFill>
                          <a:effectLst/>
                          <a:latin typeface="Times New Roman" panose="02020603050405020304" pitchFamily="18" charset="0"/>
                          <a:cs typeface="Arial" panose="020B0604020202020204" pitchFamily="34" charset="0"/>
                        </a:rPr>
                        <a:t>9.2(8.2-9.8)*</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en-US" sz="1800" b="0" i="0" u="none" strike="noStrike" cap="none" normalizeH="0" baseline="0">
                          <a:ln>
                            <a:noFill/>
                          </a:ln>
                          <a:solidFill>
                            <a:srgbClr val="191919"/>
                          </a:solidFill>
                          <a:effectLst/>
                          <a:latin typeface="Times New Roman" panose="02020603050405020304" pitchFamily="18" charset="0"/>
                          <a:cs typeface="Arial" panose="020B0604020202020204" pitchFamily="34" charset="0"/>
                        </a:rPr>
                        <a:t>7.7(7.1-8.1)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en-US" sz="1800" b="0" i="0" u="none" strike="noStrike" cap="none" normalizeH="0" baseline="0">
                          <a:ln>
                            <a:noFill/>
                          </a:ln>
                          <a:solidFill>
                            <a:srgbClr val="191919"/>
                          </a:solidFill>
                          <a:effectLst/>
                          <a:latin typeface="Times New Roman" panose="02020603050405020304" pitchFamily="18" charset="0"/>
                          <a:cs typeface="Arial" panose="020B0604020202020204" pitchFamily="34" charset="0"/>
                        </a:rPr>
                        <a:t>8.6(7.9-9.5)* </a:t>
                      </a:r>
                      <a:r>
                        <a:rPr kumimoji="0" lang="hu-HU" altLang="en-US" sz="1800" b="0" i="0" u="none" strike="noStrike" cap="none" normalizeH="0" baseline="30000">
                          <a:ln>
                            <a:noFill/>
                          </a:ln>
                          <a:solidFill>
                            <a:srgbClr val="191919"/>
                          </a:solidFill>
                          <a:effectLst/>
                          <a:latin typeface="Times New Roman" panose="02020603050405020304" pitchFamily="18" charset="0"/>
                          <a:cs typeface="Arial" panose="020B0604020202020204" pitchFamily="34" charset="0"/>
                        </a:rPr>
                        <a:t>#</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54565860"/>
                  </a:ext>
                </a:extLst>
              </a:tr>
              <a:tr h="490465">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en-US" sz="1800" b="1" i="0" u="none" strike="noStrike" cap="none" normalizeH="0" baseline="0">
                          <a:ln>
                            <a:noFill/>
                          </a:ln>
                          <a:solidFill>
                            <a:srgbClr val="191919"/>
                          </a:solidFill>
                          <a:effectLst/>
                          <a:latin typeface="Times New Roman" panose="02020603050405020304" pitchFamily="18" charset="0"/>
                          <a:cs typeface="Arial" panose="020B0604020202020204" pitchFamily="34" charset="0"/>
                        </a:rPr>
                        <a:t>ScvO</a:t>
                      </a:r>
                      <a:r>
                        <a:rPr kumimoji="0" lang="hu-HU" altLang="en-US" sz="1800" b="1" i="0" u="none" strike="noStrike" cap="none" normalizeH="0" baseline="-25000">
                          <a:ln>
                            <a:noFill/>
                          </a:ln>
                          <a:solidFill>
                            <a:srgbClr val="191919"/>
                          </a:solidFill>
                          <a:effectLst/>
                          <a:latin typeface="Times New Roman" panose="02020603050405020304" pitchFamily="18" charset="0"/>
                          <a:cs typeface="Arial" panose="020B0604020202020204" pitchFamily="34" charset="0"/>
                        </a:rPr>
                        <a:t>2</a:t>
                      </a:r>
                      <a:r>
                        <a:rPr kumimoji="0" lang="hu-HU" altLang="en-US" sz="1800" b="1" i="0" u="none" strike="noStrike" cap="none" normalizeH="0" baseline="0">
                          <a:ln>
                            <a:noFill/>
                          </a:ln>
                          <a:solidFill>
                            <a:srgbClr val="191919"/>
                          </a:solidFill>
                          <a:effectLst/>
                          <a:latin typeface="Times New Roman" panose="02020603050405020304" pitchFamily="18" charset="0"/>
                          <a:cs typeface="Arial" panose="020B0604020202020204" pitchFamily="34" charset="0"/>
                        </a:rPr>
                        <a:t> (%)</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en-US" sz="1800" b="0" i="0" u="none" strike="noStrike" cap="none" normalizeH="0" baseline="0">
                          <a:ln>
                            <a:noFill/>
                          </a:ln>
                          <a:solidFill>
                            <a:srgbClr val="191919"/>
                          </a:solidFill>
                          <a:effectLst/>
                          <a:latin typeface="Times New Roman" panose="02020603050405020304" pitchFamily="18" charset="0"/>
                          <a:cs typeface="Arial" panose="020B0604020202020204" pitchFamily="34" charset="0"/>
                        </a:rPr>
                        <a:t>62(57‑64)</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en-US" sz="1800" b="0" i="0" u="none" strike="noStrike" cap="none" normalizeH="0" baseline="0">
                          <a:ln>
                            <a:noFill/>
                          </a:ln>
                          <a:solidFill>
                            <a:srgbClr val="191919"/>
                          </a:solidFill>
                          <a:effectLst/>
                          <a:latin typeface="Times New Roman" panose="02020603050405020304" pitchFamily="18" charset="0"/>
                          <a:cs typeface="Arial" panose="020B0604020202020204" pitchFamily="34" charset="0"/>
                        </a:rPr>
                        <a:t>70(65‑72)*</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en-US" sz="1800" b="0" i="0" u="none" strike="noStrike" cap="none" normalizeH="0" baseline="0">
                          <a:ln>
                            <a:noFill/>
                          </a:ln>
                          <a:solidFill>
                            <a:srgbClr val="191919"/>
                          </a:solidFill>
                          <a:effectLst/>
                          <a:latin typeface="Times New Roman" panose="02020603050405020304" pitchFamily="18" charset="0"/>
                          <a:cs typeface="Arial" panose="020B0604020202020204" pitchFamily="34" charset="0"/>
                        </a:rPr>
                        <a:t>77(75‑81)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en-US" sz="1800" b="0" i="0" u="none" strike="noStrike" cap="none" normalizeH="0" baseline="0">
                          <a:ln>
                            <a:noFill/>
                          </a:ln>
                          <a:solidFill>
                            <a:srgbClr val="191919"/>
                          </a:solidFill>
                          <a:effectLst/>
                          <a:latin typeface="Times New Roman" panose="02020603050405020304" pitchFamily="18" charset="0"/>
                          <a:cs typeface="Arial" panose="020B0604020202020204" pitchFamily="34" charset="0"/>
                        </a:rPr>
                        <a:t>80(76‑82)</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15821676"/>
                  </a:ext>
                </a:extLst>
              </a:tr>
              <a:tr h="490465">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en-US" sz="1800" b="1" i="0" u="none" strike="noStrike" cap="none" normalizeH="0" baseline="0">
                          <a:ln>
                            <a:noFill/>
                          </a:ln>
                          <a:solidFill>
                            <a:srgbClr val="191919"/>
                          </a:solidFill>
                          <a:effectLst/>
                          <a:latin typeface="Times New Roman" panose="02020603050405020304" pitchFamily="18" charset="0"/>
                          <a:cs typeface="Arial" panose="020B0604020202020204" pitchFamily="34" charset="0"/>
                        </a:rPr>
                        <a:t>O</a:t>
                      </a:r>
                      <a:r>
                        <a:rPr kumimoji="0" lang="hu-HU" altLang="en-US" sz="1800" b="1" i="0" u="none" strike="noStrike" cap="none" normalizeH="0" baseline="-25000">
                          <a:ln>
                            <a:noFill/>
                          </a:ln>
                          <a:solidFill>
                            <a:srgbClr val="191919"/>
                          </a:solidFill>
                          <a:effectLst/>
                          <a:latin typeface="Times New Roman" panose="02020603050405020304" pitchFamily="18" charset="0"/>
                          <a:cs typeface="Arial" panose="020B0604020202020204" pitchFamily="34" charset="0"/>
                        </a:rPr>
                        <a:t>2</a:t>
                      </a:r>
                      <a:r>
                        <a:rPr kumimoji="0" lang="hu-HU" altLang="en-US" sz="1800" b="1" i="0" u="none" strike="noStrike" cap="none" normalizeH="0" baseline="0">
                          <a:ln>
                            <a:noFill/>
                          </a:ln>
                          <a:solidFill>
                            <a:srgbClr val="191919"/>
                          </a:solidFill>
                          <a:effectLst/>
                          <a:latin typeface="Times New Roman" panose="02020603050405020304" pitchFamily="18" charset="0"/>
                          <a:cs typeface="Arial" panose="020B0604020202020204" pitchFamily="34" charset="0"/>
                        </a:rPr>
                        <a:t>ER (%)</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en-US" sz="1800" b="0" i="0" u="none" strike="noStrike" cap="none" normalizeH="0" baseline="0">
                          <a:ln>
                            <a:noFill/>
                          </a:ln>
                          <a:solidFill>
                            <a:srgbClr val="191919"/>
                          </a:solidFill>
                          <a:effectLst/>
                          <a:latin typeface="Times New Roman" panose="02020603050405020304" pitchFamily="18" charset="0"/>
                          <a:cs typeface="Arial" panose="020B0604020202020204" pitchFamily="34" charset="0"/>
                        </a:rPr>
                        <a:t>37(33-51)</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en-US" sz="1800" b="0" i="0" u="none" strike="noStrike" cap="none" normalizeH="0" baseline="0">
                          <a:ln>
                            <a:noFill/>
                          </a:ln>
                          <a:solidFill>
                            <a:srgbClr val="191919"/>
                          </a:solidFill>
                          <a:effectLst/>
                          <a:latin typeface="Times New Roman" panose="02020603050405020304" pitchFamily="18" charset="0"/>
                          <a:cs typeface="Arial" panose="020B0604020202020204" pitchFamily="34" charset="0"/>
                        </a:rPr>
                        <a:t>28(20-35)*</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en-US" sz="1800" b="0" i="0" u="none" strike="noStrike" cap="none" normalizeH="0" baseline="0">
                          <a:ln>
                            <a:noFill/>
                          </a:ln>
                          <a:solidFill>
                            <a:srgbClr val="191919"/>
                          </a:solidFill>
                          <a:effectLst/>
                          <a:latin typeface="Times New Roman" panose="02020603050405020304" pitchFamily="18" charset="0"/>
                          <a:cs typeface="Arial" panose="020B0604020202020204" pitchFamily="34" charset="0"/>
                        </a:rPr>
                        <a:t>20(15‑24)</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SzPct val="100000"/>
                        <a:defRPr sz="2800">
                          <a:solidFill>
                            <a:schemeClr val="tx1"/>
                          </a:solidFill>
                          <a:latin typeface="Times New Roman" panose="02020603050405020304" pitchFamily="18" charset="0"/>
                        </a:defRPr>
                      </a:lvl1pPr>
                      <a:lvl2pPr marL="742950" indent="-285750">
                        <a:spcBef>
                          <a:spcPct val="20000"/>
                        </a:spcBef>
                        <a:buSzPct val="100000"/>
                        <a:defRPr sz="2400">
                          <a:solidFill>
                            <a:schemeClr val="tx1"/>
                          </a:solidFill>
                          <a:latin typeface="Times New Roman" panose="02020603050405020304" pitchFamily="18" charset="0"/>
                        </a:defRPr>
                      </a:lvl2pPr>
                      <a:lvl3pPr marL="1143000" indent="-228600">
                        <a:spcBef>
                          <a:spcPct val="20000"/>
                        </a:spcBef>
                        <a:buSzPct val="100000"/>
                        <a:defRPr sz="2000">
                          <a:solidFill>
                            <a:schemeClr val="tx1"/>
                          </a:solidFill>
                          <a:latin typeface="Times New Roman" panose="02020603050405020304" pitchFamily="18" charset="0"/>
                        </a:defRPr>
                      </a:lvl3pPr>
                      <a:lvl4pPr marL="1600200" indent="-228600">
                        <a:spcBef>
                          <a:spcPct val="20000"/>
                        </a:spcBef>
                        <a:buSzPct val="100000"/>
                        <a:defRPr>
                          <a:solidFill>
                            <a:schemeClr val="tx1"/>
                          </a:solidFill>
                          <a:latin typeface="Times New Roman" panose="02020603050405020304" pitchFamily="18" charset="0"/>
                        </a:defRPr>
                      </a:lvl4pPr>
                      <a:lvl5pPr marL="2057400" indent="-228600">
                        <a:spcBef>
                          <a:spcPct val="20000"/>
                        </a:spcBef>
                        <a:buSzPct val="100000"/>
                        <a:defRPr>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defRPr>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defRPr>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defRPr>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defRPr>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hu-HU" altLang="en-US" sz="1800" b="0" i="0" u="none" strike="noStrike" cap="none" normalizeH="0" baseline="0" dirty="0">
                          <a:ln>
                            <a:noFill/>
                          </a:ln>
                          <a:solidFill>
                            <a:srgbClr val="191919"/>
                          </a:solidFill>
                          <a:effectLst/>
                          <a:latin typeface="Times New Roman" panose="02020603050405020304" pitchFamily="18" charset="0"/>
                          <a:cs typeface="Arial" panose="020B0604020202020204" pitchFamily="34" charset="0"/>
                        </a:rPr>
                        <a:t>20(15‑22)</a:t>
                      </a:r>
                    </a:p>
                  </a:txBody>
                  <a:tcPr marT="45707" marB="4570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66958986"/>
                  </a:ext>
                </a:extLst>
              </a:tr>
            </a:tbl>
          </a:graphicData>
        </a:graphic>
      </p:graphicFrame>
      <p:sp>
        <p:nvSpPr>
          <p:cNvPr id="20" name="Text Box 4">
            <a:extLst>
              <a:ext uri="{FF2B5EF4-FFF2-40B4-BE49-F238E27FC236}">
                <a16:creationId xmlns:a16="http://schemas.microsoft.com/office/drawing/2014/main" id="{3F70C342-53A7-D94A-8E1B-24AF91E641F3}"/>
              </a:ext>
            </a:extLst>
          </p:cNvPr>
          <p:cNvSpPr txBox="1">
            <a:spLocks noChangeArrowheads="1"/>
          </p:cNvSpPr>
          <p:nvPr/>
        </p:nvSpPr>
        <p:spPr bwMode="auto">
          <a:xfrm>
            <a:off x="1847528" y="5151909"/>
            <a:ext cx="8261350"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buClr>
                <a:srgbClr val="000000"/>
              </a:buClr>
              <a:buSzPct val="75000"/>
              <a:buFont typeface="Monotype Sorts" pitchFamily="2" charset="2"/>
              <a:buNone/>
            </a:pPr>
            <a:r>
              <a:rPr lang="en-GB" altLang="hu-HU" sz="1800">
                <a:solidFill>
                  <a:srgbClr val="000000"/>
                </a:solidFill>
              </a:rPr>
              <a:t>Data are presented as:</a:t>
            </a:r>
            <a:r>
              <a:rPr lang="en-GB" altLang="hu-HU" sz="1600">
                <a:solidFill>
                  <a:srgbClr val="000000"/>
                </a:solidFill>
              </a:rPr>
              <a:t> </a:t>
            </a:r>
            <a:r>
              <a:rPr lang="hu-HU" altLang="hu-HU" sz="1600">
                <a:solidFill>
                  <a:srgbClr val="000000"/>
                </a:solidFill>
              </a:rPr>
              <a:t>m</a:t>
            </a:r>
            <a:r>
              <a:rPr lang="en-GB" altLang="hu-HU" sz="1600">
                <a:solidFill>
                  <a:srgbClr val="000000"/>
                </a:solidFill>
              </a:rPr>
              <a:t>e</a:t>
            </a:r>
            <a:r>
              <a:rPr lang="hu-HU" altLang="hu-HU" sz="1600">
                <a:solidFill>
                  <a:srgbClr val="000000"/>
                </a:solidFill>
              </a:rPr>
              <a:t>dian (interquartile range)</a:t>
            </a:r>
            <a:r>
              <a:rPr lang="en-GB" altLang="hu-HU" sz="1600">
                <a:solidFill>
                  <a:srgbClr val="000000"/>
                </a:solidFill>
              </a:rPr>
              <a:t>. </a:t>
            </a:r>
            <a:endParaRPr lang="hu-HU" altLang="hu-HU" sz="1600">
              <a:solidFill>
                <a:srgbClr val="000000"/>
              </a:solidFill>
            </a:endParaRPr>
          </a:p>
          <a:p>
            <a:pPr algn="ctr">
              <a:buClr>
                <a:srgbClr val="000000"/>
              </a:buClr>
              <a:buSzPct val="75000"/>
              <a:buFont typeface="Monotype Sorts" pitchFamily="2" charset="2"/>
              <a:buNone/>
            </a:pPr>
            <a:r>
              <a:rPr lang="en-GB" altLang="hu-HU" sz="1800">
                <a:solidFill>
                  <a:srgbClr val="000000"/>
                </a:solidFill>
              </a:rPr>
              <a:t>For statistical analysis</a:t>
            </a:r>
            <a:r>
              <a:rPr lang="hu-HU" altLang="hu-HU" sz="1800">
                <a:solidFill>
                  <a:srgbClr val="000000"/>
                </a:solidFill>
              </a:rPr>
              <a:t>:</a:t>
            </a:r>
            <a:r>
              <a:rPr lang="hu-HU" altLang="hu-HU" sz="1600">
                <a:solidFill>
                  <a:srgbClr val="000000"/>
                </a:solidFill>
              </a:rPr>
              <a:t> comparing groups before-after Wilcoxon* and comparing Low-High groups Mann-Whitney</a:t>
            </a:r>
            <a:r>
              <a:rPr lang="hu-HU" altLang="hu-HU" sz="1600" baseline="30000">
                <a:solidFill>
                  <a:srgbClr val="000000"/>
                </a:solidFill>
              </a:rPr>
              <a:t>#</a:t>
            </a:r>
            <a:r>
              <a:rPr lang="hu-HU" altLang="hu-HU" sz="1600">
                <a:solidFill>
                  <a:srgbClr val="000000"/>
                </a:solidFill>
              </a:rPr>
              <a:t> tests were used</a:t>
            </a:r>
            <a:r>
              <a:rPr lang="en-GB" altLang="hu-HU" sz="1600">
                <a:solidFill>
                  <a:srgbClr val="000000"/>
                </a:solidFill>
              </a:rPr>
              <a:t>.</a:t>
            </a:r>
            <a:r>
              <a:rPr lang="hu-HU" altLang="hu-HU" sz="1600">
                <a:solidFill>
                  <a:srgbClr val="000000"/>
                </a:solidFill>
              </a:rPr>
              <a:t> </a:t>
            </a:r>
            <a:r>
              <a:rPr lang="en-GB" altLang="hu-HU" sz="1600">
                <a:solidFill>
                  <a:srgbClr val="000000"/>
                </a:solidFill>
              </a:rPr>
              <a:t>*</a:t>
            </a:r>
            <a:r>
              <a:rPr lang="hu-HU" altLang="hu-HU" sz="1600">
                <a:solidFill>
                  <a:srgbClr val="000000"/>
                </a:solidFill>
              </a:rPr>
              <a:t>,</a:t>
            </a:r>
            <a:r>
              <a:rPr lang="en-GB" altLang="hu-HU" sz="1600">
                <a:solidFill>
                  <a:srgbClr val="000000"/>
                </a:solidFill>
              </a:rPr>
              <a:t> </a:t>
            </a:r>
            <a:r>
              <a:rPr lang="hu-HU" altLang="hu-HU" sz="1600">
                <a:solidFill>
                  <a:srgbClr val="000000"/>
                </a:solidFill>
              </a:rPr>
              <a:t>p</a:t>
            </a:r>
            <a:r>
              <a:rPr lang="en-GB" altLang="hu-HU" sz="1600">
                <a:solidFill>
                  <a:srgbClr val="000000"/>
                </a:solidFill>
              </a:rPr>
              <a:t>&lt;0.0</a:t>
            </a:r>
            <a:r>
              <a:rPr lang="hu-HU" altLang="hu-HU" sz="1600">
                <a:solidFill>
                  <a:srgbClr val="000000"/>
                </a:solidFill>
              </a:rPr>
              <a:t>01;#,p&lt;0.001 </a:t>
            </a:r>
            <a:r>
              <a:rPr lang="en-GB" altLang="hu-HU" sz="1600">
                <a:solidFill>
                  <a:srgbClr val="000000"/>
                </a:solidFill>
              </a:rPr>
              <a:t> </a:t>
            </a:r>
            <a:endParaRPr lang="hu-HU" altLang="hu-HU" sz="1600">
              <a:solidFill>
                <a:srgbClr val="000000"/>
              </a:solidFill>
            </a:endParaRPr>
          </a:p>
        </p:txBody>
      </p:sp>
    </p:spTree>
    <p:custDataLst>
      <p:tags r:id="rId1"/>
    </p:custDataLst>
    <p:extLst>
      <p:ext uri="{BB962C8B-B14F-4D97-AF65-F5344CB8AC3E}">
        <p14:creationId xmlns:p14="http://schemas.microsoft.com/office/powerpoint/2010/main" val="646997131"/>
      </p:ext>
    </p:extLst>
  </p:cSld>
  <p:clrMapOvr>
    <a:masterClrMapping/>
  </p:clrMapOvr>
  <p:transition advTm="10799"/>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pic>
        <p:nvPicPr>
          <p:cNvPr id="12" name="Picture 13">
            <a:extLst>
              <a:ext uri="{FF2B5EF4-FFF2-40B4-BE49-F238E27FC236}">
                <a16:creationId xmlns:a16="http://schemas.microsoft.com/office/drawing/2014/main" id="{76CC6D5B-BF4A-064D-BCA5-34BC980F0AE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52725" y="188913"/>
            <a:ext cx="7951787" cy="12827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8">
            <a:extLst>
              <a:ext uri="{FF2B5EF4-FFF2-40B4-BE49-F238E27FC236}">
                <a16:creationId xmlns:a16="http://schemas.microsoft.com/office/drawing/2014/main" id="{B95FDA59-2083-7842-842A-3258BBDE87D9}"/>
              </a:ext>
            </a:extLst>
          </p:cNvPr>
          <p:cNvSpPr txBox="1">
            <a:spLocks noChangeArrowheads="1"/>
          </p:cNvSpPr>
          <p:nvPr/>
        </p:nvSpPr>
        <p:spPr bwMode="auto">
          <a:xfrm>
            <a:off x="7327900" y="1465263"/>
            <a:ext cx="3376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s-ES" altLang="hu-HU" sz="1400" i="1">
                <a:solidFill>
                  <a:srgbClr val="000000"/>
                </a:solidFill>
              </a:rPr>
              <a:t>Acta Anaesthesiol Scand 2012; </a:t>
            </a:r>
            <a:r>
              <a:rPr lang="es-ES" altLang="hu-HU" sz="1400" b="1" i="1">
                <a:solidFill>
                  <a:srgbClr val="000000"/>
                </a:solidFill>
              </a:rPr>
              <a:t>56: 291–297</a:t>
            </a:r>
            <a:endParaRPr lang="hu-HU" altLang="hu-HU" sz="1400">
              <a:solidFill>
                <a:srgbClr val="FF0000"/>
              </a:solidFill>
            </a:endParaRPr>
          </a:p>
        </p:txBody>
      </p:sp>
      <p:pic>
        <p:nvPicPr>
          <p:cNvPr id="16" name="Picture 9">
            <a:extLst>
              <a:ext uri="{FF2B5EF4-FFF2-40B4-BE49-F238E27FC236}">
                <a16:creationId xmlns:a16="http://schemas.microsoft.com/office/drawing/2014/main" id="{3F734AF5-3427-0C46-B38B-D58C9732F75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19275" y="3013075"/>
            <a:ext cx="54292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0">
            <a:extLst>
              <a:ext uri="{FF2B5EF4-FFF2-40B4-BE49-F238E27FC236}">
                <a16:creationId xmlns:a16="http://schemas.microsoft.com/office/drawing/2014/main" id="{EE644157-D92D-FB49-A99E-B847749BB51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43762" y="2994025"/>
            <a:ext cx="302895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1">
            <a:extLst>
              <a:ext uri="{FF2B5EF4-FFF2-40B4-BE49-F238E27FC236}">
                <a16:creationId xmlns:a16="http://schemas.microsoft.com/office/drawing/2014/main" id="{BC1D2807-3905-AA40-BAD1-E125587A42F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48050" y="4365625"/>
            <a:ext cx="51530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2">
            <a:extLst>
              <a:ext uri="{FF2B5EF4-FFF2-40B4-BE49-F238E27FC236}">
                <a16:creationId xmlns:a16="http://schemas.microsoft.com/office/drawing/2014/main" id="{60A143CC-D3EC-7644-822D-7B4E81DEA14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438650" y="2249488"/>
            <a:ext cx="3171825" cy="8191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61099B2A-7DFB-8E4F-9FBA-D78D2CB54912}"/>
              </a:ext>
            </a:extLst>
          </p:cNvPr>
          <p:cNvSpPr txBox="1"/>
          <p:nvPr/>
        </p:nvSpPr>
        <p:spPr>
          <a:xfrm>
            <a:off x="1860776" y="1055914"/>
            <a:ext cx="184731" cy="461665"/>
          </a:xfrm>
          <a:prstGeom prst="rect">
            <a:avLst/>
          </a:prstGeom>
          <a:noFill/>
        </p:spPr>
        <p:txBody>
          <a:bodyPr wrap="none" rtlCol="0">
            <a:spAutoFit/>
          </a:bodyPr>
          <a:lstStyle/>
          <a:p>
            <a:endParaRPr lang="en-DE" dirty="0"/>
          </a:p>
        </p:txBody>
      </p:sp>
      <p:pic>
        <p:nvPicPr>
          <p:cNvPr id="21" name="Picture 20" descr="A person smiling for the camera&#10;&#10;Description automatically generated with medium confidence">
            <a:extLst>
              <a:ext uri="{FF2B5EF4-FFF2-40B4-BE49-F238E27FC236}">
                <a16:creationId xmlns:a16="http://schemas.microsoft.com/office/drawing/2014/main" id="{8D39AEAA-A822-144C-848E-6429B48A000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760627" y="382662"/>
            <a:ext cx="934147" cy="941388"/>
          </a:xfrm>
          <a:prstGeom prst="rect">
            <a:avLst/>
          </a:prstGeom>
        </p:spPr>
      </p:pic>
    </p:spTree>
    <p:custDataLst>
      <p:tags r:id="rId1"/>
    </p:custDataLst>
    <p:extLst>
      <p:ext uri="{BB962C8B-B14F-4D97-AF65-F5344CB8AC3E}">
        <p14:creationId xmlns:p14="http://schemas.microsoft.com/office/powerpoint/2010/main" val="3574827618"/>
      </p:ext>
    </p:extLst>
  </p:cSld>
  <p:clrMapOvr>
    <a:masterClrMapping/>
  </p:clrMapOvr>
  <p:transition advTm="10799"/>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pic>
        <p:nvPicPr>
          <p:cNvPr id="12" name="Picture 13">
            <a:extLst>
              <a:ext uri="{FF2B5EF4-FFF2-40B4-BE49-F238E27FC236}">
                <a16:creationId xmlns:a16="http://schemas.microsoft.com/office/drawing/2014/main" id="{76CC6D5B-BF4A-064D-BCA5-34BC980F0AE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52725" y="188913"/>
            <a:ext cx="7951787" cy="12827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8">
            <a:extLst>
              <a:ext uri="{FF2B5EF4-FFF2-40B4-BE49-F238E27FC236}">
                <a16:creationId xmlns:a16="http://schemas.microsoft.com/office/drawing/2014/main" id="{B95FDA59-2083-7842-842A-3258BBDE87D9}"/>
              </a:ext>
            </a:extLst>
          </p:cNvPr>
          <p:cNvSpPr txBox="1">
            <a:spLocks noChangeArrowheads="1"/>
          </p:cNvSpPr>
          <p:nvPr/>
        </p:nvSpPr>
        <p:spPr bwMode="auto">
          <a:xfrm>
            <a:off x="7327900" y="1465263"/>
            <a:ext cx="3376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s-ES" altLang="hu-HU" sz="1400" i="1">
                <a:solidFill>
                  <a:srgbClr val="000000"/>
                </a:solidFill>
              </a:rPr>
              <a:t>Acta Anaesthesiol Scand 2012; </a:t>
            </a:r>
            <a:r>
              <a:rPr lang="es-ES" altLang="hu-HU" sz="1400" b="1" i="1">
                <a:solidFill>
                  <a:srgbClr val="000000"/>
                </a:solidFill>
              </a:rPr>
              <a:t>56: 291–297</a:t>
            </a:r>
            <a:endParaRPr lang="hu-HU" altLang="hu-HU" sz="1400">
              <a:solidFill>
                <a:srgbClr val="FF0000"/>
              </a:solidFill>
            </a:endParaRPr>
          </a:p>
        </p:txBody>
      </p:sp>
      <p:sp>
        <p:nvSpPr>
          <p:cNvPr id="20" name="TextBox 19">
            <a:extLst>
              <a:ext uri="{FF2B5EF4-FFF2-40B4-BE49-F238E27FC236}">
                <a16:creationId xmlns:a16="http://schemas.microsoft.com/office/drawing/2014/main" id="{61099B2A-7DFB-8E4F-9FBA-D78D2CB54912}"/>
              </a:ext>
            </a:extLst>
          </p:cNvPr>
          <p:cNvSpPr txBox="1"/>
          <p:nvPr/>
        </p:nvSpPr>
        <p:spPr>
          <a:xfrm>
            <a:off x="1860776" y="1055914"/>
            <a:ext cx="184731" cy="461665"/>
          </a:xfrm>
          <a:prstGeom prst="rect">
            <a:avLst/>
          </a:prstGeom>
          <a:noFill/>
        </p:spPr>
        <p:txBody>
          <a:bodyPr wrap="none" rtlCol="0">
            <a:spAutoFit/>
          </a:bodyPr>
          <a:lstStyle/>
          <a:p>
            <a:endParaRPr lang="en-DE" dirty="0"/>
          </a:p>
        </p:txBody>
      </p:sp>
      <p:pic>
        <p:nvPicPr>
          <p:cNvPr id="21" name="Picture 6">
            <a:extLst>
              <a:ext uri="{FF2B5EF4-FFF2-40B4-BE49-F238E27FC236}">
                <a16:creationId xmlns:a16="http://schemas.microsoft.com/office/drawing/2014/main" id="{4CF7A61A-98AC-464B-A4E6-742C6C216B6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34169" y="2325688"/>
            <a:ext cx="98583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églalap 5">
            <a:extLst>
              <a:ext uri="{FF2B5EF4-FFF2-40B4-BE49-F238E27FC236}">
                <a16:creationId xmlns:a16="http://schemas.microsoft.com/office/drawing/2014/main" id="{1C11D3D6-6110-3048-841F-4760D65FFD5E}"/>
              </a:ext>
            </a:extLst>
          </p:cNvPr>
          <p:cNvSpPr>
            <a:spLocks noChangeArrowheads="1"/>
          </p:cNvSpPr>
          <p:nvPr/>
        </p:nvSpPr>
        <p:spPr bwMode="auto">
          <a:xfrm>
            <a:off x="1165919" y="2997200"/>
            <a:ext cx="9791700" cy="215900"/>
          </a:xfrm>
          <a:prstGeom prst="rect">
            <a:avLst/>
          </a:prstGeom>
          <a:solidFill>
            <a:srgbClr val="FF9933">
              <a:alpha val="25098"/>
            </a:srgbClr>
          </a:solidFill>
          <a:ln w="12700">
            <a:solidFill>
              <a:schemeClr val="tx1"/>
            </a:solidFill>
            <a:round/>
            <a:headEnd type="none" w="sm" len="sm"/>
            <a:tailEnd type="none" w="sm" len="sm"/>
          </a:ln>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1800">
              <a:solidFill>
                <a:srgbClr val="000000"/>
              </a:solidFill>
            </a:endParaRPr>
          </a:p>
        </p:txBody>
      </p:sp>
      <p:sp>
        <p:nvSpPr>
          <p:cNvPr id="23" name="Téglalap 6">
            <a:extLst>
              <a:ext uri="{FF2B5EF4-FFF2-40B4-BE49-F238E27FC236}">
                <a16:creationId xmlns:a16="http://schemas.microsoft.com/office/drawing/2014/main" id="{3360447F-3E49-C844-A55E-1995356A58B4}"/>
              </a:ext>
            </a:extLst>
          </p:cNvPr>
          <p:cNvSpPr>
            <a:spLocks noChangeArrowheads="1"/>
          </p:cNvSpPr>
          <p:nvPr/>
        </p:nvSpPr>
        <p:spPr bwMode="auto">
          <a:xfrm>
            <a:off x="1165919" y="4076700"/>
            <a:ext cx="9791700" cy="215900"/>
          </a:xfrm>
          <a:prstGeom prst="rect">
            <a:avLst/>
          </a:prstGeom>
          <a:solidFill>
            <a:srgbClr val="FF9933">
              <a:alpha val="25098"/>
            </a:srgbClr>
          </a:solidFill>
          <a:ln w="12700">
            <a:solidFill>
              <a:schemeClr val="tx1"/>
            </a:solidFill>
            <a:round/>
            <a:headEnd type="none" w="sm" len="sm"/>
            <a:tailEnd type="none" w="sm" len="sm"/>
          </a:ln>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1800">
              <a:solidFill>
                <a:srgbClr val="000000"/>
              </a:solidFill>
            </a:endParaRPr>
          </a:p>
        </p:txBody>
      </p:sp>
      <p:sp>
        <p:nvSpPr>
          <p:cNvPr id="24" name="Jobbra nyíl 7">
            <a:extLst>
              <a:ext uri="{FF2B5EF4-FFF2-40B4-BE49-F238E27FC236}">
                <a16:creationId xmlns:a16="http://schemas.microsoft.com/office/drawing/2014/main" id="{61E1E8CF-8528-1447-A546-E7BDFFA2D381}"/>
              </a:ext>
            </a:extLst>
          </p:cNvPr>
          <p:cNvSpPr>
            <a:spLocks noChangeArrowheads="1"/>
          </p:cNvSpPr>
          <p:nvPr/>
        </p:nvSpPr>
        <p:spPr bwMode="auto">
          <a:xfrm>
            <a:off x="2966144" y="2997200"/>
            <a:ext cx="6911975" cy="719138"/>
          </a:xfrm>
          <a:prstGeom prst="rightArrow">
            <a:avLst>
              <a:gd name="adj1" fmla="val 50000"/>
              <a:gd name="adj2" fmla="val 50060"/>
            </a:avLst>
          </a:prstGeom>
          <a:solidFill>
            <a:srgbClr val="FF3300"/>
          </a:solidFill>
          <a:ln w="12700">
            <a:solidFill>
              <a:schemeClr val="tx1"/>
            </a:solidFill>
            <a:round/>
            <a:headEnd type="none" w="sm" len="sm"/>
            <a:tailEnd type="none" w="sm" len="sm"/>
          </a:ln>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1800">
                <a:solidFill>
                  <a:srgbClr val="294143"/>
                </a:solidFill>
              </a:rPr>
              <a:t>Decrease by 60%</a:t>
            </a:r>
          </a:p>
        </p:txBody>
      </p:sp>
    </p:spTree>
    <p:custDataLst>
      <p:tags r:id="rId1"/>
    </p:custDataLst>
    <p:extLst>
      <p:ext uri="{BB962C8B-B14F-4D97-AF65-F5344CB8AC3E}">
        <p14:creationId xmlns:p14="http://schemas.microsoft.com/office/powerpoint/2010/main" val="1657473116"/>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0.7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18" presetClass="entr" presetSubtype="6"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strips(downRight)">
                                      <p:cBhvr>
                                        <p:cTn id="14" dur="10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1000" fill="hold"/>
                                        <p:tgtEl>
                                          <p:spTgt spid="23"/>
                                        </p:tgtEl>
                                        <p:attrNameLst>
                                          <p:attrName>ppt_w</p:attrName>
                                        </p:attrNameLst>
                                      </p:cBhvr>
                                      <p:tavLst>
                                        <p:tav tm="0">
                                          <p:val>
                                            <p:strVal val="#ppt_w*0.70"/>
                                          </p:val>
                                        </p:tav>
                                        <p:tav tm="100000">
                                          <p:val>
                                            <p:strVal val="#ppt_w"/>
                                          </p:val>
                                        </p:tav>
                                      </p:tavLst>
                                    </p:anim>
                                    <p:anim calcmode="lin" valueType="num">
                                      <p:cBhvr>
                                        <p:cTn id="20" dur="1000" fill="hold"/>
                                        <p:tgtEl>
                                          <p:spTgt spid="23"/>
                                        </p:tgtEl>
                                        <p:attrNameLst>
                                          <p:attrName>ppt_h</p:attrName>
                                        </p:attrNameLst>
                                      </p:cBhvr>
                                      <p:tavLst>
                                        <p:tav tm="0">
                                          <p:val>
                                            <p:strVal val="#ppt_h"/>
                                          </p:val>
                                        </p:tav>
                                        <p:tav tm="100000">
                                          <p:val>
                                            <p:strVal val="#ppt_h"/>
                                          </p:val>
                                        </p:tav>
                                      </p:tavLst>
                                    </p:anim>
                                    <p:animEffect transition="in" filter="fade">
                                      <p:cBhvr>
                                        <p:cTn id="21"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9" name="Rectangle 9">
            <a:extLst>
              <a:ext uri="{FF2B5EF4-FFF2-40B4-BE49-F238E27FC236}">
                <a16:creationId xmlns:a16="http://schemas.microsoft.com/office/drawing/2014/main" id="{902D56EA-F1D3-1240-8E41-C86EC7A73CEA}"/>
              </a:ext>
            </a:extLst>
          </p:cNvPr>
          <p:cNvSpPr txBox="1">
            <a:spLocks noChangeArrowheads="1"/>
          </p:cNvSpPr>
          <p:nvPr/>
        </p:nvSpPr>
        <p:spPr>
          <a:xfrm>
            <a:off x="2502133" y="188640"/>
            <a:ext cx="7524750" cy="838200"/>
          </a:xfrm>
          <a:prstGeom prst="rect">
            <a:avLst/>
          </a:prstGeom>
          <a:noFill/>
        </p:spPr>
        <p:txBody>
          <a:bodyPr lIns="90488" tIns="44450" rIns="90488" bIns="44450"/>
          <a:lstStyle/>
          <a:p>
            <a:pPr algn="ctr" eaLnBrk="1" hangingPunct="1">
              <a:lnSpc>
                <a:spcPct val="90000"/>
              </a:lnSpc>
              <a:defRPr/>
            </a:pPr>
            <a:r>
              <a:rPr lang="hu-HU" sz="4400" kern="0" dirty="0" err="1">
                <a:solidFill>
                  <a:srgbClr val="294143"/>
                </a:solidFill>
                <a:latin typeface="Times New Roman"/>
              </a:rPr>
              <a:t>Treating</a:t>
            </a:r>
            <a:r>
              <a:rPr lang="hu-HU" sz="4400" kern="0" dirty="0">
                <a:solidFill>
                  <a:srgbClr val="294143"/>
                </a:solidFill>
                <a:latin typeface="Times New Roman"/>
              </a:rPr>
              <a:t> </a:t>
            </a:r>
            <a:r>
              <a:rPr lang="hu-HU" sz="4400" kern="0" dirty="0" err="1">
                <a:solidFill>
                  <a:srgbClr val="294143"/>
                </a:solidFill>
                <a:latin typeface="Times New Roman"/>
              </a:rPr>
              <a:t>anemia</a:t>
            </a:r>
            <a:r>
              <a:rPr lang="hu-HU" sz="4400" kern="0" dirty="0">
                <a:solidFill>
                  <a:srgbClr val="294143"/>
                </a:solidFill>
                <a:latin typeface="Times New Roman"/>
              </a:rPr>
              <a:t> is </a:t>
            </a:r>
            <a:r>
              <a:rPr lang="hu-HU" sz="4400" kern="0" dirty="0" err="1">
                <a:solidFill>
                  <a:srgbClr val="294143"/>
                </a:solidFill>
                <a:latin typeface="Times New Roman"/>
              </a:rPr>
              <a:t>controversial</a:t>
            </a:r>
            <a:endParaRPr lang="hu-HU" sz="4400" kern="0" dirty="0">
              <a:solidFill>
                <a:srgbClr val="294143"/>
              </a:solidFill>
              <a:latin typeface="Times New Roman"/>
            </a:endParaRPr>
          </a:p>
        </p:txBody>
      </p:sp>
      <p:sp>
        <p:nvSpPr>
          <p:cNvPr id="20" name="Rectangle 6">
            <a:extLst>
              <a:ext uri="{FF2B5EF4-FFF2-40B4-BE49-F238E27FC236}">
                <a16:creationId xmlns:a16="http://schemas.microsoft.com/office/drawing/2014/main" id="{46898C4B-C977-954B-9B09-FF050EE11C31}"/>
              </a:ext>
            </a:extLst>
          </p:cNvPr>
          <p:cNvSpPr txBox="1">
            <a:spLocks noChangeArrowheads="1"/>
          </p:cNvSpPr>
          <p:nvPr/>
        </p:nvSpPr>
        <p:spPr>
          <a:xfrm>
            <a:off x="1847974" y="1628775"/>
            <a:ext cx="4321175" cy="4103688"/>
          </a:xfrm>
          <a:prstGeom prst="rect">
            <a:avLst/>
          </a:prstGeom>
        </p:spPr>
        <p:txBody>
          <a:bodyPr lIns="90488" tIns="44450" rIns="90488" bIns="44450"/>
          <a:lstStyle/>
          <a:p>
            <a:pPr marL="228600" indent="-228600" eaLnBrk="1" hangingPunct="1">
              <a:lnSpc>
                <a:spcPct val="90000"/>
              </a:lnSpc>
              <a:spcBef>
                <a:spcPct val="20000"/>
              </a:spcBef>
              <a:buFontTx/>
              <a:buChar char="•"/>
              <a:defRPr/>
            </a:pPr>
            <a:r>
              <a:rPr lang="hu-HU" sz="2800" b="1" kern="0" dirty="0" err="1">
                <a:solidFill>
                  <a:srgbClr val="294143"/>
                </a:solidFill>
                <a:latin typeface="Times New Roman"/>
              </a:rPr>
              <a:t>Pros</a:t>
            </a:r>
            <a:r>
              <a:rPr lang="hu-HU" sz="2800" b="1" kern="0" dirty="0">
                <a:solidFill>
                  <a:srgbClr val="294143"/>
                </a:solidFill>
                <a:latin typeface="Times New Roman"/>
              </a:rPr>
              <a:t>:</a:t>
            </a:r>
          </a:p>
          <a:p>
            <a:pPr marL="228600" indent="-228600" eaLnBrk="1" hangingPunct="1">
              <a:lnSpc>
                <a:spcPct val="90000"/>
              </a:lnSpc>
              <a:spcBef>
                <a:spcPct val="20000"/>
              </a:spcBef>
              <a:buFontTx/>
              <a:buChar char="•"/>
              <a:defRPr/>
            </a:pPr>
            <a:r>
              <a:rPr lang="hu-HU" sz="2800" kern="0" dirty="0" err="1">
                <a:solidFill>
                  <a:srgbClr val="294143"/>
                </a:solidFill>
                <a:latin typeface="Times New Roman"/>
              </a:rPr>
              <a:t>Increased</a:t>
            </a:r>
            <a:r>
              <a:rPr lang="hu-HU" sz="2800" kern="0" dirty="0">
                <a:solidFill>
                  <a:srgbClr val="294143"/>
                </a:solidFill>
                <a:latin typeface="Times New Roman"/>
              </a:rPr>
              <a:t> </a:t>
            </a:r>
            <a:r>
              <a:rPr lang="hu-HU" sz="2800" kern="0" dirty="0" err="1">
                <a:solidFill>
                  <a:srgbClr val="294143"/>
                </a:solidFill>
                <a:latin typeface="Times New Roman"/>
              </a:rPr>
              <a:t>risk</a:t>
            </a:r>
            <a:r>
              <a:rPr lang="hu-HU" sz="2800" kern="0" dirty="0">
                <a:solidFill>
                  <a:srgbClr val="294143"/>
                </a:solidFill>
                <a:latin typeface="Times New Roman"/>
              </a:rPr>
              <a:t> of </a:t>
            </a:r>
            <a:r>
              <a:rPr lang="hu-HU" sz="2800" kern="0" dirty="0" err="1">
                <a:solidFill>
                  <a:srgbClr val="294143"/>
                </a:solidFill>
                <a:latin typeface="Times New Roman"/>
              </a:rPr>
              <a:t>dying</a:t>
            </a:r>
            <a:endParaRPr lang="hu-HU" sz="2800" kern="0" dirty="0">
              <a:solidFill>
                <a:srgbClr val="294143"/>
              </a:solidFill>
              <a:latin typeface="Times New Roman"/>
            </a:endParaRPr>
          </a:p>
          <a:p>
            <a:pPr marL="228600" indent="-228600" eaLnBrk="1" hangingPunct="1">
              <a:lnSpc>
                <a:spcPct val="90000"/>
              </a:lnSpc>
              <a:spcBef>
                <a:spcPct val="20000"/>
              </a:spcBef>
              <a:buFontTx/>
              <a:buChar char="•"/>
              <a:defRPr/>
            </a:pPr>
            <a:r>
              <a:rPr lang="hu-HU" sz="2800" kern="0" dirty="0" err="1">
                <a:solidFill>
                  <a:srgbClr val="294143"/>
                </a:solidFill>
                <a:latin typeface="Times New Roman"/>
              </a:rPr>
              <a:t>After</a:t>
            </a:r>
            <a:r>
              <a:rPr lang="hu-HU" sz="2800" kern="0" dirty="0">
                <a:solidFill>
                  <a:srgbClr val="294143"/>
                </a:solidFill>
                <a:latin typeface="Times New Roman"/>
              </a:rPr>
              <a:t> </a:t>
            </a:r>
            <a:r>
              <a:rPr lang="hu-HU" sz="2800" kern="0" dirty="0" err="1">
                <a:solidFill>
                  <a:srgbClr val="294143"/>
                </a:solidFill>
                <a:latin typeface="Times New Roman"/>
              </a:rPr>
              <a:t>surgery</a:t>
            </a:r>
            <a:endParaRPr lang="hu-HU" sz="800" kern="0" dirty="0">
              <a:solidFill>
                <a:srgbClr val="294143"/>
              </a:solidFill>
              <a:latin typeface="Times New Roman"/>
            </a:endParaRPr>
          </a:p>
          <a:p>
            <a:pPr marL="228600" indent="-228600" eaLnBrk="1" hangingPunct="1">
              <a:lnSpc>
                <a:spcPct val="90000"/>
              </a:lnSpc>
              <a:spcBef>
                <a:spcPct val="20000"/>
              </a:spcBef>
              <a:buFontTx/>
              <a:buChar char="•"/>
              <a:defRPr/>
            </a:pPr>
            <a:r>
              <a:rPr lang="hu-HU" sz="2800" kern="0" dirty="0" err="1">
                <a:solidFill>
                  <a:srgbClr val="294143"/>
                </a:solidFill>
                <a:latin typeface="Times New Roman"/>
              </a:rPr>
              <a:t>Cardiac</a:t>
            </a:r>
            <a:r>
              <a:rPr lang="hu-HU" sz="2800" kern="0" dirty="0">
                <a:solidFill>
                  <a:srgbClr val="294143"/>
                </a:solidFill>
                <a:latin typeface="Times New Roman"/>
              </a:rPr>
              <a:t> </a:t>
            </a:r>
            <a:r>
              <a:rPr lang="hu-HU" sz="2800" kern="0" dirty="0" err="1">
                <a:solidFill>
                  <a:srgbClr val="294143"/>
                </a:solidFill>
                <a:latin typeface="Times New Roman"/>
              </a:rPr>
              <a:t>disease</a:t>
            </a:r>
            <a:endParaRPr lang="hu-HU" sz="800" kern="0" dirty="0">
              <a:solidFill>
                <a:srgbClr val="294143"/>
              </a:solidFill>
              <a:latin typeface="Times New Roman"/>
            </a:endParaRPr>
          </a:p>
          <a:p>
            <a:pPr marL="228600" indent="-228600" eaLnBrk="1" hangingPunct="1">
              <a:lnSpc>
                <a:spcPct val="90000"/>
              </a:lnSpc>
              <a:spcBef>
                <a:spcPct val="20000"/>
              </a:spcBef>
              <a:buFontTx/>
              <a:buChar char="•"/>
              <a:defRPr/>
            </a:pPr>
            <a:r>
              <a:rPr lang="hu-HU" sz="2800" kern="0" dirty="0" err="1">
                <a:solidFill>
                  <a:srgbClr val="294143"/>
                </a:solidFill>
                <a:latin typeface="Times New Roman"/>
              </a:rPr>
              <a:t>Critically</a:t>
            </a:r>
            <a:r>
              <a:rPr lang="hu-HU" sz="2800" kern="0" dirty="0">
                <a:solidFill>
                  <a:srgbClr val="294143"/>
                </a:solidFill>
                <a:latin typeface="Times New Roman"/>
              </a:rPr>
              <a:t> </a:t>
            </a:r>
            <a:r>
              <a:rPr lang="hu-HU" sz="2800" kern="0" dirty="0" err="1">
                <a:solidFill>
                  <a:srgbClr val="294143"/>
                </a:solidFill>
                <a:latin typeface="Times New Roman"/>
              </a:rPr>
              <a:t>ill</a:t>
            </a:r>
            <a:endParaRPr lang="hu-HU" sz="2800" kern="0" dirty="0">
              <a:solidFill>
                <a:srgbClr val="294143"/>
              </a:solidFill>
              <a:latin typeface="Times New Roman"/>
            </a:endParaRPr>
          </a:p>
          <a:p>
            <a:pPr>
              <a:defRPr/>
            </a:pPr>
            <a:endParaRPr lang="hu-HU" sz="2800" kern="0" dirty="0">
              <a:solidFill>
                <a:srgbClr val="294143"/>
              </a:solidFill>
            </a:endParaRPr>
          </a:p>
          <a:p>
            <a:pPr>
              <a:defRPr/>
            </a:pPr>
            <a:r>
              <a:rPr lang="en-US" sz="1400" dirty="0">
                <a:solidFill>
                  <a:srgbClr val="294143"/>
                </a:solidFill>
              </a:rPr>
              <a:t>Carson JL, et al. Lancet 1996;348:1055-</a:t>
            </a:r>
            <a:r>
              <a:rPr lang="hu-HU" sz="1400" dirty="0">
                <a:solidFill>
                  <a:srgbClr val="294143"/>
                </a:solidFill>
              </a:rPr>
              <a:t>60.</a:t>
            </a:r>
            <a:endParaRPr lang="hu-HU" sz="1400" kern="0" dirty="0">
              <a:solidFill>
                <a:srgbClr val="294143"/>
              </a:solidFill>
              <a:latin typeface="Times New Roman"/>
            </a:endParaRPr>
          </a:p>
          <a:p>
            <a:pPr>
              <a:defRPr/>
            </a:pPr>
            <a:r>
              <a:rPr lang="hu-HU" sz="1400" dirty="0">
                <a:solidFill>
                  <a:srgbClr val="294143"/>
                </a:solidFill>
              </a:rPr>
              <a:t>Hébert PC, et </a:t>
            </a:r>
            <a:r>
              <a:rPr lang="hu-HU" sz="1400" dirty="0" err="1">
                <a:solidFill>
                  <a:srgbClr val="294143"/>
                </a:solidFill>
              </a:rPr>
              <a:t>al</a:t>
            </a:r>
            <a:r>
              <a:rPr lang="hu-HU" sz="1400" dirty="0">
                <a:solidFill>
                  <a:srgbClr val="294143"/>
                </a:solidFill>
              </a:rPr>
              <a:t>. </a:t>
            </a:r>
            <a:r>
              <a:rPr lang="en-US" sz="1400" dirty="0">
                <a:solidFill>
                  <a:srgbClr val="294143"/>
                </a:solidFill>
              </a:rPr>
              <a:t>Am J </a:t>
            </a:r>
            <a:r>
              <a:rPr lang="en-US" sz="1400" dirty="0" err="1">
                <a:solidFill>
                  <a:srgbClr val="294143"/>
                </a:solidFill>
              </a:rPr>
              <a:t>Respir</a:t>
            </a:r>
            <a:r>
              <a:rPr lang="en-US" sz="1400" dirty="0">
                <a:solidFill>
                  <a:srgbClr val="294143"/>
                </a:solidFill>
              </a:rPr>
              <a:t> </a:t>
            </a:r>
            <a:r>
              <a:rPr lang="en-US" sz="1400" dirty="0" err="1">
                <a:solidFill>
                  <a:srgbClr val="294143"/>
                </a:solidFill>
              </a:rPr>
              <a:t>Crit</a:t>
            </a:r>
            <a:r>
              <a:rPr lang="en-US" sz="1400" dirty="0">
                <a:solidFill>
                  <a:srgbClr val="294143"/>
                </a:solidFill>
              </a:rPr>
              <a:t> Care Med 1997;</a:t>
            </a:r>
          </a:p>
          <a:p>
            <a:pPr>
              <a:defRPr/>
            </a:pPr>
            <a:r>
              <a:rPr lang="hu-HU" sz="1400" dirty="0">
                <a:solidFill>
                  <a:srgbClr val="294143"/>
                </a:solidFill>
              </a:rPr>
              <a:t>155:1618-23.</a:t>
            </a:r>
            <a:endParaRPr lang="hu-HU" sz="1400" kern="0" dirty="0">
              <a:solidFill>
                <a:srgbClr val="294143"/>
              </a:solidFill>
              <a:latin typeface="Times New Roman"/>
            </a:endParaRPr>
          </a:p>
          <a:p>
            <a:pPr marL="342900" indent="-342900">
              <a:lnSpc>
                <a:spcPct val="90000"/>
              </a:lnSpc>
              <a:spcBef>
                <a:spcPct val="20000"/>
              </a:spcBef>
              <a:buFontTx/>
              <a:buChar char="•"/>
              <a:defRPr/>
            </a:pPr>
            <a:endParaRPr lang="hu-HU" sz="3200" kern="0" dirty="0">
              <a:solidFill>
                <a:srgbClr val="294143"/>
              </a:solidFill>
              <a:latin typeface="Times New Roman"/>
            </a:endParaRPr>
          </a:p>
        </p:txBody>
      </p:sp>
      <p:sp>
        <p:nvSpPr>
          <p:cNvPr id="21" name="Rectangle 6">
            <a:extLst>
              <a:ext uri="{FF2B5EF4-FFF2-40B4-BE49-F238E27FC236}">
                <a16:creationId xmlns:a16="http://schemas.microsoft.com/office/drawing/2014/main" id="{84258531-C308-0A47-BBA1-AEB74F3C881E}"/>
              </a:ext>
            </a:extLst>
          </p:cNvPr>
          <p:cNvSpPr txBox="1">
            <a:spLocks noChangeArrowheads="1"/>
          </p:cNvSpPr>
          <p:nvPr/>
        </p:nvSpPr>
        <p:spPr>
          <a:xfrm>
            <a:off x="6599361" y="1628775"/>
            <a:ext cx="4321175" cy="4105275"/>
          </a:xfrm>
          <a:prstGeom prst="rect">
            <a:avLst/>
          </a:prstGeom>
        </p:spPr>
        <p:txBody>
          <a:bodyPr lIns="90488" tIns="44450" rIns="90488" bIns="44450"/>
          <a:lstStyle/>
          <a:p>
            <a:pPr marL="228600" indent="-228600" eaLnBrk="1" hangingPunct="1">
              <a:lnSpc>
                <a:spcPct val="90000"/>
              </a:lnSpc>
              <a:spcBef>
                <a:spcPct val="20000"/>
              </a:spcBef>
              <a:buFontTx/>
              <a:buChar char="•"/>
              <a:defRPr/>
            </a:pPr>
            <a:r>
              <a:rPr lang="hu-HU" sz="2800" b="1" kern="0" dirty="0">
                <a:solidFill>
                  <a:srgbClr val="294143"/>
                </a:solidFill>
                <a:latin typeface="Times New Roman"/>
              </a:rPr>
              <a:t>Cons:</a:t>
            </a:r>
          </a:p>
          <a:p>
            <a:pPr marL="228600" indent="-228600" eaLnBrk="1" hangingPunct="1">
              <a:lnSpc>
                <a:spcPct val="90000"/>
              </a:lnSpc>
              <a:spcBef>
                <a:spcPct val="20000"/>
              </a:spcBef>
              <a:buFontTx/>
              <a:buChar char="•"/>
              <a:defRPr/>
            </a:pPr>
            <a:r>
              <a:rPr lang="hu-HU" sz="2800" kern="0" dirty="0" err="1">
                <a:solidFill>
                  <a:srgbClr val="294143"/>
                </a:solidFill>
                <a:latin typeface="Times New Roman"/>
              </a:rPr>
              <a:t>Complications</a:t>
            </a:r>
            <a:endParaRPr lang="hu-HU" sz="2800" kern="0" dirty="0">
              <a:solidFill>
                <a:srgbClr val="294143"/>
              </a:solidFill>
              <a:latin typeface="Times New Roman"/>
            </a:endParaRPr>
          </a:p>
          <a:p>
            <a:pPr marL="228600" indent="-228600" eaLnBrk="1" hangingPunct="1">
              <a:lnSpc>
                <a:spcPct val="90000"/>
              </a:lnSpc>
              <a:spcBef>
                <a:spcPct val="20000"/>
              </a:spcBef>
              <a:buFontTx/>
              <a:buChar char="•"/>
              <a:defRPr/>
            </a:pPr>
            <a:r>
              <a:rPr lang="hu-HU" sz="2800" kern="0" dirty="0" err="1">
                <a:solidFill>
                  <a:srgbClr val="294143"/>
                </a:solidFill>
                <a:latin typeface="Times New Roman"/>
              </a:rPr>
              <a:t>Immunological</a:t>
            </a:r>
            <a:endParaRPr lang="hu-HU" sz="800" kern="0" dirty="0">
              <a:solidFill>
                <a:srgbClr val="294143"/>
              </a:solidFill>
              <a:latin typeface="Times New Roman"/>
            </a:endParaRPr>
          </a:p>
          <a:p>
            <a:pPr marL="228600" indent="-228600" eaLnBrk="1" hangingPunct="1">
              <a:lnSpc>
                <a:spcPct val="90000"/>
              </a:lnSpc>
              <a:spcBef>
                <a:spcPct val="20000"/>
              </a:spcBef>
              <a:buFontTx/>
              <a:buChar char="•"/>
              <a:defRPr/>
            </a:pPr>
            <a:r>
              <a:rPr lang="hu-HU" sz="2800" kern="0" dirty="0" err="1">
                <a:solidFill>
                  <a:srgbClr val="294143"/>
                </a:solidFill>
              </a:rPr>
              <a:t>Microcirculatory</a:t>
            </a:r>
            <a:endParaRPr lang="hu-HU" sz="2800" kern="0" dirty="0">
              <a:solidFill>
                <a:srgbClr val="294143"/>
              </a:solidFill>
            </a:endParaRPr>
          </a:p>
          <a:p>
            <a:pPr marL="1143000" lvl="2" indent="-228600" eaLnBrk="1" hangingPunct="1">
              <a:lnSpc>
                <a:spcPct val="90000"/>
              </a:lnSpc>
              <a:spcBef>
                <a:spcPct val="20000"/>
              </a:spcBef>
              <a:defRPr/>
            </a:pPr>
            <a:endParaRPr lang="hu-HU" sz="2800" kern="0" dirty="0">
              <a:solidFill>
                <a:srgbClr val="294143"/>
              </a:solidFill>
              <a:latin typeface="Times New Roman"/>
            </a:endParaRPr>
          </a:p>
          <a:p>
            <a:pPr>
              <a:defRPr/>
            </a:pPr>
            <a:r>
              <a:rPr lang="nl-NL" sz="1400" dirty="0">
                <a:solidFill>
                  <a:srgbClr val="294143"/>
                </a:solidFill>
              </a:rPr>
              <a:t>van de Watering, et al. </a:t>
            </a:r>
            <a:r>
              <a:rPr lang="hu-HU" sz="1400" dirty="0" err="1">
                <a:solidFill>
                  <a:srgbClr val="294143"/>
                </a:solidFill>
              </a:rPr>
              <a:t>Circulation</a:t>
            </a:r>
            <a:r>
              <a:rPr lang="hu-HU" sz="1400" dirty="0">
                <a:solidFill>
                  <a:srgbClr val="294143"/>
                </a:solidFill>
              </a:rPr>
              <a:t> 1998;97:562-8.</a:t>
            </a:r>
          </a:p>
          <a:p>
            <a:pPr>
              <a:defRPr/>
            </a:pPr>
            <a:r>
              <a:rPr lang="hu-HU" sz="1400" dirty="0">
                <a:solidFill>
                  <a:srgbClr val="294143"/>
                </a:solidFill>
              </a:rPr>
              <a:t>Baker CH, et </a:t>
            </a:r>
            <a:r>
              <a:rPr lang="hu-HU" sz="1400" dirty="0" err="1">
                <a:solidFill>
                  <a:srgbClr val="294143"/>
                </a:solidFill>
              </a:rPr>
              <a:t>al</a:t>
            </a:r>
            <a:r>
              <a:rPr lang="hu-HU" sz="1400" dirty="0">
                <a:solidFill>
                  <a:srgbClr val="294143"/>
                </a:solidFill>
              </a:rPr>
              <a:t>. </a:t>
            </a:r>
            <a:r>
              <a:rPr lang="en-US" sz="1400" dirty="0" err="1">
                <a:solidFill>
                  <a:srgbClr val="294143"/>
                </a:solidFill>
              </a:rPr>
              <a:t>Circ</a:t>
            </a:r>
            <a:r>
              <a:rPr lang="en-US" sz="1400" dirty="0">
                <a:solidFill>
                  <a:srgbClr val="294143"/>
                </a:solidFill>
              </a:rPr>
              <a:t> Shock 1986;20:127-39.</a:t>
            </a:r>
            <a:endParaRPr lang="hu-HU" sz="1400" kern="0" dirty="0">
              <a:solidFill>
                <a:srgbClr val="294143"/>
              </a:solidFill>
              <a:latin typeface="Times New Roman"/>
            </a:endParaRPr>
          </a:p>
        </p:txBody>
      </p:sp>
      <p:sp>
        <p:nvSpPr>
          <p:cNvPr id="22" name="Lekerekített téglalap 2">
            <a:extLst>
              <a:ext uri="{FF2B5EF4-FFF2-40B4-BE49-F238E27FC236}">
                <a16:creationId xmlns:a16="http://schemas.microsoft.com/office/drawing/2014/main" id="{1ACE4544-1505-A240-9CC3-3851DCBBF7F3}"/>
              </a:ext>
            </a:extLst>
          </p:cNvPr>
          <p:cNvSpPr>
            <a:spLocks noChangeArrowheads="1"/>
          </p:cNvSpPr>
          <p:nvPr/>
        </p:nvSpPr>
        <p:spPr bwMode="auto">
          <a:xfrm>
            <a:off x="1631504" y="5176753"/>
            <a:ext cx="9299575" cy="1204575"/>
          </a:xfrm>
          <a:prstGeom prst="roundRect">
            <a:avLst>
              <a:gd name="adj" fmla="val 16667"/>
            </a:avLst>
          </a:prstGeom>
          <a:solidFill>
            <a:srgbClr val="FFC000"/>
          </a:solidFill>
          <a:ln w="28575">
            <a:solidFill>
              <a:srgbClr val="FF0000"/>
            </a:solidFill>
            <a:round/>
            <a:headEnd type="none" w="sm" len="sm"/>
            <a:tailEnd type="none" w="sm" len="sm"/>
          </a:ln>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hu-HU" altLang="hu-HU" sz="4400" dirty="0" err="1">
                <a:solidFill>
                  <a:srgbClr val="294143"/>
                </a:solidFill>
              </a:rPr>
              <a:t>Common</a:t>
            </a:r>
            <a:r>
              <a:rPr lang="hu-HU" altLang="hu-HU" sz="4400" dirty="0">
                <a:solidFill>
                  <a:srgbClr val="294143"/>
                </a:solidFill>
              </a:rPr>
              <a:t> </a:t>
            </a:r>
            <a:r>
              <a:rPr lang="hu-HU" altLang="hu-HU" sz="4400" dirty="0" err="1">
                <a:solidFill>
                  <a:srgbClr val="294143"/>
                </a:solidFill>
              </a:rPr>
              <a:t>sense</a:t>
            </a:r>
            <a:r>
              <a:rPr lang="hu-HU" altLang="hu-HU" sz="4400" dirty="0">
                <a:solidFill>
                  <a:srgbClr val="294143"/>
                </a:solidFill>
              </a:rPr>
              <a:t>: </a:t>
            </a:r>
            <a:r>
              <a:rPr lang="hu-HU" altLang="hu-HU" sz="4400" dirty="0" err="1">
                <a:solidFill>
                  <a:srgbClr val="294143"/>
                </a:solidFill>
              </a:rPr>
              <a:t>costly</a:t>
            </a:r>
            <a:r>
              <a:rPr lang="hu-HU" altLang="hu-HU" sz="4400" dirty="0">
                <a:solidFill>
                  <a:srgbClr val="294143"/>
                </a:solidFill>
              </a:rPr>
              <a:t>, limited </a:t>
            </a:r>
            <a:r>
              <a:rPr lang="hu-HU" altLang="hu-HU" sz="4400" dirty="0" err="1">
                <a:solidFill>
                  <a:srgbClr val="294143"/>
                </a:solidFill>
              </a:rPr>
              <a:t>resources</a:t>
            </a:r>
            <a:endParaRPr lang="hu-HU" altLang="hu-HU" sz="4400" dirty="0">
              <a:solidFill>
                <a:srgbClr val="294143"/>
              </a:solidFill>
            </a:endParaRPr>
          </a:p>
        </p:txBody>
      </p:sp>
    </p:spTree>
    <p:custDataLst>
      <p:tags r:id="rId1"/>
    </p:custDataLst>
    <p:extLst>
      <p:ext uri="{BB962C8B-B14F-4D97-AF65-F5344CB8AC3E}">
        <p14:creationId xmlns:p14="http://schemas.microsoft.com/office/powerpoint/2010/main" val="176780397"/>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pic>
        <p:nvPicPr>
          <p:cNvPr id="12" name="Picture 13">
            <a:extLst>
              <a:ext uri="{FF2B5EF4-FFF2-40B4-BE49-F238E27FC236}">
                <a16:creationId xmlns:a16="http://schemas.microsoft.com/office/drawing/2014/main" id="{76CC6D5B-BF4A-064D-BCA5-34BC980F0AE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52725" y="188913"/>
            <a:ext cx="7951787" cy="12827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8">
            <a:extLst>
              <a:ext uri="{FF2B5EF4-FFF2-40B4-BE49-F238E27FC236}">
                <a16:creationId xmlns:a16="http://schemas.microsoft.com/office/drawing/2014/main" id="{B95FDA59-2083-7842-842A-3258BBDE87D9}"/>
              </a:ext>
            </a:extLst>
          </p:cNvPr>
          <p:cNvSpPr txBox="1">
            <a:spLocks noChangeArrowheads="1"/>
          </p:cNvSpPr>
          <p:nvPr/>
        </p:nvSpPr>
        <p:spPr bwMode="auto">
          <a:xfrm>
            <a:off x="7327900" y="1465263"/>
            <a:ext cx="3376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s-ES" altLang="hu-HU" sz="1400" i="1">
                <a:solidFill>
                  <a:srgbClr val="000000"/>
                </a:solidFill>
              </a:rPr>
              <a:t>Acta Anaesthesiol Scand 2012; </a:t>
            </a:r>
            <a:r>
              <a:rPr lang="es-ES" altLang="hu-HU" sz="1400" b="1" i="1">
                <a:solidFill>
                  <a:srgbClr val="000000"/>
                </a:solidFill>
              </a:rPr>
              <a:t>56: 291–297</a:t>
            </a:r>
            <a:endParaRPr lang="hu-HU" altLang="hu-HU" sz="1400">
              <a:solidFill>
                <a:srgbClr val="FF0000"/>
              </a:solidFill>
            </a:endParaRPr>
          </a:p>
        </p:txBody>
      </p:sp>
      <p:sp>
        <p:nvSpPr>
          <p:cNvPr id="20" name="TextBox 19">
            <a:extLst>
              <a:ext uri="{FF2B5EF4-FFF2-40B4-BE49-F238E27FC236}">
                <a16:creationId xmlns:a16="http://schemas.microsoft.com/office/drawing/2014/main" id="{61099B2A-7DFB-8E4F-9FBA-D78D2CB54912}"/>
              </a:ext>
            </a:extLst>
          </p:cNvPr>
          <p:cNvSpPr txBox="1"/>
          <p:nvPr/>
        </p:nvSpPr>
        <p:spPr>
          <a:xfrm>
            <a:off x="1860776" y="1055914"/>
            <a:ext cx="184731" cy="461665"/>
          </a:xfrm>
          <a:prstGeom prst="rect">
            <a:avLst/>
          </a:prstGeom>
          <a:noFill/>
        </p:spPr>
        <p:txBody>
          <a:bodyPr wrap="none" rtlCol="0">
            <a:spAutoFit/>
          </a:bodyPr>
          <a:lstStyle/>
          <a:p>
            <a:endParaRPr lang="en-DE" dirty="0"/>
          </a:p>
        </p:txBody>
      </p:sp>
      <p:pic>
        <p:nvPicPr>
          <p:cNvPr id="21" name="Picture 2">
            <a:extLst>
              <a:ext uri="{FF2B5EF4-FFF2-40B4-BE49-F238E27FC236}">
                <a16:creationId xmlns:a16="http://schemas.microsoft.com/office/drawing/2014/main" id="{A63817BE-700F-BD44-A034-CF780EDBD6D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40655" y="2233613"/>
            <a:ext cx="9967913" cy="364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églalap 4">
            <a:extLst>
              <a:ext uri="{FF2B5EF4-FFF2-40B4-BE49-F238E27FC236}">
                <a16:creationId xmlns:a16="http://schemas.microsoft.com/office/drawing/2014/main" id="{0289F9EA-2852-B442-ADB1-175A8FEFCD03}"/>
              </a:ext>
            </a:extLst>
          </p:cNvPr>
          <p:cNvSpPr>
            <a:spLocks noChangeArrowheads="1"/>
          </p:cNvSpPr>
          <p:nvPr/>
        </p:nvSpPr>
        <p:spPr bwMode="auto">
          <a:xfrm>
            <a:off x="1199380" y="3068638"/>
            <a:ext cx="9793288" cy="215900"/>
          </a:xfrm>
          <a:prstGeom prst="rect">
            <a:avLst/>
          </a:prstGeom>
          <a:solidFill>
            <a:srgbClr val="FF9933">
              <a:alpha val="25098"/>
            </a:srgbClr>
          </a:solidFill>
          <a:ln w="12700">
            <a:solidFill>
              <a:schemeClr val="tx1"/>
            </a:solidFill>
            <a:round/>
            <a:headEnd type="none" w="sm" len="sm"/>
            <a:tailEnd type="none" w="sm" len="sm"/>
          </a:ln>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1800">
              <a:solidFill>
                <a:srgbClr val="294143"/>
              </a:solidFill>
            </a:endParaRPr>
          </a:p>
        </p:txBody>
      </p:sp>
      <p:sp>
        <p:nvSpPr>
          <p:cNvPr id="23" name="Téglalap 5">
            <a:extLst>
              <a:ext uri="{FF2B5EF4-FFF2-40B4-BE49-F238E27FC236}">
                <a16:creationId xmlns:a16="http://schemas.microsoft.com/office/drawing/2014/main" id="{1990BA70-FA15-BD4F-96FE-BAE5D92A6E4E}"/>
              </a:ext>
            </a:extLst>
          </p:cNvPr>
          <p:cNvSpPr>
            <a:spLocks noChangeArrowheads="1"/>
          </p:cNvSpPr>
          <p:nvPr/>
        </p:nvSpPr>
        <p:spPr bwMode="auto">
          <a:xfrm>
            <a:off x="1199380" y="3500438"/>
            <a:ext cx="9793288" cy="360362"/>
          </a:xfrm>
          <a:prstGeom prst="rect">
            <a:avLst/>
          </a:prstGeom>
          <a:solidFill>
            <a:srgbClr val="FF9933">
              <a:alpha val="25098"/>
            </a:srgbClr>
          </a:solidFill>
          <a:ln w="12700">
            <a:solidFill>
              <a:schemeClr val="tx1"/>
            </a:solidFill>
            <a:round/>
            <a:headEnd type="none" w="sm" len="sm"/>
            <a:tailEnd type="none" w="sm" len="sm"/>
          </a:ln>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1800">
              <a:solidFill>
                <a:srgbClr val="294143"/>
              </a:solidFill>
            </a:endParaRPr>
          </a:p>
        </p:txBody>
      </p:sp>
      <p:sp>
        <p:nvSpPr>
          <p:cNvPr id="24" name="Téglalap 6">
            <a:extLst>
              <a:ext uri="{FF2B5EF4-FFF2-40B4-BE49-F238E27FC236}">
                <a16:creationId xmlns:a16="http://schemas.microsoft.com/office/drawing/2014/main" id="{801176CA-23B1-7D46-A06A-BC77FE82FBEF}"/>
              </a:ext>
            </a:extLst>
          </p:cNvPr>
          <p:cNvSpPr>
            <a:spLocks noChangeArrowheads="1"/>
          </p:cNvSpPr>
          <p:nvPr/>
        </p:nvSpPr>
        <p:spPr bwMode="auto">
          <a:xfrm>
            <a:off x="1199380" y="4005263"/>
            <a:ext cx="9793288" cy="215900"/>
          </a:xfrm>
          <a:prstGeom prst="rect">
            <a:avLst/>
          </a:prstGeom>
          <a:solidFill>
            <a:srgbClr val="FF9933">
              <a:alpha val="25098"/>
            </a:srgbClr>
          </a:solidFill>
          <a:ln w="12700">
            <a:solidFill>
              <a:schemeClr val="tx1"/>
            </a:solidFill>
            <a:round/>
            <a:headEnd type="none" w="sm" len="sm"/>
            <a:tailEnd type="none" w="sm" len="sm"/>
          </a:ln>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endParaRPr lang="hu-HU" altLang="hu-HU" sz="1800">
              <a:solidFill>
                <a:srgbClr val="294143"/>
              </a:solidFill>
            </a:endParaRPr>
          </a:p>
        </p:txBody>
      </p:sp>
      <p:sp>
        <p:nvSpPr>
          <p:cNvPr id="25" name="Ellipszis feliratnak 7">
            <a:extLst>
              <a:ext uri="{FF2B5EF4-FFF2-40B4-BE49-F238E27FC236}">
                <a16:creationId xmlns:a16="http://schemas.microsoft.com/office/drawing/2014/main" id="{537E436F-F9A2-374B-B5C8-03D4CA2D66E2}"/>
              </a:ext>
            </a:extLst>
          </p:cNvPr>
          <p:cNvSpPr>
            <a:spLocks noChangeArrowheads="1"/>
          </p:cNvSpPr>
          <p:nvPr/>
        </p:nvSpPr>
        <p:spPr bwMode="auto">
          <a:xfrm>
            <a:off x="4728393" y="4797425"/>
            <a:ext cx="3311525" cy="1584325"/>
          </a:xfrm>
          <a:prstGeom prst="wedgeEllipseCallout">
            <a:avLst>
              <a:gd name="adj1" fmla="val 72352"/>
              <a:gd name="adj2" fmla="val -88083"/>
            </a:avLst>
          </a:prstGeom>
          <a:solidFill>
            <a:srgbClr val="FFC000"/>
          </a:solidFill>
          <a:ln w="28575">
            <a:solidFill>
              <a:srgbClr val="FF33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2800">
                <a:solidFill>
                  <a:srgbClr val="294143"/>
                </a:solidFill>
              </a:rPr>
              <a:t>ScvO</a:t>
            </a:r>
            <a:r>
              <a:rPr lang="hu-HU" altLang="hu-HU" sz="2800" baseline="-25000">
                <a:solidFill>
                  <a:srgbClr val="294143"/>
                </a:solidFill>
              </a:rPr>
              <a:t>2</a:t>
            </a:r>
            <a:r>
              <a:rPr lang="hu-HU" altLang="hu-HU" sz="2800">
                <a:solidFill>
                  <a:srgbClr val="294143"/>
                </a:solidFill>
              </a:rPr>
              <a:t>&lt;70%</a:t>
            </a:r>
          </a:p>
          <a:p>
            <a:pPr algn="ctr">
              <a:spcBef>
                <a:spcPct val="0"/>
              </a:spcBef>
              <a:buSzTx/>
              <a:buFontTx/>
              <a:buNone/>
            </a:pPr>
            <a:r>
              <a:rPr lang="hu-HU" altLang="hu-HU" sz="2800">
                <a:solidFill>
                  <a:srgbClr val="294143"/>
                </a:solidFill>
              </a:rPr>
              <a:t>at Hb 59 g/l</a:t>
            </a:r>
          </a:p>
        </p:txBody>
      </p:sp>
    </p:spTree>
    <p:custDataLst>
      <p:tags r:id="rId1"/>
    </p:custDataLst>
    <p:extLst>
      <p:ext uri="{BB962C8B-B14F-4D97-AF65-F5344CB8AC3E}">
        <p14:creationId xmlns:p14="http://schemas.microsoft.com/office/powerpoint/2010/main" val="1946285321"/>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strVal val="#ppt_w*0.70"/>
                                          </p:val>
                                        </p:tav>
                                        <p:tav tm="100000">
                                          <p:val>
                                            <p:strVal val="#ppt_w"/>
                                          </p:val>
                                        </p:tav>
                                      </p:tavLst>
                                    </p:anim>
                                    <p:anim calcmode="lin" valueType="num">
                                      <p:cBhvr>
                                        <p:cTn id="8" dur="1000" fill="hold"/>
                                        <p:tgtEl>
                                          <p:spTgt spid="22"/>
                                        </p:tgtEl>
                                        <p:attrNameLst>
                                          <p:attrName>ppt_h</p:attrName>
                                        </p:attrNameLst>
                                      </p:cBhvr>
                                      <p:tavLst>
                                        <p:tav tm="0">
                                          <p:val>
                                            <p:strVal val="#ppt_h"/>
                                          </p:val>
                                        </p:tav>
                                        <p:tav tm="100000">
                                          <p:val>
                                            <p:strVal val="#ppt_h"/>
                                          </p:val>
                                        </p:tav>
                                      </p:tavLst>
                                    </p:anim>
                                    <p:animEffect transition="in" filter="fade">
                                      <p:cBhvr>
                                        <p:cTn id="9" dur="1000"/>
                                        <p:tgtEl>
                                          <p:spTgt spid="2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1000" fill="hold"/>
                                        <p:tgtEl>
                                          <p:spTgt spid="23"/>
                                        </p:tgtEl>
                                        <p:attrNameLst>
                                          <p:attrName>ppt_w</p:attrName>
                                        </p:attrNameLst>
                                      </p:cBhvr>
                                      <p:tavLst>
                                        <p:tav tm="0">
                                          <p:val>
                                            <p:strVal val="#ppt_w*0.70"/>
                                          </p:val>
                                        </p:tav>
                                        <p:tav tm="100000">
                                          <p:val>
                                            <p:strVal val="#ppt_w"/>
                                          </p:val>
                                        </p:tav>
                                      </p:tavLst>
                                    </p:anim>
                                    <p:anim calcmode="lin" valueType="num">
                                      <p:cBhvr>
                                        <p:cTn id="15" dur="1000" fill="hold"/>
                                        <p:tgtEl>
                                          <p:spTgt spid="23"/>
                                        </p:tgtEl>
                                        <p:attrNameLst>
                                          <p:attrName>ppt_h</p:attrName>
                                        </p:attrNameLst>
                                      </p:cBhvr>
                                      <p:tavLst>
                                        <p:tav tm="0">
                                          <p:val>
                                            <p:strVal val="#ppt_h"/>
                                          </p:val>
                                        </p:tav>
                                        <p:tav tm="100000">
                                          <p:val>
                                            <p:strVal val="#ppt_h"/>
                                          </p:val>
                                        </p:tav>
                                      </p:tavLst>
                                    </p:anim>
                                    <p:animEffect transition="in" filter="fade">
                                      <p:cBhvr>
                                        <p:cTn id="16" dur="10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1000" fill="hold"/>
                                        <p:tgtEl>
                                          <p:spTgt spid="24"/>
                                        </p:tgtEl>
                                        <p:attrNameLst>
                                          <p:attrName>ppt_w</p:attrName>
                                        </p:attrNameLst>
                                      </p:cBhvr>
                                      <p:tavLst>
                                        <p:tav tm="0">
                                          <p:val>
                                            <p:strVal val="#ppt_w*0.70"/>
                                          </p:val>
                                        </p:tav>
                                        <p:tav tm="100000">
                                          <p:val>
                                            <p:strVal val="#ppt_w"/>
                                          </p:val>
                                        </p:tav>
                                      </p:tavLst>
                                    </p:anim>
                                    <p:anim calcmode="lin" valueType="num">
                                      <p:cBhvr>
                                        <p:cTn id="22" dur="1000" fill="hold"/>
                                        <p:tgtEl>
                                          <p:spTgt spid="24"/>
                                        </p:tgtEl>
                                        <p:attrNameLst>
                                          <p:attrName>ppt_h</p:attrName>
                                        </p:attrNameLst>
                                      </p:cBhvr>
                                      <p:tavLst>
                                        <p:tav tm="0">
                                          <p:val>
                                            <p:strVal val="#ppt_h"/>
                                          </p:val>
                                        </p:tav>
                                        <p:tav tm="100000">
                                          <p:val>
                                            <p:strVal val="#ppt_h"/>
                                          </p:val>
                                        </p:tav>
                                      </p:tavLst>
                                    </p:anim>
                                    <p:animEffect transition="in" filter="fade">
                                      <p:cBhvr>
                                        <p:cTn id="23" dur="10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1000" fill="hold"/>
                                        <p:tgtEl>
                                          <p:spTgt spid="25"/>
                                        </p:tgtEl>
                                        <p:attrNameLst>
                                          <p:attrName>ppt_w</p:attrName>
                                        </p:attrNameLst>
                                      </p:cBhvr>
                                      <p:tavLst>
                                        <p:tav tm="0">
                                          <p:val>
                                            <p:strVal val="#ppt_w*0.70"/>
                                          </p:val>
                                        </p:tav>
                                        <p:tav tm="100000">
                                          <p:val>
                                            <p:strVal val="#ppt_w"/>
                                          </p:val>
                                        </p:tav>
                                      </p:tavLst>
                                    </p:anim>
                                    <p:anim calcmode="lin" valueType="num">
                                      <p:cBhvr>
                                        <p:cTn id="29" dur="1000" fill="hold"/>
                                        <p:tgtEl>
                                          <p:spTgt spid="25"/>
                                        </p:tgtEl>
                                        <p:attrNameLst>
                                          <p:attrName>ppt_h</p:attrName>
                                        </p:attrNameLst>
                                      </p:cBhvr>
                                      <p:tavLst>
                                        <p:tav tm="0">
                                          <p:val>
                                            <p:strVal val="#ppt_h"/>
                                          </p:val>
                                        </p:tav>
                                        <p:tav tm="100000">
                                          <p:val>
                                            <p:strVal val="#ppt_h"/>
                                          </p:val>
                                        </p:tav>
                                      </p:tavLst>
                                    </p:anim>
                                    <p:animEffect transition="in" filter="fade">
                                      <p:cBhvr>
                                        <p:cTn id="3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pic>
        <p:nvPicPr>
          <p:cNvPr id="12" name="Picture 13">
            <a:extLst>
              <a:ext uri="{FF2B5EF4-FFF2-40B4-BE49-F238E27FC236}">
                <a16:creationId xmlns:a16="http://schemas.microsoft.com/office/drawing/2014/main" id="{76CC6D5B-BF4A-064D-BCA5-34BC980F0AE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52725" y="188913"/>
            <a:ext cx="7951787" cy="12827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 Box 8">
            <a:extLst>
              <a:ext uri="{FF2B5EF4-FFF2-40B4-BE49-F238E27FC236}">
                <a16:creationId xmlns:a16="http://schemas.microsoft.com/office/drawing/2014/main" id="{B95FDA59-2083-7842-842A-3258BBDE87D9}"/>
              </a:ext>
            </a:extLst>
          </p:cNvPr>
          <p:cNvSpPr txBox="1">
            <a:spLocks noChangeArrowheads="1"/>
          </p:cNvSpPr>
          <p:nvPr/>
        </p:nvSpPr>
        <p:spPr bwMode="auto">
          <a:xfrm>
            <a:off x="7327900" y="1465263"/>
            <a:ext cx="3376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spcBef>
                <a:spcPct val="20000"/>
              </a:spcBef>
              <a:buSzPct val="100000"/>
              <a:buChar char="•"/>
              <a:defRPr sz="3200">
                <a:solidFill>
                  <a:schemeClr val="tx1"/>
                </a:solidFill>
                <a:latin typeface="Times New Roman" panose="02020603050405020304" pitchFamily="18" charset="0"/>
              </a:defRPr>
            </a:lvl1pPr>
            <a:lvl2pPr marL="742950" indent="-285750" defTabSz="762000">
              <a:spcBef>
                <a:spcPct val="20000"/>
              </a:spcBef>
              <a:buSzPct val="100000"/>
              <a:buChar char="–"/>
              <a:defRPr sz="2800">
                <a:solidFill>
                  <a:schemeClr val="tx1"/>
                </a:solidFill>
                <a:latin typeface="Times New Roman" panose="02020603050405020304" pitchFamily="18" charset="0"/>
              </a:defRPr>
            </a:lvl2pPr>
            <a:lvl3pPr marL="1143000" indent="-228600" defTabSz="762000">
              <a:spcBef>
                <a:spcPct val="20000"/>
              </a:spcBef>
              <a:buSzPct val="100000"/>
              <a:buChar char="•"/>
              <a:defRPr sz="2400">
                <a:solidFill>
                  <a:schemeClr val="tx1"/>
                </a:solidFill>
                <a:latin typeface="Times New Roman" panose="02020603050405020304" pitchFamily="18" charset="0"/>
              </a:defRPr>
            </a:lvl3pPr>
            <a:lvl4pPr marL="1600200" indent="-228600" defTabSz="762000">
              <a:spcBef>
                <a:spcPct val="20000"/>
              </a:spcBef>
              <a:buSzPct val="100000"/>
              <a:buChar char="–"/>
              <a:defRPr sz="2000">
                <a:solidFill>
                  <a:schemeClr val="tx1"/>
                </a:solidFill>
                <a:latin typeface="Times New Roman" panose="02020603050405020304" pitchFamily="18" charset="0"/>
              </a:defRPr>
            </a:lvl4pPr>
            <a:lvl5pPr marL="2057400" indent="-228600" defTabSz="762000">
              <a:spcBef>
                <a:spcPct val="20000"/>
              </a:spcBef>
              <a:buSzPct val="100000"/>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es-ES" altLang="hu-HU" sz="1400" i="1">
                <a:solidFill>
                  <a:srgbClr val="000000"/>
                </a:solidFill>
              </a:rPr>
              <a:t>Acta Anaesthesiol Scand 2012; </a:t>
            </a:r>
            <a:r>
              <a:rPr lang="es-ES" altLang="hu-HU" sz="1400" b="1" i="1">
                <a:solidFill>
                  <a:srgbClr val="000000"/>
                </a:solidFill>
              </a:rPr>
              <a:t>56: 291–297</a:t>
            </a:r>
            <a:endParaRPr lang="hu-HU" altLang="hu-HU" sz="1400">
              <a:solidFill>
                <a:srgbClr val="FF0000"/>
              </a:solidFill>
            </a:endParaRPr>
          </a:p>
        </p:txBody>
      </p:sp>
      <p:sp>
        <p:nvSpPr>
          <p:cNvPr id="20" name="TextBox 19">
            <a:extLst>
              <a:ext uri="{FF2B5EF4-FFF2-40B4-BE49-F238E27FC236}">
                <a16:creationId xmlns:a16="http://schemas.microsoft.com/office/drawing/2014/main" id="{61099B2A-7DFB-8E4F-9FBA-D78D2CB54912}"/>
              </a:ext>
            </a:extLst>
          </p:cNvPr>
          <p:cNvSpPr txBox="1"/>
          <p:nvPr/>
        </p:nvSpPr>
        <p:spPr>
          <a:xfrm>
            <a:off x="1860776" y="1055914"/>
            <a:ext cx="184731" cy="461665"/>
          </a:xfrm>
          <a:prstGeom prst="rect">
            <a:avLst/>
          </a:prstGeom>
          <a:noFill/>
        </p:spPr>
        <p:txBody>
          <a:bodyPr wrap="none" rtlCol="0">
            <a:spAutoFit/>
          </a:bodyPr>
          <a:lstStyle/>
          <a:p>
            <a:endParaRPr lang="en-DE" dirty="0"/>
          </a:p>
        </p:txBody>
      </p:sp>
      <p:pic>
        <p:nvPicPr>
          <p:cNvPr id="21" name="Picture 2">
            <a:extLst>
              <a:ext uri="{FF2B5EF4-FFF2-40B4-BE49-F238E27FC236}">
                <a16:creationId xmlns:a16="http://schemas.microsoft.com/office/drawing/2014/main" id="{95206737-A38F-6C49-9DDE-3A17C7AF310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19475" y="2005913"/>
            <a:ext cx="535305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Szövegdoboz 5">
            <a:extLst>
              <a:ext uri="{FF2B5EF4-FFF2-40B4-BE49-F238E27FC236}">
                <a16:creationId xmlns:a16="http://schemas.microsoft.com/office/drawing/2014/main" id="{35E8083F-BD95-5C4D-882D-0A52187E2A43}"/>
              </a:ext>
            </a:extLst>
          </p:cNvPr>
          <p:cNvSpPr txBox="1">
            <a:spLocks noChangeArrowheads="1"/>
          </p:cNvSpPr>
          <p:nvPr/>
        </p:nvSpPr>
        <p:spPr bwMode="auto">
          <a:xfrm>
            <a:off x="7700963" y="2250388"/>
            <a:ext cx="771525" cy="4619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1200">
                <a:solidFill>
                  <a:srgbClr val="000000"/>
                </a:solidFill>
              </a:rPr>
              <a:t>r = -0.71</a:t>
            </a:r>
          </a:p>
          <a:p>
            <a:pPr>
              <a:spcBef>
                <a:spcPct val="0"/>
              </a:spcBef>
              <a:buSzTx/>
              <a:buFontTx/>
              <a:buNone/>
            </a:pPr>
            <a:r>
              <a:rPr lang="hu-HU" altLang="hu-HU" sz="1200">
                <a:solidFill>
                  <a:srgbClr val="000000"/>
                </a:solidFill>
              </a:rPr>
              <a:t>p &lt; 0.001</a:t>
            </a:r>
          </a:p>
        </p:txBody>
      </p:sp>
    </p:spTree>
    <p:custDataLst>
      <p:tags r:id="rId1"/>
    </p:custDataLst>
    <p:extLst>
      <p:ext uri="{BB962C8B-B14F-4D97-AF65-F5344CB8AC3E}">
        <p14:creationId xmlns:p14="http://schemas.microsoft.com/office/powerpoint/2010/main" val="1549992081"/>
      </p:ext>
    </p:extLst>
  </p:cSld>
  <p:clrMapOvr>
    <a:masterClrMapping/>
  </p:clrMapOvr>
  <p:transition advTm="10799"/>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pic>
        <p:nvPicPr>
          <p:cNvPr id="17" name="Picture 2" descr="Transfusion in the Intensive Care Unit">
            <a:extLst>
              <a:ext uri="{FF2B5EF4-FFF2-40B4-BE49-F238E27FC236}">
                <a16:creationId xmlns:a16="http://schemas.microsoft.com/office/drawing/2014/main" id="{BA82EE04-2F3E-2F41-9DA1-38E0D7B400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60785" y="1873275"/>
            <a:ext cx="2273300" cy="344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Kép 2">
            <a:extLst>
              <a:ext uri="{FF2B5EF4-FFF2-40B4-BE49-F238E27FC236}">
                <a16:creationId xmlns:a16="http://schemas.microsoft.com/office/drawing/2014/main" id="{FA79DE51-6705-594A-9814-3B70DDF63A3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853235" y="1935187"/>
            <a:ext cx="2452688" cy="349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Kép 2">
            <a:extLst>
              <a:ext uri="{FF2B5EF4-FFF2-40B4-BE49-F238E27FC236}">
                <a16:creationId xmlns:a16="http://schemas.microsoft.com/office/drawing/2014/main" id="{0112B76A-1E46-224D-A314-BB46DF51A609}"/>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131423" y="1628800"/>
            <a:ext cx="2630487" cy="376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Kép 1">
            <a:extLst>
              <a:ext uri="{FF2B5EF4-FFF2-40B4-BE49-F238E27FC236}">
                <a16:creationId xmlns:a16="http://schemas.microsoft.com/office/drawing/2014/main" id="{82E508EE-9DA4-594F-9936-1EFD8205182B}"/>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305923" y="4868887"/>
            <a:ext cx="3830637" cy="95567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Kép 3">
            <a:extLst>
              <a:ext uri="{FF2B5EF4-FFF2-40B4-BE49-F238E27FC236}">
                <a16:creationId xmlns:a16="http://schemas.microsoft.com/office/drawing/2014/main" id="{5F98E8ED-0227-2C42-993D-CFA3F169E2B3}"/>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472235" y="3303612"/>
            <a:ext cx="3219450" cy="10795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Kép 5">
            <a:extLst>
              <a:ext uri="{FF2B5EF4-FFF2-40B4-BE49-F238E27FC236}">
                <a16:creationId xmlns:a16="http://schemas.microsoft.com/office/drawing/2014/main" id="{3E0AEB2C-3CC2-764A-A38B-E303267D361F}"/>
              </a:ext>
            </a:extLst>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1030535" y="4456137"/>
            <a:ext cx="3562350" cy="120967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4">
            <a:extLst>
              <a:ext uri="{FF2B5EF4-FFF2-40B4-BE49-F238E27FC236}">
                <a16:creationId xmlns:a16="http://schemas.microsoft.com/office/drawing/2014/main" id="{45A6FF81-19A1-6345-82D3-AA799FAF255E}"/>
              </a:ext>
            </a:extLst>
          </p:cNvPr>
          <p:cNvSpPr txBox="1">
            <a:spLocks noChangeArrowheads="1"/>
          </p:cNvSpPr>
          <p:nvPr/>
        </p:nvSpPr>
        <p:spPr bwMode="auto">
          <a:xfrm>
            <a:off x="2207568" y="190381"/>
            <a:ext cx="822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3600" dirty="0">
                <a:solidFill>
                  <a:srgbClr val="294143"/>
                </a:solidFill>
              </a:rPr>
              <a:t>ScvO</a:t>
            </a:r>
            <a:r>
              <a:rPr lang="hu-HU" altLang="hu-HU" sz="3600" baseline="-25000" dirty="0">
                <a:solidFill>
                  <a:srgbClr val="294143"/>
                </a:solidFill>
              </a:rPr>
              <a:t>2</a:t>
            </a:r>
            <a:r>
              <a:rPr lang="hu-HU" altLang="hu-HU" sz="3600" dirty="0">
                <a:solidFill>
                  <a:srgbClr val="294143"/>
                </a:solidFill>
              </a:rPr>
              <a:t>: a </a:t>
            </a:r>
            <a:r>
              <a:rPr lang="hu-HU" altLang="hu-HU" sz="3600" dirty="0" err="1">
                <a:solidFill>
                  <a:srgbClr val="294143"/>
                </a:solidFill>
              </a:rPr>
              <a:t>physiological</a:t>
            </a:r>
            <a:r>
              <a:rPr lang="hu-HU" altLang="hu-HU" sz="3600" dirty="0">
                <a:solidFill>
                  <a:srgbClr val="294143"/>
                </a:solidFill>
              </a:rPr>
              <a:t> </a:t>
            </a:r>
            <a:r>
              <a:rPr lang="hu-HU" altLang="hu-HU" sz="3600" dirty="0" err="1">
                <a:solidFill>
                  <a:srgbClr val="294143"/>
                </a:solidFill>
              </a:rPr>
              <a:t>transfusion</a:t>
            </a:r>
            <a:r>
              <a:rPr lang="hu-HU" altLang="hu-HU" sz="3600" dirty="0">
                <a:solidFill>
                  <a:srgbClr val="294143"/>
                </a:solidFill>
              </a:rPr>
              <a:t> </a:t>
            </a:r>
            <a:r>
              <a:rPr lang="hu-HU" altLang="hu-HU" sz="3600" dirty="0" err="1">
                <a:solidFill>
                  <a:srgbClr val="294143"/>
                </a:solidFill>
              </a:rPr>
              <a:t>trigger</a:t>
            </a:r>
            <a:endParaRPr lang="hu-HU" altLang="hu-HU" sz="3600" baseline="-25000" dirty="0">
              <a:solidFill>
                <a:srgbClr val="294143"/>
              </a:solidFill>
            </a:endParaRPr>
          </a:p>
        </p:txBody>
      </p:sp>
    </p:spTree>
    <p:custDataLst>
      <p:tags r:id="rId1"/>
    </p:custDataLst>
    <p:extLst>
      <p:ext uri="{BB962C8B-B14F-4D97-AF65-F5344CB8AC3E}">
        <p14:creationId xmlns:p14="http://schemas.microsoft.com/office/powerpoint/2010/main" val="774403111"/>
      </p:ext>
    </p:extLst>
  </p:cSld>
  <p:clrMapOvr>
    <a:masterClrMapping/>
  </p:clrMapOvr>
  <p:transition advTm="10799"/>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pic>
        <p:nvPicPr>
          <p:cNvPr id="24" name="Picture 23">
            <a:extLst>
              <a:ext uri="{FF2B5EF4-FFF2-40B4-BE49-F238E27FC236}">
                <a16:creationId xmlns:a16="http://schemas.microsoft.com/office/drawing/2014/main" id="{32073FFA-F184-C848-9536-EE1CC7F8121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19152" y="116632"/>
            <a:ext cx="5732462" cy="3143250"/>
          </a:xfrm>
          <a:prstGeom prst="rect">
            <a:avLst/>
          </a:prstGeom>
          <a:solidFill>
            <a:schemeClr val="bg1"/>
          </a:solidFill>
          <a:ln w="9525">
            <a:solidFill>
              <a:srgbClr val="BFBFBF"/>
            </a:solidFill>
            <a:miter lim="800000"/>
            <a:headEnd/>
            <a:tailEnd/>
          </a:ln>
          <a:effectLst>
            <a:outerShdw blurRad="50800" dist="76201" dir="2700000" algn="tl" rotWithShape="0">
              <a:srgbClr val="808080">
                <a:alpha val="39999"/>
              </a:srgbClr>
            </a:outerShdw>
          </a:effectLst>
        </p:spPr>
      </p:pic>
      <p:pic>
        <p:nvPicPr>
          <p:cNvPr id="25" name="Picture 24">
            <a:extLst>
              <a:ext uri="{FF2B5EF4-FFF2-40B4-BE49-F238E27FC236}">
                <a16:creationId xmlns:a16="http://schemas.microsoft.com/office/drawing/2014/main" id="{028424B6-3756-3247-B9D1-14EFB30D1605}"/>
              </a:ext>
            </a:extLst>
          </p:cNvPr>
          <p:cNvPicPr>
            <a:picLocks noChangeAspect="1"/>
          </p:cNvPicPr>
          <p:nvPr/>
        </p:nvPicPr>
        <p:blipFill>
          <a:blip r:embed="rId9"/>
          <a:stretch>
            <a:fillRect/>
          </a:stretch>
        </p:blipFill>
        <p:spPr>
          <a:xfrm>
            <a:off x="2906414" y="3428157"/>
            <a:ext cx="6357938" cy="3230562"/>
          </a:xfrm>
          <a:prstGeom prst="rect">
            <a:avLst/>
          </a:prstGeom>
          <a:solidFill>
            <a:schemeClr val="bg1"/>
          </a:solidFill>
          <a:ln>
            <a:solidFill>
              <a:schemeClr val="bg1">
                <a:lumMod val="75000"/>
              </a:schemeClr>
            </a:solidFill>
          </a:ln>
        </p:spPr>
      </p:pic>
      <p:cxnSp>
        <p:nvCxnSpPr>
          <p:cNvPr id="26" name="Straight Connector 8">
            <a:extLst>
              <a:ext uri="{FF2B5EF4-FFF2-40B4-BE49-F238E27FC236}">
                <a16:creationId xmlns:a16="http://schemas.microsoft.com/office/drawing/2014/main" id="{1F62837B-A0F6-7F40-9D53-B3C6ACE8A5D5}"/>
              </a:ext>
            </a:extLst>
          </p:cNvPr>
          <p:cNvCxnSpPr>
            <a:cxnSpLocks noChangeShapeType="1"/>
          </p:cNvCxnSpPr>
          <p:nvPr/>
        </p:nvCxnSpPr>
        <p:spPr bwMode="auto">
          <a:xfrm>
            <a:off x="5930602" y="6186847"/>
            <a:ext cx="3167062"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cxnSp>
      <p:cxnSp>
        <p:nvCxnSpPr>
          <p:cNvPr id="27" name="Straight Connector 13">
            <a:extLst>
              <a:ext uri="{FF2B5EF4-FFF2-40B4-BE49-F238E27FC236}">
                <a16:creationId xmlns:a16="http://schemas.microsoft.com/office/drawing/2014/main" id="{A2E74888-904B-3C47-8F10-67C920119D4E}"/>
              </a:ext>
            </a:extLst>
          </p:cNvPr>
          <p:cNvCxnSpPr>
            <a:cxnSpLocks noChangeShapeType="1"/>
          </p:cNvCxnSpPr>
          <p:nvPr/>
        </p:nvCxnSpPr>
        <p:spPr bwMode="auto">
          <a:xfrm>
            <a:off x="2906414" y="6475772"/>
            <a:ext cx="2087563" cy="0"/>
          </a:xfrm>
          <a:prstGeom prst="line">
            <a:avLst/>
          </a:prstGeom>
          <a:noFill/>
          <a:ln w="28575">
            <a:solidFill>
              <a:srgbClr val="FF3300"/>
            </a:solidFill>
            <a:round/>
            <a:headEnd/>
            <a:tailEnd/>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2138393020"/>
      </p:ext>
    </p:extLst>
  </p:cSld>
  <p:clrMapOvr>
    <a:masterClrMapping/>
  </p:clrMapOvr>
  <p:transition advTm="10799"/>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pic>
        <p:nvPicPr>
          <p:cNvPr id="11" name="Picture 10" descr="Timeline&#10;&#10;Description automatically generated">
            <a:extLst>
              <a:ext uri="{FF2B5EF4-FFF2-40B4-BE49-F238E27FC236}">
                <a16:creationId xmlns:a16="http://schemas.microsoft.com/office/drawing/2014/main" id="{19FB4BF9-D905-604A-BC9C-8261F48838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02839" y="1471408"/>
            <a:ext cx="7830142" cy="4996376"/>
          </a:xfrm>
          <a:prstGeom prst="rect">
            <a:avLst/>
          </a:prstGeom>
        </p:spPr>
      </p:pic>
      <p:pic>
        <p:nvPicPr>
          <p:cNvPr id="12" name="Picture 8">
            <a:extLst>
              <a:ext uri="{FF2B5EF4-FFF2-40B4-BE49-F238E27FC236}">
                <a16:creationId xmlns:a16="http://schemas.microsoft.com/office/drawing/2014/main" id="{71A3E633-09DB-D748-96CA-B80C19406B61}"/>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509837" y="101600"/>
            <a:ext cx="809625"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Kép 2">
            <a:extLst>
              <a:ext uri="{FF2B5EF4-FFF2-40B4-BE49-F238E27FC236}">
                <a16:creationId xmlns:a16="http://schemas.microsoft.com/office/drawing/2014/main" id="{95FF03AA-D4AF-D24E-9CA2-47D7C68B124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378949" y="101600"/>
            <a:ext cx="1325563" cy="188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Kép 4">
            <a:extLst>
              <a:ext uri="{FF2B5EF4-FFF2-40B4-BE49-F238E27FC236}">
                <a16:creationId xmlns:a16="http://schemas.microsoft.com/office/drawing/2014/main" id="{EC9382FB-1121-9F4B-BAF8-8E6B3AF12AC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94124" y="117475"/>
            <a:ext cx="5160963" cy="125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112529871"/>
      </p:ext>
    </p:extLst>
  </p:cSld>
  <p:clrMapOvr>
    <a:masterClrMapping/>
  </p:clrMapOvr>
  <p:transition advTm="10799"/>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23" name="Text Box 4">
            <a:extLst>
              <a:ext uri="{FF2B5EF4-FFF2-40B4-BE49-F238E27FC236}">
                <a16:creationId xmlns:a16="http://schemas.microsoft.com/office/drawing/2014/main" id="{45A6FF81-19A1-6345-82D3-AA799FAF255E}"/>
              </a:ext>
            </a:extLst>
          </p:cNvPr>
          <p:cNvSpPr txBox="1">
            <a:spLocks noChangeArrowheads="1"/>
          </p:cNvSpPr>
          <p:nvPr/>
        </p:nvSpPr>
        <p:spPr bwMode="auto">
          <a:xfrm>
            <a:off x="2207568" y="190381"/>
            <a:ext cx="8229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3600" dirty="0">
                <a:solidFill>
                  <a:srgbClr val="294143"/>
                </a:solidFill>
              </a:rPr>
              <a:t>PRCT – </a:t>
            </a:r>
            <a:r>
              <a:rPr lang="hu-HU" altLang="hu-HU" sz="3600" dirty="0" err="1">
                <a:solidFill>
                  <a:srgbClr val="294143"/>
                </a:solidFill>
              </a:rPr>
              <a:t>on</a:t>
            </a:r>
            <a:r>
              <a:rPr lang="hu-HU" altLang="hu-HU" sz="3600" dirty="0">
                <a:solidFill>
                  <a:srgbClr val="294143"/>
                </a:solidFill>
              </a:rPr>
              <a:t> </a:t>
            </a:r>
            <a:r>
              <a:rPr lang="hu-HU" altLang="hu-HU" sz="3600" dirty="0" err="1">
                <a:solidFill>
                  <a:srgbClr val="294143"/>
                </a:solidFill>
              </a:rPr>
              <a:t>the</a:t>
            </a:r>
            <a:r>
              <a:rPr lang="hu-HU" altLang="hu-HU" sz="3600" dirty="0">
                <a:solidFill>
                  <a:srgbClr val="294143"/>
                </a:solidFill>
              </a:rPr>
              <a:t> </a:t>
            </a:r>
            <a:r>
              <a:rPr lang="hu-HU" altLang="hu-HU" sz="3600" dirty="0" err="1">
                <a:solidFill>
                  <a:srgbClr val="294143"/>
                </a:solidFill>
              </a:rPr>
              <a:t>way</a:t>
            </a:r>
            <a:endParaRPr lang="hu-HU" altLang="hu-HU" sz="3600" baseline="-25000" dirty="0">
              <a:solidFill>
                <a:srgbClr val="294143"/>
              </a:solidFill>
            </a:endParaRPr>
          </a:p>
        </p:txBody>
      </p:sp>
      <p:pic>
        <p:nvPicPr>
          <p:cNvPr id="24" name="Picture 4">
            <a:extLst>
              <a:ext uri="{FF2B5EF4-FFF2-40B4-BE49-F238E27FC236}">
                <a16:creationId xmlns:a16="http://schemas.microsoft.com/office/drawing/2014/main" id="{E253521D-1234-F945-A2B2-87803EDD338F}"/>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501900" y="1346903"/>
            <a:ext cx="7188200" cy="4762500"/>
          </a:xfrm>
          <a:prstGeom prst="rect">
            <a:avLst/>
          </a:prstGeom>
          <a:noFill/>
          <a:ln w="9525">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25" name="Lekerekített téglalap 2">
            <a:extLst>
              <a:ext uri="{FF2B5EF4-FFF2-40B4-BE49-F238E27FC236}">
                <a16:creationId xmlns:a16="http://schemas.microsoft.com/office/drawing/2014/main" id="{68DF7E30-C4CB-8B4F-82C9-87EA55F5996B}"/>
              </a:ext>
            </a:extLst>
          </p:cNvPr>
          <p:cNvSpPr>
            <a:spLocks noChangeArrowheads="1"/>
          </p:cNvSpPr>
          <p:nvPr/>
        </p:nvSpPr>
        <p:spPr bwMode="auto">
          <a:xfrm>
            <a:off x="1410243" y="4349790"/>
            <a:ext cx="9097239" cy="700774"/>
          </a:xfrm>
          <a:prstGeom prst="roundRect">
            <a:avLst>
              <a:gd name="adj" fmla="val 16667"/>
            </a:avLst>
          </a:prstGeom>
          <a:solidFill>
            <a:srgbClr val="FFC000"/>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3600" dirty="0">
                <a:solidFill>
                  <a:srgbClr val="294143"/>
                </a:solidFill>
              </a:rPr>
              <a:t>Ennek sajnos annyi... </a:t>
            </a:r>
            <a:r>
              <a:rPr lang="hu-HU" altLang="hu-HU" sz="3600" dirty="0">
                <a:solidFill>
                  <a:srgbClr val="294143"/>
                </a:solidFill>
                <a:sym typeface="Wingdings" pitchFamily="2" charset="2"/>
              </a:rPr>
              <a:t></a:t>
            </a:r>
            <a:endParaRPr lang="hu-HU" altLang="hu-HU" sz="3600" dirty="0">
              <a:solidFill>
                <a:srgbClr val="294143"/>
              </a:solidFill>
            </a:endParaRPr>
          </a:p>
        </p:txBody>
      </p:sp>
    </p:spTree>
    <p:custDataLst>
      <p:tags r:id="rId1"/>
    </p:custDataLst>
    <p:extLst>
      <p:ext uri="{BB962C8B-B14F-4D97-AF65-F5344CB8AC3E}">
        <p14:creationId xmlns:p14="http://schemas.microsoft.com/office/powerpoint/2010/main" val="583420843"/>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ppt_w</p:attrName>
                                        </p:attrNameLst>
                                      </p:cBhvr>
                                      <p:tavLst>
                                        <p:tav tm="0">
                                          <p:val>
                                            <p:fltVal val="0"/>
                                          </p:val>
                                        </p:tav>
                                        <p:tav tm="100000">
                                          <p:val>
                                            <p:strVal val="#ppt_w"/>
                                          </p:val>
                                        </p:tav>
                                      </p:tavLst>
                                    </p:anim>
                                    <p:anim calcmode="lin" valueType="num">
                                      <p:cBhvr>
                                        <p:cTn id="8" dur="500" fill="hold"/>
                                        <p:tgtEl>
                                          <p:spTgt spid="25"/>
                                        </p:tgtEl>
                                        <p:attrNameLst>
                                          <p:attrName>ppt_h</p:attrName>
                                        </p:attrNameLst>
                                      </p:cBhvr>
                                      <p:tavLst>
                                        <p:tav tm="0">
                                          <p:val>
                                            <p:fltVal val="0"/>
                                          </p:val>
                                        </p:tav>
                                        <p:tav tm="100000">
                                          <p:val>
                                            <p:strVal val="#ppt_h"/>
                                          </p:val>
                                        </p:tav>
                                      </p:tavLst>
                                    </p:anim>
                                    <p:animEffect transition="in" filter="fade">
                                      <p:cBhvr>
                                        <p:cTn id="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pic>
        <p:nvPicPr>
          <p:cNvPr id="3" name="Picture 2" descr="Graphical user interface, application&#10;&#10;Description automatically generated">
            <a:extLst>
              <a:ext uri="{FF2B5EF4-FFF2-40B4-BE49-F238E27FC236}">
                <a16:creationId xmlns:a16="http://schemas.microsoft.com/office/drawing/2014/main" id="{BE0702F9-5F56-4343-BE7C-3658B4E9C0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53095" y="212310"/>
            <a:ext cx="4685809" cy="1736475"/>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5" name="Picture 4" descr="Diagram&#10;&#10;Description automatically generated">
            <a:extLst>
              <a:ext uri="{FF2B5EF4-FFF2-40B4-BE49-F238E27FC236}">
                <a16:creationId xmlns:a16="http://schemas.microsoft.com/office/drawing/2014/main" id="{8DD61A6D-AACA-024D-92B1-B3058A6650C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46176" y="2947564"/>
            <a:ext cx="7176120" cy="3331323"/>
          </a:xfrm>
          <a:prstGeom prst="rect">
            <a:avLst/>
          </a:prstGeom>
        </p:spPr>
      </p:pic>
      <p:pic>
        <p:nvPicPr>
          <p:cNvPr id="18" name="Picture 17">
            <a:extLst>
              <a:ext uri="{FF2B5EF4-FFF2-40B4-BE49-F238E27FC236}">
                <a16:creationId xmlns:a16="http://schemas.microsoft.com/office/drawing/2014/main" id="{D206B95D-FC98-1143-9FD5-9B28F30EAE7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628882" y="2278722"/>
            <a:ext cx="4356100" cy="381000"/>
          </a:xfrm>
          <a:prstGeom prst="rect">
            <a:avLst/>
          </a:prstGeom>
        </p:spPr>
      </p:pic>
      <p:pic>
        <p:nvPicPr>
          <p:cNvPr id="19" name="Picture 18">
            <a:extLst>
              <a:ext uri="{FF2B5EF4-FFF2-40B4-BE49-F238E27FC236}">
                <a16:creationId xmlns:a16="http://schemas.microsoft.com/office/drawing/2014/main" id="{B1ABE2DF-830E-4E4B-B1A2-BFEE0D2B4EE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34236" y="2276872"/>
            <a:ext cx="4686300" cy="355600"/>
          </a:xfrm>
          <a:prstGeom prst="rect">
            <a:avLst/>
          </a:prstGeom>
        </p:spPr>
      </p:pic>
    </p:spTree>
    <p:custDataLst>
      <p:tags r:id="rId1"/>
    </p:custDataLst>
    <p:extLst>
      <p:ext uri="{BB962C8B-B14F-4D97-AF65-F5344CB8AC3E}">
        <p14:creationId xmlns:p14="http://schemas.microsoft.com/office/powerpoint/2010/main" val="954563214"/>
      </p:ext>
    </p:extLst>
  </p:cSld>
  <p:clrMapOvr>
    <a:masterClrMapping/>
  </p:clrMapOvr>
  <p:transition advTm="10799"/>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pic>
        <p:nvPicPr>
          <p:cNvPr id="3" name="Picture 2" descr="Graphical user interface, application&#10;&#10;Description automatically generated">
            <a:extLst>
              <a:ext uri="{FF2B5EF4-FFF2-40B4-BE49-F238E27FC236}">
                <a16:creationId xmlns:a16="http://schemas.microsoft.com/office/drawing/2014/main" id="{BE0702F9-5F56-4343-BE7C-3658B4E9C0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53095" y="212310"/>
            <a:ext cx="4685809" cy="1736475"/>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7" name="Picture 6" descr="Diagram, timeline&#10;&#10;Description automatically generated with medium confidence">
            <a:extLst>
              <a:ext uri="{FF2B5EF4-FFF2-40B4-BE49-F238E27FC236}">
                <a16:creationId xmlns:a16="http://schemas.microsoft.com/office/drawing/2014/main" id="{81E3D562-D458-0D4C-B8D9-D46B521D79D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0281" y="2450681"/>
            <a:ext cx="5642173" cy="3727864"/>
          </a:xfrm>
          <a:prstGeom prst="rect">
            <a:avLst/>
          </a:prstGeom>
        </p:spPr>
      </p:pic>
      <p:pic>
        <p:nvPicPr>
          <p:cNvPr id="4" name="Picture 3" descr="Chart, line chart&#10;&#10;Description automatically generated">
            <a:extLst>
              <a:ext uri="{FF2B5EF4-FFF2-40B4-BE49-F238E27FC236}">
                <a16:creationId xmlns:a16="http://schemas.microsoft.com/office/drawing/2014/main" id="{A623501F-5D9F-414D-99FF-FC91BA8B4E4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97238" y="2880357"/>
            <a:ext cx="4753778" cy="2868512"/>
          </a:xfrm>
          <a:prstGeom prst="rect">
            <a:avLst/>
          </a:prstGeom>
        </p:spPr>
      </p:pic>
    </p:spTree>
    <p:custDataLst>
      <p:tags r:id="rId1"/>
    </p:custDataLst>
    <p:extLst>
      <p:ext uri="{BB962C8B-B14F-4D97-AF65-F5344CB8AC3E}">
        <p14:creationId xmlns:p14="http://schemas.microsoft.com/office/powerpoint/2010/main" val="3161724290"/>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pic>
        <p:nvPicPr>
          <p:cNvPr id="3" name="Picture 2" descr="Graphical user interface, application&#10;&#10;Description automatically generated">
            <a:extLst>
              <a:ext uri="{FF2B5EF4-FFF2-40B4-BE49-F238E27FC236}">
                <a16:creationId xmlns:a16="http://schemas.microsoft.com/office/drawing/2014/main" id="{BE0702F9-5F56-4343-BE7C-3658B4E9C0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753095" y="212310"/>
            <a:ext cx="4685809" cy="1736475"/>
          </a:xfrm>
          <a:prstGeom prst="rect">
            <a:avLst/>
          </a:prstGeom>
          <a:ln>
            <a:solidFill>
              <a:schemeClr val="bg1">
                <a:lumMod val="75000"/>
              </a:schemeClr>
            </a:solidFill>
          </a:ln>
          <a:effectLst>
            <a:outerShdw blurRad="50800" dist="38100" dir="2700000" algn="tl" rotWithShape="0">
              <a:prstClr val="black">
                <a:alpha val="40000"/>
              </a:prstClr>
            </a:outerShdw>
          </a:effectLst>
        </p:spPr>
      </p:pic>
      <p:pic>
        <p:nvPicPr>
          <p:cNvPr id="10" name="Picture 9" descr="Chart&#10;&#10;Description automatically generated">
            <a:extLst>
              <a:ext uri="{FF2B5EF4-FFF2-40B4-BE49-F238E27FC236}">
                <a16:creationId xmlns:a16="http://schemas.microsoft.com/office/drawing/2014/main" id="{E8C84153-4B9D-784A-95B1-D9197F20B6E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192" y="1916832"/>
            <a:ext cx="3271921" cy="3775872"/>
          </a:xfrm>
          <a:prstGeom prst="rect">
            <a:avLst/>
          </a:prstGeom>
        </p:spPr>
      </p:pic>
      <p:pic>
        <p:nvPicPr>
          <p:cNvPr id="12" name="Picture 11" descr="Chart, line chart&#10;&#10;Description automatically generated">
            <a:extLst>
              <a:ext uri="{FF2B5EF4-FFF2-40B4-BE49-F238E27FC236}">
                <a16:creationId xmlns:a16="http://schemas.microsoft.com/office/drawing/2014/main" id="{B1715E63-C430-4A42-81D4-2D10743DC65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222002" y="2197797"/>
            <a:ext cx="5840508" cy="3213942"/>
          </a:xfrm>
          <a:prstGeom prst="rect">
            <a:avLst/>
          </a:prstGeom>
        </p:spPr>
      </p:pic>
      <p:pic>
        <p:nvPicPr>
          <p:cNvPr id="16" name="Picture 15" descr="Graphical user interface, text, application&#10;&#10;Description automatically generated">
            <a:extLst>
              <a:ext uri="{FF2B5EF4-FFF2-40B4-BE49-F238E27FC236}">
                <a16:creationId xmlns:a16="http://schemas.microsoft.com/office/drawing/2014/main" id="{7C8A6186-7D2A-9B42-B4DF-A3747B64B3D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071664" y="4599502"/>
            <a:ext cx="5575300" cy="2070100"/>
          </a:xfrm>
          <a:prstGeom prst="rect">
            <a:avLst/>
          </a:prstGeom>
          <a:ln>
            <a:solidFill>
              <a:schemeClr val="bg1">
                <a:lumMod val="75000"/>
              </a:schemeClr>
            </a:solidFill>
          </a:ln>
        </p:spPr>
      </p:pic>
    </p:spTree>
    <p:custDataLst>
      <p:tags r:id="rId1"/>
    </p:custDataLst>
    <p:extLst>
      <p:ext uri="{BB962C8B-B14F-4D97-AF65-F5344CB8AC3E}">
        <p14:creationId xmlns:p14="http://schemas.microsoft.com/office/powerpoint/2010/main" val="4010789433"/>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fltVal val="0"/>
                                          </p:val>
                                        </p:tav>
                                        <p:tav tm="100000">
                                          <p:val>
                                            <p:strVal val="#ppt_w"/>
                                          </p:val>
                                        </p:tav>
                                      </p:tavLst>
                                    </p:anim>
                                    <p:anim calcmode="lin" valueType="num">
                                      <p:cBhvr>
                                        <p:cTn id="15" dur="500" fill="hold"/>
                                        <p:tgtEl>
                                          <p:spTgt spid="16"/>
                                        </p:tgtEl>
                                        <p:attrNameLst>
                                          <p:attrName>ppt_h</p:attrName>
                                        </p:attrNameLst>
                                      </p:cBhvr>
                                      <p:tavLst>
                                        <p:tav tm="0">
                                          <p:val>
                                            <p:fltVal val="0"/>
                                          </p:val>
                                        </p:tav>
                                        <p:tav tm="100000">
                                          <p:val>
                                            <p:strVal val="#ppt_h"/>
                                          </p:val>
                                        </p:tav>
                                      </p:tavLst>
                                    </p:anim>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060">
            <a:extLst>
              <a:ext uri="{FF2B5EF4-FFF2-40B4-BE49-F238E27FC236}">
                <a16:creationId xmlns:a16="http://schemas.microsoft.com/office/drawing/2014/main" id="{1D3F96C7-2BE1-D64E-8287-C72A9D5CDE0D}"/>
              </a:ext>
            </a:extLst>
          </p:cNvPr>
          <p:cNvSpPr>
            <a:spLocks noGrp="1" noChangeArrowheads="1"/>
          </p:cNvSpPr>
          <p:nvPr>
            <p:ph type="title"/>
          </p:nvPr>
        </p:nvSpPr>
        <p:spPr>
          <a:xfrm>
            <a:off x="2077155" y="-273755"/>
            <a:ext cx="8579556" cy="993422"/>
          </a:xfrm>
        </p:spPr>
        <p:txBody>
          <a:bodyPr vert="horz" wrap="square" lIns="107245" tIns="52681" rIns="107245" bIns="52681" numCol="1" anchor="ctr" anchorCtr="0" compatLnSpc="1">
            <a:prstTxWarp prst="textNoShape">
              <a:avLst/>
            </a:prstTxWarp>
          </a:bodyPr>
          <a:lstStyle/>
          <a:p>
            <a:pPr algn="l"/>
            <a:r>
              <a:rPr lang="hu-HU" altLang="hu-HU">
                <a:solidFill>
                  <a:schemeClr val="tx1"/>
                </a:solidFill>
              </a:rPr>
              <a:t> </a:t>
            </a:r>
            <a:endParaRPr lang="en-GB" altLang="hu-HU" b="1">
              <a:solidFill>
                <a:srgbClr val="FFFFFF"/>
              </a:solidFill>
            </a:endParaRPr>
          </a:p>
        </p:txBody>
      </p:sp>
      <p:sp>
        <p:nvSpPr>
          <p:cNvPr id="8" name="Rectangle 9" descr="Vastag átlós felfelé">
            <a:extLst>
              <a:ext uri="{FF2B5EF4-FFF2-40B4-BE49-F238E27FC236}">
                <a16:creationId xmlns:a16="http://schemas.microsoft.com/office/drawing/2014/main" id="{E9374596-2F4B-924E-B50E-EB6F45A059F6}"/>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13" name="Kép 44">
            <a:extLst>
              <a:ext uri="{FF2B5EF4-FFF2-40B4-BE49-F238E27FC236}">
                <a16:creationId xmlns:a16="http://schemas.microsoft.com/office/drawing/2014/main" id="{61B1D45C-EBC5-0144-8212-B6776A7056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14" name="Picture 13" descr="A picture containing food&#10;&#10;Description automatically generated">
            <a:extLst>
              <a:ext uri="{FF2B5EF4-FFF2-40B4-BE49-F238E27FC236}">
                <a16:creationId xmlns:a16="http://schemas.microsoft.com/office/drawing/2014/main" id="{CBC18AD6-29BC-1D4D-B155-5C08CB848A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5" name="Téglalap 40">
            <a:extLst>
              <a:ext uri="{FF2B5EF4-FFF2-40B4-BE49-F238E27FC236}">
                <a16:creationId xmlns:a16="http://schemas.microsoft.com/office/drawing/2014/main" id="{1C536F62-E0FF-6447-A34E-1C9A4ADD2C9E}"/>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1" name="Lekerekített téglalap 2">
            <a:extLst>
              <a:ext uri="{FF2B5EF4-FFF2-40B4-BE49-F238E27FC236}">
                <a16:creationId xmlns:a16="http://schemas.microsoft.com/office/drawing/2014/main" id="{48840CEF-7C08-0F40-873E-23FF6F72D199}"/>
              </a:ext>
            </a:extLst>
          </p:cNvPr>
          <p:cNvSpPr>
            <a:spLocks noChangeArrowheads="1"/>
          </p:cNvSpPr>
          <p:nvPr/>
        </p:nvSpPr>
        <p:spPr bwMode="auto">
          <a:xfrm>
            <a:off x="1631504" y="3063019"/>
            <a:ext cx="9577064" cy="993422"/>
          </a:xfrm>
          <a:prstGeom prst="roundRect">
            <a:avLst>
              <a:gd name="adj" fmla="val 16667"/>
            </a:avLst>
          </a:prstGeom>
          <a:solidFill>
            <a:schemeClr val="bg1"/>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None/>
            </a:pPr>
            <a:r>
              <a:rPr lang="hu-HU" altLang="hu-HU" sz="4400" dirty="0">
                <a:solidFill>
                  <a:srgbClr val="294143"/>
                </a:solidFill>
              </a:rPr>
              <a:t>Folyadék </a:t>
            </a:r>
            <a:r>
              <a:rPr lang="hu-HU" altLang="hu-HU" sz="4400" dirty="0" err="1">
                <a:solidFill>
                  <a:srgbClr val="294143"/>
                </a:solidFill>
              </a:rPr>
              <a:t>reszuszcitáció</a:t>
            </a:r>
            <a:r>
              <a:rPr lang="hu-HU" altLang="hu-HU" sz="4400" dirty="0">
                <a:solidFill>
                  <a:srgbClr val="294143"/>
                </a:solidFill>
              </a:rPr>
              <a:t> - </a:t>
            </a:r>
            <a:r>
              <a:rPr lang="hu-HU" altLang="hu-HU" sz="4400" dirty="0" err="1">
                <a:solidFill>
                  <a:srgbClr val="294143"/>
                </a:solidFill>
              </a:rPr>
              <a:t>hemodilúció</a:t>
            </a:r>
            <a:endParaRPr lang="hu-HU" altLang="hu-HU" sz="4400" dirty="0">
              <a:solidFill>
                <a:srgbClr val="294143"/>
              </a:solidFill>
            </a:endParaRPr>
          </a:p>
        </p:txBody>
      </p:sp>
      <p:pic>
        <p:nvPicPr>
          <p:cNvPr id="10" name="Kép 43">
            <a:extLst>
              <a:ext uri="{FF2B5EF4-FFF2-40B4-BE49-F238E27FC236}">
                <a16:creationId xmlns:a16="http://schemas.microsoft.com/office/drawing/2014/main" id="{4D40331B-AAE9-AF46-8A45-FCCA7EA20D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16" name="Kép 45">
            <a:extLst>
              <a:ext uri="{FF2B5EF4-FFF2-40B4-BE49-F238E27FC236}">
                <a16:creationId xmlns:a16="http://schemas.microsoft.com/office/drawing/2014/main" id="{34C45FD4-9477-3749-9B7D-55F040017E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spTree>
    <p:extLst>
      <p:ext uri="{BB962C8B-B14F-4D97-AF65-F5344CB8AC3E}">
        <p14:creationId xmlns:p14="http://schemas.microsoft.com/office/powerpoint/2010/main" val="3762267538"/>
      </p:ext>
    </p:extLst>
  </p:cSld>
  <p:clrMapOvr>
    <a:masterClrMapping/>
  </p:clrMapOvr>
  <mc:AlternateContent xmlns:mc="http://schemas.openxmlformats.org/markup-compatibility/2006" xmlns:p14="http://schemas.microsoft.com/office/powerpoint/2010/main">
    <mc:Choice Requires="p14">
      <p:transition spd="slow" p14:dur="2000" advTm="1008"/>
    </mc:Choice>
    <mc:Fallback xmlns="">
      <p:transition spd="slow" advTm="1008"/>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pic>
        <p:nvPicPr>
          <p:cNvPr id="12" name="Kép 1">
            <a:extLst>
              <a:ext uri="{FF2B5EF4-FFF2-40B4-BE49-F238E27FC236}">
                <a16:creationId xmlns:a16="http://schemas.microsoft.com/office/drawing/2014/main" id="{BAA94244-F040-D744-A558-1F5CF058365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87253" y="115888"/>
            <a:ext cx="5184775" cy="256857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Kép 4">
            <a:extLst>
              <a:ext uri="{FF2B5EF4-FFF2-40B4-BE49-F238E27FC236}">
                <a16:creationId xmlns:a16="http://schemas.microsoft.com/office/drawing/2014/main" id="{81419763-86E1-6448-BE9C-9CA6D63E8CE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620390" y="3284984"/>
            <a:ext cx="3865563" cy="283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Kép 5">
            <a:extLst>
              <a:ext uri="{FF2B5EF4-FFF2-40B4-BE49-F238E27FC236}">
                <a16:creationId xmlns:a16="http://schemas.microsoft.com/office/drawing/2014/main" id="{F5D71CE7-BDEB-AC40-8F2F-DFE88B578614}"/>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200328" y="3284984"/>
            <a:ext cx="3819525" cy="286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Ellipszis buborék 11">
            <a:extLst>
              <a:ext uri="{FF2B5EF4-FFF2-40B4-BE49-F238E27FC236}">
                <a16:creationId xmlns:a16="http://schemas.microsoft.com/office/drawing/2014/main" id="{8683BAAB-3331-6E4F-8B2E-8EA04CB8FDF9}"/>
              </a:ext>
            </a:extLst>
          </p:cNvPr>
          <p:cNvSpPr>
            <a:spLocks noChangeArrowheads="1"/>
          </p:cNvSpPr>
          <p:nvPr/>
        </p:nvSpPr>
        <p:spPr bwMode="auto">
          <a:xfrm>
            <a:off x="8760965" y="693738"/>
            <a:ext cx="2087563" cy="1223962"/>
          </a:xfrm>
          <a:prstGeom prst="wedgeEllipseCallout">
            <a:avLst>
              <a:gd name="adj1" fmla="val -99731"/>
              <a:gd name="adj2" fmla="val 54444"/>
            </a:avLst>
          </a:prstGeom>
          <a:solidFill>
            <a:schemeClr val="bg1"/>
          </a:solidFill>
          <a:ln w="28575">
            <a:solidFill>
              <a:srgbClr val="FF0000"/>
            </a:solidFill>
            <a:round/>
            <a:headEnd type="none" w="sm" len="sm"/>
            <a:tailEnd type="none" w="sm" len="sm"/>
          </a:ln>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hu-HU" altLang="hu-HU" sz="2800">
                <a:solidFill>
                  <a:srgbClr val="294143"/>
                </a:solidFill>
              </a:rPr>
              <a:t>TRICC</a:t>
            </a:r>
          </a:p>
          <a:p>
            <a:pPr algn="ctr">
              <a:spcBef>
                <a:spcPct val="0"/>
              </a:spcBef>
              <a:buFontTx/>
              <a:buNone/>
            </a:pPr>
            <a:r>
              <a:rPr lang="hu-HU" altLang="hu-HU" sz="1400">
                <a:solidFill>
                  <a:srgbClr val="294143"/>
                </a:solidFill>
              </a:rPr>
              <a:t>N=838</a:t>
            </a:r>
          </a:p>
          <a:p>
            <a:pPr algn="ctr">
              <a:spcBef>
                <a:spcPct val="0"/>
              </a:spcBef>
              <a:buFontTx/>
              <a:buNone/>
            </a:pPr>
            <a:r>
              <a:rPr lang="hu-HU" altLang="hu-HU" sz="1400">
                <a:solidFill>
                  <a:srgbClr val="294143"/>
                </a:solidFill>
              </a:rPr>
              <a:t>7 vs 9 g/dL</a:t>
            </a:r>
          </a:p>
        </p:txBody>
      </p:sp>
      <p:pic>
        <p:nvPicPr>
          <p:cNvPr id="18" name="Kép 7">
            <a:extLst>
              <a:ext uri="{FF2B5EF4-FFF2-40B4-BE49-F238E27FC236}">
                <a16:creationId xmlns:a16="http://schemas.microsoft.com/office/drawing/2014/main" id="{0568422D-834E-E349-A11C-6EB78492744F}"/>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085653" y="3986659"/>
            <a:ext cx="5665787" cy="12303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cxnSp>
        <p:nvCxnSpPr>
          <p:cNvPr id="19" name="Egyenes összekötő 9">
            <a:extLst>
              <a:ext uri="{FF2B5EF4-FFF2-40B4-BE49-F238E27FC236}">
                <a16:creationId xmlns:a16="http://schemas.microsoft.com/office/drawing/2014/main" id="{3834EB86-961E-A348-87E0-3670F29E1E18}"/>
              </a:ext>
            </a:extLst>
          </p:cNvPr>
          <p:cNvCxnSpPr>
            <a:cxnSpLocks noChangeShapeType="1"/>
          </p:cNvCxnSpPr>
          <p:nvPr/>
        </p:nvCxnSpPr>
        <p:spPr bwMode="auto">
          <a:xfrm>
            <a:off x="4627115" y="4421634"/>
            <a:ext cx="3957638"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cxnSp>
      <p:cxnSp>
        <p:nvCxnSpPr>
          <p:cNvPr id="20" name="Egyenes összekötő 12">
            <a:extLst>
              <a:ext uri="{FF2B5EF4-FFF2-40B4-BE49-F238E27FC236}">
                <a16:creationId xmlns:a16="http://schemas.microsoft.com/office/drawing/2014/main" id="{3A9E119B-057F-9846-BDAE-8FEA84FA5E5E}"/>
              </a:ext>
            </a:extLst>
          </p:cNvPr>
          <p:cNvCxnSpPr>
            <a:cxnSpLocks noChangeShapeType="1"/>
          </p:cNvCxnSpPr>
          <p:nvPr/>
        </p:nvCxnSpPr>
        <p:spPr bwMode="auto">
          <a:xfrm>
            <a:off x="3187253" y="4716909"/>
            <a:ext cx="576262"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cxnSp>
    </p:spTree>
    <p:custDataLst>
      <p:tags r:id="rId1"/>
    </p:custDataLst>
    <p:extLst>
      <p:ext uri="{BB962C8B-B14F-4D97-AF65-F5344CB8AC3E}">
        <p14:creationId xmlns:p14="http://schemas.microsoft.com/office/powerpoint/2010/main" val="2734318135"/>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1000"/>
                                        <p:tgtEl>
                                          <p:spTgt spid="15"/>
                                        </p:tgtEl>
                                      </p:cBhvr>
                                    </p:animEffect>
                                    <p:anim calcmode="lin" valueType="num">
                                      <p:cBhvr>
                                        <p:cTn id="14" dur="1000" fill="hold"/>
                                        <p:tgtEl>
                                          <p:spTgt spid="15"/>
                                        </p:tgtEl>
                                        <p:attrNameLst>
                                          <p:attrName>ppt_x</p:attrName>
                                        </p:attrNameLst>
                                      </p:cBhvr>
                                      <p:tavLst>
                                        <p:tav tm="0">
                                          <p:val>
                                            <p:strVal val="#ppt_x"/>
                                          </p:val>
                                        </p:tav>
                                        <p:tav tm="100000">
                                          <p:val>
                                            <p:strVal val="#ppt_x"/>
                                          </p:val>
                                        </p:tav>
                                      </p:tavLst>
                                    </p:anim>
                                    <p:anim calcmode="lin" valueType="num">
                                      <p:cBhvr>
                                        <p:cTn id="15" dur="1000" fill="hold"/>
                                        <p:tgtEl>
                                          <p:spTgt spid="15"/>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1000"/>
                                        <p:tgtEl>
                                          <p:spTgt spid="16"/>
                                        </p:tgtEl>
                                      </p:cBhvr>
                                    </p:animEffect>
                                    <p:anim calcmode="lin" valueType="num">
                                      <p:cBhvr>
                                        <p:cTn id="19" dur="1000" fill="hold"/>
                                        <p:tgtEl>
                                          <p:spTgt spid="16"/>
                                        </p:tgtEl>
                                        <p:attrNameLst>
                                          <p:attrName>ppt_x</p:attrName>
                                        </p:attrNameLst>
                                      </p:cBhvr>
                                      <p:tavLst>
                                        <p:tav tm="0">
                                          <p:val>
                                            <p:strVal val="#ppt_x"/>
                                          </p:val>
                                        </p:tav>
                                        <p:tav tm="100000">
                                          <p:val>
                                            <p:strVal val="#ppt_x"/>
                                          </p:val>
                                        </p:tav>
                                      </p:tavLst>
                                    </p:anim>
                                    <p:anim calcmode="lin" valueType="num">
                                      <p:cBhvr>
                                        <p:cTn id="2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p:cTn id="32" dur="500" fill="hold"/>
                                        <p:tgtEl>
                                          <p:spTgt spid="19"/>
                                        </p:tgtEl>
                                        <p:attrNameLst>
                                          <p:attrName>ppt_w</p:attrName>
                                        </p:attrNameLst>
                                      </p:cBhvr>
                                      <p:tavLst>
                                        <p:tav tm="0">
                                          <p:val>
                                            <p:fltVal val="0"/>
                                          </p:val>
                                        </p:tav>
                                        <p:tav tm="100000">
                                          <p:val>
                                            <p:strVal val="#ppt_w"/>
                                          </p:val>
                                        </p:tav>
                                      </p:tavLst>
                                    </p:anim>
                                    <p:anim calcmode="lin" valueType="num">
                                      <p:cBhvr>
                                        <p:cTn id="33" dur="500" fill="hold"/>
                                        <p:tgtEl>
                                          <p:spTgt spid="19"/>
                                        </p:tgtEl>
                                        <p:attrNameLst>
                                          <p:attrName>ppt_h</p:attrName>
                                        </p:attrNameLst>
                                      </p:cBhvr>
                                      <p:tavLst>
                                        <p:tav tm="0">
                                          <p:val>
                                            <p:fltVal val="0"/>
                                          </p:val>
                                        </p:tav>
                                        <p:tav tm="100000">
                                          <p:val>
                                            <p:strVal val="#ppt_h"/>
                                          </p:val>
                                        </p:tav>
                                      </p:tavLst>
                                    </p:anim>
                                    <p:animEffect transition="in" filter="fade">
                                      <p:cBhvr>
                                        <p:cTn id="34" dur="500"/>
                                        <p:tgtEl>
                                          <p:spTgt spid="19"/>
                                        </p:tgtEl>
                                      </p:cBhvr>
                                    </p:animEffect>
                                  </p:childTnLst>
                                </p:cTn>
                              </p:par>
                              <p:par>
                                <p:cTn id="35" presetID="53" presetClass="entr" presetSubtype="16"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0" name="Text Box 151">
            <a:extLst>
              <a:ext uri="{FF2B5EF4-FFF2-40B4-BE49-F238E27FC236}">
                <a16:creationId xmlns:a16="http://schemas.microsoft.com/office/drawing/2014/main" id="{CE325533-5983-7743-B16C-A49763E8B444}"/>
              </a:ext>
            </a:extLst>
          </p:cNvPr>
          <p:cNvSpPr txBox="1">
            <a:spLocks noChangeArrowheads="1"/>
          </p:cNvSpPr>
          <p:nvPr/>
        </p:nvSpPr>
        <p:spPr bwMode="auto">
          <a:xfrm>
            <a:off x="940940" y="4292600"/>
            <a:ext cx="5183188"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Tx/>
              <a:buNone/>
            </a:pPr>
            <a:endParaRPr lang="hu-HU" altLang="hu-HU" sz="2400">
              <a:solidFill>
                <a:srgbClr val="000000"/>
              </a:solidFill>
            </a:endParaRPr>
          </a:p>
          <a:p>
            <a:pPr>
              <a:spcBef>
                <a:spcPct val="50000"/>
              </a:spcBef>
              <a:buSzTx/>
              <a:buFontTx/>
              <a:buNone/>
            </a:pPr>
            <a:endParaRPr lang="hu-HU" altLang="hu-HU" sz="2400">
              <a:solidFill>
                <a:srgbClr val="000000"/>
              </a:solidFill>
            </a:endParaRPr>
          </a:p>
          <a:p>
            <a:pPr>
              <a:spcBef>
                <a:spcPct val="50000"/>
              </a:spcBef>
              <a:buSzTx/>
              <a:buFontTx/>
              <a:buNone/>
            </a:pPr>
            <a:endParaRPr lang="hu-HU" altLang="hu-HU" sz="2400">
              <a:solidFill>
                <a:srgbClr val="000000"/>
              </a:solidFill>
            </a:endParaRPr>
          </a:p>
          <a:p>
            <a:pPr>
              <a:spcBef>
                <a:spcPct val="50000"/>
              </a:spcBef>
              <a:buSzTx/>
              <a:buFontTx/>
              <a:buNone/>
            </a:pPr>
            <a:endParaRPr lang="hu-HU" altLang="hu-HU" sz="2400">
              <a:solidFill>
                <a:srgbClr val="000000"/>
              </a:solidFill>
            </a:endParaRPr>
          </a:p>
        </p:txBody>
      </p:sp>
      <p:grpSp>
        <p:nvGrpSpPr>
          <p:cNvPr id="11" name="Group 151">
            <a:extLst>
              <a:ext uri="{FF2B5EF4-FFF2-40B4-BE49-F238E27FC236}">
                <a16:creationId xmlns:a16="http://schemas.microsoft.com/office/drawing/2014/main" id="{4583DB73-0FCB-164F-80DD-005DBD3A9BD2}"/>
              </a:ext>
            </a:extLst>
          </p:cNvPr>
          <p:cNvGrpSpPr>
            <a:grpSpLocks/>
          </p:cNvGrpSpPr>
          <p:nvPr/>
        </p:nvGrpSpPr>
        <p:grpSpPr bwMode="auto">
          <a:xfrm>
            <a:off x="1299715" y="2246313"/>
            <a:ext cx="4321175" cy="3678237"/>
            <a:chOff x="382" y="745"/>
            <a:chExt cx="2722" cy="2362"/>
          </a:xfrm>
        </p:grpSpPr>
        <p:pic>
          <p:nvPicPr>
            <p:cNvPr id="12" name="Picture 152">
              <a:extLst>
                <a:ext uri="{FF2B5EF4-FFF2-40B4-BE49-F238E27FC236}">
                  <a16:creationId xmlns:a16="http://schemas.microsoft.com/office/drawing/2014/main" id="{6A16BCC5-00FA-0043-BAFC-66B7F658022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2" y="745"/>
              <a:ext cx="2722" cy="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Line 153">
              <a:extLst>
                <a:ext uri="{FF2B5EF4-FFF2-40B4-BE49-F238E27FC236}">
                  <a16:creationId xmlns:a16="http://schemas.microsoft.com/office/drawing/2014/main" id="{B922512B-9EC8-5C40-A782-C970755DEE00}"/>
                </a:ext>
              </a:extLst>
            </p:cNvPr>
            <p:cNvSpPr>
              <a:spLocks noChangeShapeType="1"/>
            </p:cNvSpPr>
            <p:nvPr/>
          </p:nvSpPr>
          <p:spPr bwMode="auto">
            <a:xfrm>
              <a:off x="1335" y="1207"/>
              <a:ext cx="140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16" name="Line 154">
              <a:extLst>
                <a:ext uri="{FF2B5EF4-FFF2-40B4-BE49-F238E27FC236}">
                  <a16:creationId xmlns:a16="http://schemas.microsoft.com/office/drawing/2014/main" id="{92FA5955-C986-C240-A0E8-6A9EA7273CE7}"/>
                </a:ext>
              </a:extLst>
            </p:cNvPr>
            <p:cNvSpPr>
              <a:spLocks noChangeShapeType="1"/>
            </p:cNvSpPr>
            <p:nvPr/>
          </p:nvSpPr>
          <p:spPr bwMode="auto">
            <a:xfrm>
              <a:off x="972" y="1117"/>
              <a:ext cx="31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17" name="Line 155">
              <a:extLst>
                <a:ext uri="{FF2B5EF4-FFF2-40B4-BE49-F238E27FC236}">
                  <a16:creationId xmlns:a16="http://schemas.microsoft.com/office/drawing/2014/main" id="{2A818CBC-3781-6646-A6F1-B27907B020B7}"/>
                </a:ext>
              </a:extLst>
            </p:cNvPr>
            <p:cNvSpPr>
              <a:spLocks noChangeShapeType="1"/>
            </p:cNvSpPr>
            <p:nvPr/>
          </p:nvSpPr>
          <p:spPr bwMode="auto">
            <a:xfrm>
              <a:off x="1290" y="1117"/>
              <a:ext cx="0" cy="11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18" name="Line 156">
              <a:extLst>
                <a:ext uri="{FF2B5EF4-FFF2-40B4-BE49-F238E27FC236}">
                  <a16:creationId xmlns:a16="http://schemas.microsoft.com/office/drawing/2014/main" id="{CCF39C07-436B-E042-AE79-BB8A8441F650}"/>
                </a:ext>
              </a:extLst>
            </p:cNvPr>
            <p:cNvSpPr>
              <a:spLocks noChangeShapeType="1"/>
            </p:cNvSpPr>
            <p:nvPr/>
          </p:nvSpPr>
          <p:spPr bwMode="auto">
            <a:xfrm>
              <a:off x="1335" y="1207"/>
              <a:ext cx="0" cy="10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19" name="Line 157">
              <a:extLst>
                <a:ext uri="{FF2B5EF4-FFF2-40B4-BE49-F238E27FC236}">
                  <a16:creationId xmlns:a16="http://schemas.microsoft.com/office/drawing/2014/main" id="{DBCFDA64-2A3D-5A4E-9B0E-3A24B3D82C82}"/>
                </a:ext>
              </a:extLst>
            </p:cNvPr>
            <p:cNvSpPr>
              <a:spLocks noChangeShapeType="1"/>
            </p:cNvSpPr>
            <p:nvPr/>
          </p:nvSpPr>
          <p:spPr bwMode="auto">
            <a:xfrm>
              <a:off x="1153" y="1071"/>
              <a:ext cx="0" cy="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20" name="Text Box 158">
              <a:extLst>
                <a:ext uri="{FF2B5EF4-FFF2-40B4-BE49-F238E27FC236}">
                  <a16:creationId xmlns:a16="http://schemas.microsoft.com/office/drawing/2014/main" id="{BE53B950-B099-4746-9379-330A35C6D5A6}"/>
                </a:ext>
              </a:extLst>
            </p:cNvPr>
            <p:cNvSpPr txBox="1">
              <a:spLocks noChangeArrowheads="1"/>
            </p:cNvSpPr>
            <p:nvPr/>
          </p:nvSpPr>
          <p:spPr bwMode="auto">
            <a:xfrm rot="5400000">
              <a:off x="1016" y="885"/>
              <a:ext cx="19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Tx/>
                <a:buNone/>
              </a:pPr>
              <a:r>
                <a:rPr lang="hu-HU" altLang="hu-HU" sz="2200">
                  <a:solidFill>
                    <a:srgbClr val="000000"/>
                  </a:solidFill>
                </a:rPr>
                <a:t>*</a:t>
              </a:r>
            </a:p>
          </p:txBody>
        </p:sp>
        <p:sp>
          <p:nvSpPr>
            <p:cNvPr id="21" name="Line 159">
              <a:extLst>
                <a:ext uri="{FF2B5EF4-FFF2-40B4-BE49-F238E27FC236}">
                  <a16:creationId xmlns:a16="http://schemas.microsoft.com/office/drawing/2014/main" id="{3D04F213-1268-F44B-B481-2DFEBB0B13AA}"/>
                </a:ext>
              </a:extLst>
            </p:cNvPr>
            <p:cNvSpPr>
              <a:spLocks noChangeShapeType="1"/>
            </p:cNvSpPr>
            <p:nvPr/>
          </p:nvSpPr>
          <p:spPr bwMode="auto">
            <a:xfrm>
              <a:off x="1925" y="1117"/>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22" name="Text Box 160">
              <a:extLst>
                <a:ext uri="{FF2B5EF4-FFF2-40B4-BE49-F238E27FC236}">
                  <a16:creationId xmlns:a16="http://schemas.microsoft.com/office/drawing/2014/main" id="{31780EBF-7BCF-644B-89F5-6717865A1417}"/>
                </a:ext>
              </a:extLst>
            </p:cNvPr>
            <p:cNvSpPr txBox="1">
              <a:spLocks noChangeArrowheads="1"/>
            </p:cNvSpPr>
            <p:nvPr/>
          </p:nvSpPr>
          <p:spPr bwMode="auto">
            <a:xfrm rot="5400000">
              <a:off x="1826" y="898"/>
              <a:ext cx="19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Tx/>
                <a:buNone/>
              </a:pPr>
              <a:r>
                <a:rPr lang="hu-HU" altLang="hu-HU" sz="2200">
                  <a:solidFill>
                    <a:srgbClr val="000000"/>
                  </a:solidFill>
                </a:rPr>
                <a:t>*</a:t>
              </a:r>
            </a:p>
          </p:txBody>
        </p:sp>
      </p:grpSp>
      <p:sp>
        <p:nvSpPr>
          <p:cNvPr id="23" name="Text Box 178">
            <a:extLst>
              <a:ext uri="{FF2B5EF4-FFF2-40B4-BE49-F238E27FC236}">
                <a16:creationId xmlns:a16="http://schemas.microsoft.com/office/drawing/2014/main" id="{6F925245-C2C7-9C49-9A43-2BCBC5D39DB5}"/>
              </a:ext>
            </a:extLst>
          </p:cNvPr>
          <p:cNvSpPr txBox="1">
            <a:spLocks noChangeArrowheads="1"/>
          </p:cNvSpPr>
          <p:nvPr/>
        </p:nvSpPr>
        <p:spPr bwMode="auto">
          <a:xfrm>
            <a:off x="8213278" y="3933825"/>
            <a:ext cx="792162"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Tx/>
              <a:buNone/>
            </a:pPr>
            <a:endParaRPr lang="hu-HU" altLang="hu-HU" sz="2400">
              <a:solidFill>
                <a:srgbClr val="000000"/>
              </a:solidFill>
            </a:endParaRPr>
          </a:p>
        </p:txBody>
      </p:sp>
      <p:sp>
        <p:nvSpPr>
          <p:cNvPr id="24" name="Szövegdoboz 16">
            <a:extLst>
              <a:ext uri="{FF2B5EF4-FFF2-40B4-BE49-F238E27FC236}">
                <a16:creationId xmlns:a16="http://schemas.microsoft.com/office/drawing/2014/main" id="{CB22AA9A-2D54-6943-93C5-D477BF90A470}"/>
              </a:ext>
            </a:extLst>
          </p:cNvPr>
          <p:cNvSpPr txBox="1">
            <a:spLocks noChangeArrowheads="1"/>
          </p:cNvSpPr>
          <p:nvPr/>
        </p:nvSpPr>
        <p:spPr bwMode="auto">
          <a:xfrm>
            <a:off x="1012378" y="6062663"/>
            <a:ext cx="2349500"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2400">
                <a:solidFill>
                  <a:srgbClr val="000000"/>
                </a:solidFill>
              </a:rPr>
              <a:t>SVI drop by 50%</a:t>
            </a:r>
          </a:p>
        </p:txBody>
      </p:sp>
      <p:cxnSp>
        <p:nvCxnSpPr>
          <p:cNvPr id="25" name="Egyenes összekötő nyíllal 17">
            <a:extLst>
              <a:ext uri="{FF2B5EF4-FFF2-40B4-BE49-F238E27FC236}">
                <a16:creationId xmlns:a16="http://schemas.microsoft.com/office/drawing/2014/main" id="{93AD4002-05D1-5744-8B78-40432738A7B9}"/>
              </a:ext>
            </a:extLst>
          </p:cNvPr>
          <p:cNvCxnSpPr>
            <a:cxnSpLocks noChangeShapeType="1"/>
          </p:cNvCxnSpPr>
          <p:nvPr/>
        </p:nvCxnSpPr>
        <p:spPr bwMode="auto">
          <a:xfrm flipV="1">
            <a:off x="2812603" y="5589588"/>
            <a:ext cx="0" cy="215900"/>
          </a:xfrm>
          <a:prstGeom prst="straightConnector1">
            <a:avLst/>
          </a:prstGeom>
          <a:noFill/>
          <a:ln w="12700">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26" name="Szövegdoboz 16">
            <a:extLst>
              <a:ext uri="{FF2B5EF4-FFF2-40B4-BE49-F238E27FC236}">
                <a16:creationId xmlns:a16="http://schemas.microsoft.com/office/drawing/2014/main" id="{7EB3234B-7E88-BB4E-9331-822E2AF63BA9}"/>
              </a:ext>
            </a:extLst>
          </p:cNvPr>
          <p:cNvSpPr txBox="1">
            <a:spLocks noChangeArrowheads="1"/>
          </p:cNvSpPr>
          <p:nvPr/>
        </p:nvSpPr>
        <p:spPr bwMode="auto">
          <a:xfrm>
            <a:off x="3523803" y="6062663"/>
            <a:ext cx="2051050"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2400">
                <a:solidFill>
                  <a:srgbClr val="000000"/>
                </a:solidFill>
              </a:rPr>
              <a:t>Resusc - SVI</a:t>
            </a:r>
            <a:r>
              <a:rPr lang="hu-HU" altLang="hu-HU" sz="2400" baseline="-25000">
                <a:solidFill>
                  <a:srgbClr val="000000"/>
                </a:solidFill>
              </a:rPr>
              <a:t>bsl</a:t>
            </a:r>
          </a:p>
        </p:txBody>
      </p:sp>
      <p:cxnSp>
        <p:nvCxnSpPr>
          <p:cNvPr id="27" name="Szögletes összekötő 20">
            <a:extLst>
              <a:ext uri="{FF2B5EF4-FFF2-40B4-BE49-F238E27FC236}">
                <a16:creationId xmlns:a16="http://schemas.microsoft.com/office/drawing/2014/main" id="{4F8602D3-1294-3742-8887-1903113550F9}"/>
              </a:ext>
            </a:extLst>
          </p:cNvPr>
          <p:cNvCxnSpPr>
            <a:cxnSpLocks noChangeShapeType="1"/>
          </p:cNvCxnSpPr>
          <p:nvPr/>
        </p:nvCxnSpPr>
        <p:spPr bwMode="auto">
          <a:xfrm flipV="1">
            <a:off x="3604765" y="5661025"/>
            <a:ext cx="1511300" cy="215900"/>
          </a:xfrm>
          <a:prstGeom prst="bentConnector3">
            <a:avLst>
              <a:gd name="adj1" fmla="val -45287"/>
            </a:avLst>
          </a:prstGeom>
          <a:noFill/>
          <a:ln w="12700">
            <a:solidFill>
              <a:schemeClr val="tx1"/>
            </a:solidFill>
            <a:round/>
            <a:headEnd type="none" w="sm" len="sm"/>
            <a:tailEnd type="arrow" w="med" len="med"/>
          </a:ln>
          <a:extLst>
            <a:ext uri="{909E8E84-426E-40DD-AFC4-6F175D3DCCD1}">
              <a14:hiddenFill xmlns:a14="http://schemas.microsoft.com/office/drawing/2010/main">
                <a:noFill/>
              </a14:hiddenFill>
            </a:ext>
          </a:extLst>
        </p:spPr>
      </p:cxnSp>
      <p:pic>
        <p:nvPicPr>
          <p:cNvPr id="28" name="Kép 28">
            <a:extLst>
              <a:ext uri="{FF2B5EF4-FFF2-40B4-BE49-F238E27FC236}">
                <a16:creationId xmlns:a16="http://schemas.microsoft.com/office/drawing/2014/main" id="{189A4BC9-B9FF-D84A-B051-137A8A41B3A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724328" y="1616075"/>
            <a:ext cx="2514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Kép 22">
            <a:extLst>
              <a:ext uri="{FF2B5EF4-FFF2-40B4-BE49-F238E27FC236}">
                <a16:creationId xmlns:a16="http://schemas.microsoft.com/office/drawing/2014/main" id="{27143B6E-DC6E-6544-B994-F8E3C0917CBF}"/>
              </a:ext>
            </a:extLst>
          </p:cNvPr>
          <p:cNvPicPr>
            <a:picLocks noChangeAspect="1"/>
          </p:cNvPicPr>
          <p:nvPr/>
        </p:nvPicPr>
        <p:blipFill>
          <a:blip r:embed="rId10">
            <a:extLst>
              <a:ext uri="{28A0092B-C50C-407E-A947-70E740481C1C}">
                <a14:useLocalDpi xmlns:a14="http://schemas.microsoft.com/office/drawing/2010/main" val="0"/>
              </a:ext>
            </a:extLst>
          </a:blip>
          <a:srcRect r="69453"/>
          <a:stretch>
            <a:fillRect/>
          </a:stretch>
        </p:blipFill>
        <p:spPr bwMode="auto">
          <a:xfrm>
            <a:off x="6084440" y="1701800"/>
            <a:ext cx="16240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Kép 23">
            <a:extLst>
              <a:ext uri="{FF2B5EF4-FFF2-40B4-BE49-F238E27FC236}">
                <a16:creationId xmlns:a16="http://schemas.microsoft.com/office/drawing/2014/main" id="{661DB834-FBDC-2A45-BA64-6C1D8A01D2B5}"/>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96703" y="128588"/>
            <a:ext cx="7200900" cy="142875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
            <a:extLst>
              <a:ext uri="{FF2B5EF4-FFF2-40B4-BE49-F238E27FC236}">
                <a16:creationId xmlns:a16="http://schemas.microsoft.com/office/drawing/2014/main" id="{3FA8B3B4-2F31-1C4C-9499-97F668B4D642}"/>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869040" y="26988"/>
            <a:ext cx="979488"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980389111"/>
      </p:ext>
    </p:extLst>
  </p:cSld>
  <p:clrMapOvr>
    <a:masterClrMapping/>
  </p:clrMapOvr>
  <p:transition advTm="10799"/>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0" name="Text Box 151">
            <a:extLst>
              <a:ext uri="{FF2B5EF4-FFF2-40B4-BE49-F238E27FC236}">
                <a16:creationId xmlns:a16="http://schemas.microsoft.com/office/drawing/2014/main" id="{CE325533-5983-7743-B16C-A49763E8B444}"/>
              </a:ext>
            </a:extLst>
          </p:cNvPr>
          <p:cNvSpPr txBox="1">
            <a:spLocks noChangeArrowheads="1"/>
          </p:cNvSpPr>
          <p:nvPr/>
        </p:nvSpPr>
        <p:spPr bwMode="auto">
          <a:xfrm>
            <a:off x="940940" y="4292600"/>
            <a:ext cx="5183188"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Tx/>
              <a:buNone/>
            </a:pPr>
            <a:endParaRPr lang="hu-HU" altLang="hu-HU" sz="2400">
              <a:solidFill>
                <a:srgbClr val="000000"/>
              </a:solidFill>
            </a:endParaRPr>
          </a:p>
          <a:p>
            <a:pPr>
              <a:spcBef>
                <a:spcPct val="50000"/>
              </a:spcBef>
              <a:buSzTx/>
              <a:buFontTx/>
              <a:buNone/>
            </a:pPr>
            <a:endParaRPr lang="hu-HU" altLang="hu-HU" sz="2400">
              <a:solidFill>
                <a:srgbClr val="000000"/>
              </a:solidFill>
            </a:endParaRPr>
          </a:p>
          <a:p>
            <a:pPr>
              <a:spcBef>
                <a:spcPct val="50000"/>
              </a:spcBef>
              <a:buSzTx/>
              <a:buFontTx/>
              <a:buNone/>
            </a:pPr>
            <a:endParaRPr lang="hu-HU" altLang="hu-HU" sz="2400">
              <a:solidFill>
                <a:srgbClr val="000000"/>
              </a:solidFill>
            </a:endParaRPr>
          </a:p>
          <a:p>
            <a:pPr>
              <a:spcBef>
                <a:spcPct val="50000"/>
              </a:spcBef>
              <a:buSzTx/>
              <a:buFontTx/>
              <a:buNone/>
            </a:pPr>
            <a:endParaRPr lang="hu-HU" altLang="hu-HU" sz="2400">
              <a:solidFill>
                <a:srgbClr val="000000"/>
              </a:solidFill>
            </a:endParaRPr>
          </a:p>
        </p:txBody>
      </p:sp>
      <p:grpSp>
        <p:nvGrpSpPr>
          <p:cNvPr id="11" name="Group 151">
            <a:extLst>
              <a:ext uri="{FF2B5EF4-FFF2-40B4-BE49-F238E27FC236}">
                <a16:creationId xmlns:a16="http://schemas.microsoft.com/office/drawing/2014/main" id="{4583DB73-0FCB-164F-80DD-005DBD3A9BD2}"/>
              </a:ext>
            </a:extLst>
          </p:cNvPr>
          <p:cNvGrpSpPr>
            <a:grpSpLocks/>
          </p:cNvGrpSpPr>
          <p:nvPr/>
        </p:nvGrpSpPr>
        <p:grpSpPr bwMode="auto">
          <a:xfrm>
            <a:off x="1299715" y="2246313"/>
            <a:ext cx="4321175" cy="3678237"/>
            <a:chOff x="382" y="745"/>
            <a:chExt cx="2722" cy="2362"/>
          </a:xfrm>
        </p:grpSpPr>
        <p:pic>
          <p:nvPicPr>
            <p:cNvPr id="12" name="Picture 152">
              <a:extLst>
                <a:ext uri="{FF2B5EF4-FFF2-40B4-BE49-F238E27FC236}">
                  <a16:creationId xmlns:a16="http://schemas.microsoft.com/office/drawing/2014/main" id="{6A16BCC5-00FA-0043-BAFC-66B7F658022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2" y="745"/>
              <a:ext cx="2722" cy="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Line 153">
              <a:extLst>
                <a:ext uri="{FF2B5EF4-FFF2-40B4-BE49-F238E27FC236}">
                  <a16:creationId xmlns:a16="http://schemas.microsoft.com/office/drawing/2014/main" id="{B922512B-9EC8-5C40-A782-C970755DEE00}"/>
                </a:ext>
              </a:extLst>
            </p:cNvPr>
            <p:cNvSpPr>
              <a:spLocks noChangeShapeType="1"/>
            </p:cNvSpPr>
            <p:nvPr/>
          </p:nvSpPr>
          <p:spPr bwMode="auto">
            <a:xfrm>
              <a:off x="1335" y="1207"/>
              <a:ext cx="140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16" name="Line 154">
              <a:extLst>
                <a:ext uri="{FF2B5EF4-FFF2-40B4-BE49-F238E27FC236}">
                  <a16:creationId xmlns:a16="http://schemas.microsoft.com/office/drawing/2014/main" id="{92FA5955-C986-C240-A0E8-6A9EA7273CE7}"/>
                </a:ext>
              </a:extLst>
            </p:cNvPr>
            <p:cNvSpPr>
              <a:spLocks noChangeShapeType="1"/>
            </p:cNvSpPr>
            <p:nvPr/>
          </p:nvSpPr>
          <p:spPr bwMode="auto">
            <a:xfrm>
              <a:off x="972" y="1117"/>
              <a:ext cx="31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17" name="Line 155">
              <a:extLst>
                <a:ext uri="{FF2B5EF4-FFF2-40B4-BE49-F238E27FC236}">
                  <a16:creationId xmlns:a16="http://schemas.microsoft.com/office/drawing/2014/main" id="{2A818CBC-3781-6646-A6F1-B27907B020B7}"/>
                </a:ext>
              </a:extLst>
            </p:cNvPr>
            <p:cNvSpPr>
              <a:spLocks noChangeShapeType="1"/>
            </p:cNvSpPr>
            <p:nvPr/>
          </p:nvSpPr>
          <p:spPr bwMode="auto">
            <a:xfrm>
              <a:off x="1290" y="1117"/>
              <a:ext cx="0" cy="11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18" name="Line 156">
              <a:extLst>
                <a:ext uri="{FF2B5EF4-FFF2-40B4-BE49-F238E27FC236}">
                  <a16:creationId xmlns:a16="http://schemas.microsoft.com/office/drawing/2014/main" id="{CCF39C07-436B-E042-AE79-BB8A8441F650}"/>
                </a:ext>
              </a:extLst>
            </p:cNvPr>
            <p:cNvSpPr>
              <a:spLocks noChangeShapeType="1"/>
            </p:cNvSpPr>
            <p:nvPr/>
          </p:nvSpPr>
          <p:spPr bwMode="auto">
            <a:xfrm>
              <a:off x="1335" y="1207"/>
              <a:ext cx="0" cy="10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19" name="Line 157">
              <a:extLst>
                <a:ext uri="{FF2B5EF4-FFF2-40B4-BE49-F238E27FC236}">
                  <a16:creationId xmlns:a16="http://schemas.microsoft.com/office/drawing/2014/main" id="{DBCFDA64-2A3D-5A4E-9B0E-3A24B3D82C82}"/>
                </a:ext>
              </a:extLst>
            </p:cNvPr>
            <p:cNvSpPr>
              <a:spLocks noChangeShapeType="1"/>
            </p:cNvSpPr>
            <p:nvPr/>
          </p:nvSpPr>
          <p:spPr bwMode="auto">
            <a:xfrm>
              <a:off x="1153" y="1071"/>
              <a:ext cx="0" cy="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20" name="Text Box 158">
              <a:extLst>
                <a:ext uri="{FF2B5EF4-FFF2-40B4-BE49-F238E27FC236}">
                  <a16:creationId xmlns:a16="http://schemas.microsoft.com/office/drawing/2014/main" id="{BE53B950-B099-4746-9379-330A35C6D5A6}"/>
                </a:ext>
              </a:extLst>
            </p:cNvPr>
            <p:cNvSpPr txBox="1">
              <a:spLocks noChangeArrowheads="1"/>
            </p:cNvSpPr>
            <p:nvPr/>
          </p:nvSpPr>
          <p:spPr bwMode="auto">
            <a:xfrm rot="5400000">
              <a:off x="1016" y="885"/>
              <a:ext cx="19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Tx/>
                <a:buNone/>
              </a:pPr>
              <a:r>
                <a:rPr lang="hu-HU" altLang="hu-HU" sz="2200">
                  <a:solidFill>
                    <a:srgbClr val="000000"/>
                  </a:solidFill>
                </a:rPr>
                <a:t>*</a:t>
              </a:r>
            </a:p>
          </p:txBody>
        </p:sp>
        <p:sp>
          <p:nvSpPr>
            <p:cNvPr id="21" name="Line 159">
              <a:extLst>
                <a:ext uri="{FF2B5EF4-FFF2-40B4-BE49-F238E27FC236}">
                  <a16:creationId xmlns:a16="http://schemas.microsoft.com/office/drawing/2014/main" id="{3D04F213-1268-F44B-B481-2DFEBB0B13AA}"/>
                </a:ext>
              </a:extLst>
            </p:cNvPr>
            <p:cNvSpPr>
              <a:spLocks noChangeShapeType="1"/>
            </p:cNvSpPr>
            <p:nvPr/>
          </p:nvSpPr>
          <p:spPr bwMode="auto">
            <a:xfrm>
              <a:off x="1925" y="1117"/>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22" name="Text Box 160">
              <a:extLst>
                <a:ext uri="{FF2B5EF4-FFF2-40B4-BE49-F238E27FC236}">
                  <a16:creationId xmlns:a16="http://schemas.microsoft.com/office/drawing/2014/main" id="{31780EBF-7BCF-644B-89F5-6717865A1417}"/>
                </a:ext>
              </a:extLst>
            </p:cNvPr>
            <p:cNvSpPr txBox="1">
              <a:spLocks noChangeArrowheads="1"/>
            </p:cNvSpPr>
            <p:nvPr/>
          </p:nvSpPr>
          <p:spPr bwMode="auto">
            <a:xfrm rot="5400000">
              <a:off x="1826" y="898"/>
              <a:ext cx="19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Tx/>
                <a:buNone/>
              </a:pPr>
              <a:r>
                <a:rPr lang="hu-HU" altLang="hu-HU" sz="2200">
                  <a:solidFill>
                    <a:srgbClr val="000000"/>
                  </a:solidFill>
                </a:rPr>
                <a:t>*</a:t>
              </a:r>
            </a:p>
          </p:txBody>
        </p:sp>
      </p:grpSp>
      <p:sp>
        <p:nvSpPr>
          <p:cNvPr id="23" name="Text Box 178">
            <a:extLst>
              <a:ext uri="{FF2B5EF4-FFF2-40B4-BE49-F238E27FC236}">
                <a16:creationId xmlns:a16="http://schemas.microsoft.com/office/drawing/2014/main" id="{6F925245-C2C7-9C49-9A43-2BCBC5D39DB5}"/>
              </a:ext>
            </a:extLst>
          </p:cNvPr>
          <p:cNvSpPr txBox="1">
            <a:spLocks noChangeArrowheads="1"/>
          </p:cNvSpPr>
          <p:nvPr/>
        </p:nvSpPr>
        <p:spPr bwMode="auto">
          <a:xfrm>
            <a:off x="8213278" y="3933825"/>
            <a:ext cx="792162" cy="3667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Tx/>
              <a:buNone/>
            </a:pPr>
            <a:endParaRPr lang="hu-HU" altLang="hu-HU" sz="2400">
              <a:solidFill>
                <a:srgbClr val="000000"/>
              </a:solidFill>
            </a:endParaRPr>
          </a:p>
        </p:txBody>
      </p:sp>
      <p:sp>
        <p:nvSpPr>
          <p:cNvPr id="24" name="Szövegdoboz 16">
            <a:extLst>
              <a:ext uri="{FF2B5EF4-FFF2-40B4-BE49-F238E27FC236}">
                <a16:creationId xmlns:a16="http://schemas.microsoft.com/office/drawing/2014/main" id="{CB22AA9A-2D54-6943-93C5-D477BF90A470}"/>
              </a:ext>
            </a:extLst>
          </p:cNvPr>
          <p:cNvSpPr txBox="1">
            <a:spLocks noChangeArrowheads="1"/>
          </p:cNvSpPr>
          <p:nvPr/>
        </p:nvSpPr>
        <p:spPr bwMode="auto">
          <a:xfrm>
            <a:off x="1012378" y="6062663"/>
            <a:ext cx="2349500"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2400">
                <a:solidFill>
                  <a:srgbClr val="000000"/>
                </a:solidFill>
              </a:rPr>
              <a:t>SVI drop by 50%</a:t>
            </a:r>
          </a:p>
        </p:txBody>
      </p:sp>
      <p:cxnSp>
        <p:nvCxnSpPr>
          <p:cNvPr id="25" name="Egyenes összekötő nyíllal 17">
            <a:extLst>
              <a:ext uri="{FF2B5EF4-FFF2-40B4-BE49-F238E27FC236}">
                <a16:creationId xmlns:a16="http://schemas.microsoft.com/office/drawing/2014/main" id="{93AD4002-05D1-5744-8B78-40432738A7B9}"/>
              </a:ext>
            </a:extLst>
          </p:cNvPr>
          <p:cNvCxnSpPr>
            <a:cxnSpLocks noChangeShapeType="1"/>
          </p:cNvCxnSpPr>
          <p:nvPr/>
        </p:nvCxnSpPr>
        <p:spPr bwMode="auto">
          <a:xfrm flipV="1">
            <a:off x="2812603" y="5589588"/>
            <a:ext cx="0" cy="215900"/>
          </a:xfrm>
          <a:prstGeom prst="straightConnector1">
            <a:avLst/>
          </a:prstGeom>
          <a:noFill/>
          <a:ln w="12700">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26" name="Szövegdoboz 16">
            <a:extLst>
              <a:ext uri="{FF2B5EF4-FFF2-40B4-BE49-F238E27FC236}">
                <a16:creationId xmlns:a16="http://schemas.microsoft.com/office/drawing/2014/main" id="{7EB3234B-7E88-BB4E-9331-822E2AF63BA9}"/>
              </a:ext>
            </a:extLst>
          </p:cNvPr>
          <p:cNvSpPr txBox="1">
            <a:spLocks noChangeArrowheads="1"/>
          </p:cNvSpPr>
          <p:nvPr/>
        </p:nvSpPr>
        <p:spPr bwMode="auto">
          <a:xfrm>
            <a:off x="3523803" y="6062663"/>
            <a:ext cx="2051050"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2400">
                <a:solidFill>
                  <a:srgbClr val="000000"/>
                </a:solidFill>
              </a:rPr>
              <a:t>Resusc - SVI</a:t>
            </a:r>
            <a:r>
              <a:rPr lang="hu-HU" altLang="hu-HU" sz="2400" baseline="-25000">
                <a:solidFill>
                  <a:srgbClr val="000000"/>
                </a:solidFill>
              </a:rPr>
              <a:t>bsl</a:t>
            </a:r>
          </a:p>
        </p:txBody>
      </p:sp>
      <p:cxnSp>
        <p:nvCxnSpPr>
          <p:cNvPr id="27" name="Szögletes összekötő 20">
            <a:extLst>
              <a:ext uri="{FF2B5EF4-FFF2-40B4-BE49-F238E27FC236}">
                <a16:creationId xmlns:a16="http://schemas.microsoft.com/office/drawing/2014/main" id="{4F8602D3-1294-3742-8887-1903113550F9}"/>
              </a:ext>
            </a:extLst>
          </p:cNvPr>
          <p:cNvCxnSpPr>
            <a:cxnSpLocks noChangeShapeType="1"/>
          </p:cNvCxnSpPr>
          <p:nvPr/>
        </p:nvCxnSpPr>
        <p:spPr bwMode="auto">
          <a:xfrm flipV="1">
            <a:off x="3604765" y="5661025"/>
            <a:ext cx="1511300" cy="215900"/>
          </a:xfrm>
          <a:prstGeom prst="bentConnector3">
            <a:avLst>
              <a:gd name="adj1" fmla="val -45287"/>
            </a:avLst>
          </a:prstGeom>
          <a:noFill/>
          <a:ln w="12700">
            <a:solidFill>
              <a:schemeClr val="tx1"/>
            </a:solidFill>
            <a:round/>
            <a:headEnd type="none" w="sm" len="sm"/>
            <a:tailEnd type="arrow" w="med" len="med"/>
          </a:ln>
          <a:extLst>
            <a:ext uri="{909E8E84-426E-40DD-AFC4-6F175D3DCCD1}">
              <a14:hiddenFill xmlns:a14="http://schemas.microsoft.com/office/drawing/2010/main">
                <a:noFill/>
              </a14:hiddenFill>
            </a:ext>
          </a:extLst>
        </p:spPr>
      </p:cxnSp>
      <p:pic>
        <p:nvPicPr>
          <p:cNvPr id="28" name="Kép 28">
            <a:extLst>
              <a:ext uri="{FF2B5EF4-FFF2-40B4-BE49-F238E27FC236}">
                <a16:creationId xmlns:a16="http://schemas.microsoft.com/office/drawing/2014/main" id="{189A4BC9-B9FF-D84A-B051-137A8A41B3A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724328" y="1616075"/>
            <a:ext cx="2514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Kép 22">
            <a:extLst>
              <a:ext uri="{FF2B5EF4-FFF2-40B4-BE49-F238E27FC236}">
                <a16:creationId xmlns:a16="http://schemas.microsoft.com/office/drawing/2014/main" id="{27143B6E-DC6E-6544-B994-F8E3C0917CBF}"/>
              </a:ext>
            </a:extLst>
          </p:cNvPr>
          <p:cNvPicPr>
            <a:picLocks noChangeAspect="1"/>
          </p:cNvPicPr>
          <p:nvPr/>
        </p:nvPicPr>
        <p:blipFill>
          <a:blip r:embed="rId10">
            <a:extLst>
              <a:ext uri="{28A0092B-C50C-407E-A947-70E740481C1C}">
                <a14:useLocalDpi xmlns:a14="http://schemas.microsoft.com/office/drawing/2010/main" val="0"/>
              </a:ext>
            </a:extLst>
          </a:blip>
          <a:srcRect r="69453"/>
          <a:stretch>
            <a:fillRect/>
          </a:stretch>
        </p:blipFill>
        <p:spPr bwMode="auto">
          <a:xfrm>
            <a:off x="6084440" y="1701800"/>
            <a:ext cx="16240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Kép 23">
            <a:extLst>
              <a:ext uri="{FF2B5EF4-FFF2-40B4-BE49-F238E27FC236}">
                <a16:creationId xmlns:a16="http://schemas.microsoft.com/office/drawing/2014/main" id="{661DB834-FBDC-2A45-BA64-6C1D8A01D2B5}"/>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96703" y="128588"/>
            <a:ext cx="7200900" cy="142875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
            <a:extLst>
              <a:ext uri="{FF2B5EF4-FFF2-40B4-BE49-F238E27FC236}">
                <a16:creationId xmlns:a16="http://schemas.microsoft.com/office/drawing/2014/main" id="{3FA8B3B4-2F31-1C4C-9499-97F668B4D642}"/>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869040" y="26988"/>
            <a:ext cx="979488"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179">
            <a:extLst>
              <a:ext uri="{FF2B5EF4-FFF2-40B4-BE49-F238E27FC236}">
                <a16:creationId xmlns:a16="http://schemas.microsoft.com/office/drawing/2014/main" id="{67DB9BD2-A998-A64D-B9AE-D4ECAA92D23A}"/>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949950" y="2206625"/>
            <a:ext cx="4754562" cy="374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Lekerekített téglalap 2">
            <a:extLst>
              <a:ext uri="{FF2B5EF4-FFF2-40B4-BE49-F238E27FC236}">
                <a16:creationId xmlns:a16="http://schemas.microsoft.com/office/drawing/2014/main" id="{0237880B-BAD9-CB43-9DE8-6D2195C4C4EF}"/>
              </a:ext>
            </a:extLst>
          </p:cNvPr>
          <p:cNvSpPr>
            <a:spLocks noChangeArrowheads="1"/>
          </p:cNvSpPr>
          <p:nvPr/>
        </p:nvSpPr>
        <p:spPr bwMode="auto">
          <a:xfrm>
            <a:off x="1474885" y="4836706"/>
            <a:ext cx="9097239" cy="1165276"/>
          </a:xfrm>
          <a:prstGeom prst="roundRect">
            <a:avLst>
              <a:gd name="adj" fmla="val 16667"/>
            </a:avLst>
          </a:prstGeom>
          <a:solidFill>
            <a:srgbClr val="FFC000"/>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3600" dirty="0">
                <a:solidFill>
                  <a:srgbClr val="294143"/>
                </a:solidFill>
              </a:rPr>
              <a:t>During fluid </a:t>
            </a:r>
            <a:r>
              <a:rPr lang="hu-HU" altLang="hu-HU" sz="3600" dirty="0" err="1">
                <a:solidFill>
                  <a:srgbClr val="294143"/>
                </a:solidFill>
              </a:rPr>
              <a:t>resuscitation</a:t>
            </a:r>
            <a:endParaRPr lang="hu-HU" altLang="hu-HU" sz="3600" dirty="0">
              <a:solidFill>
                <a:srgbClr val="294143"/>
              </a:solidFill>
            </a:endParaRPr>
          </a:p>
          <a:p>
            <a:pPr algn="ctr">
              <a:spcBef>
                <a:spcPct val="0"/>
              </a:spcBef>
              <a:buSzTx/>
              <a:buFontTx/>
              <a:buNone/>
            </a:pPr>
            <a:r>
              <a:rPr lang="hu-HU" altLang="hu-HU" sz="3600" dirty="0" err="1">
                <a:solidFill>
                  <a:srgbClr val="294143"/>
                </a:solidFill>
              </a:rPr>
              <a:t>significant</a:t>
            </a:r>
            <a:r>
              <a:rPr lang="hu-HU" altLang="hu-HU" sz="3600" dirty="0">
                <a:solidFill>
                  <a:srgbClr val="294143"/>
                </a:solidFill>
              </a:rPr>
              <a:t> </a:t>
            </a:r>
            <a:r>
              <a:rPr lang="hu-HU" altLang="hu-HU" sz="3600" dirty="0" err="1">
                <a:solidFill>
                  <a:srgbClr val="294143"/>
                </a:solidFill>
              </a:rPr>
              <a:t>hemodilution</a:t>
            </a:r>
            <a:r>
              <a:rPr lang="hu-HU" altLang="hu-HU" sz="3600" dirty="0">
                <a:solidFill>
                  <a:srgbClr val="294143"/>
                </a:solidFill>
              </a:rPr>
              <a:t> </a:t>
            </a:r>
            <a:r>
              <a:rPr lang="hu-HU" altLang="hu-HU" sz="3600" dirty="0" err="1">
                <a:solidFill>
                  <a:srgbClr val="294143"/>
                </a:solidFill>
              </a:rPr>
              <a:t>takes</a:t>
            </a:r>
            <a:r>
              <a:rPr lang="hu-HU" altLang="hu-HU" sz="3600" dirty="0">
                <a:solidFill>
                  <a:srgbClr val="294143"/>
                </a:solidFill>
              </a:rPr>
              <a:t> </a:t>
            </a:r>
            <a:r>
              <a:rPr lang="hu-HU" altLang="hu-HU" sz="3600" dirty="0" err="1">
                <a:solidFill>
                  <a:srgbClr val="294143"/>
                </a:solidFill>
              </a:rPr>
              <a:t>place</a:t>
            </a:r>
            <a:endParaRPr lang="hu-HU" altLang="hu-HU" sz="3600" dirty="0">
              <a:solidFill>
                <a:srgbClr val="294143"/>
              </a:solidFill>
            </a:endParaRPr>
          </a:p>
        </p:txBody>
      </p:sp>
    </p:spTree>
    <p:custDataLst>
      <p:tags r:id="rId1"/>
    </p:custDataLst>
    <p:extLst>
      <p:ext uri="{BB962C8B-B14F-4D97-AF65-F5344CB8AC3E}">
        <p14:creationId xmlns:p14="http://schemas.microsoft.com/office/powerpoint/2010/main" val="4263900824"/>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Effect transition="in" filter="fade">
                                      <p:cBhvr>
                                        <p:cTn id="9"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0" name="Text Box 151">
            <a:extLst>
              <a:ext uri="{FF2B5EF4-FFF2-40B4-BE49-F238E27FC236}">
                <a16:creationId xmlns:a16="http://schemas.microsoft.com/office/drawing/2014/main" id="{CE325533-5983-7743-B16C-A49763E8B444}"/>
              </a:ext>
            </a:extLst>
          </p:cNvPr>
          <p:cNvSpPr txBox="1">
            <a:spLocks noChangeArrowheads="1"/>
          </p:cNvSpPr>
          <p:nvPr/>
        </p:nvSpPr>
        <p:spPr bwMode="auto">
          <a:xfrm>
            <a:off x="940940" y="4292600"/>
            <a:ext cx="5183188" cy="160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Tx/>
              <a:buNone/>
            </a:pPr>
            <a:endParaRPr lang="hu-HU" altLang="hu-HU" sz="2400">
              <a:solidFill>
                <a:srgbClr val="000000"/>
              </a:solidFill>
            </a:endParaRPr>
          </a:p>
          <a:p>
            <a:pPr>
              <a:spcBef>
                <a:spcPct val="50000"/>
              </a:spcBef>
              <a:buSzTx/>
              <a:buFontTx/>
              <a:buNone/>
            </a:pPr>
            <a:endParaRPr lang="hu-HU" altLang="hu-HU" sz="2400">
              <a:solidFill>
                <a:srgbClr val="000000"/>
              </a:solidFill>
            </a:endParaRPr>
          </a:p>
          <a:p>
            <a:pPr>
              <a:spcBef>
                <a:spcPct val="50000"/>
              </a:spcBef>
              <a:buSzTx/>
              <a:buFontTx/>
              <a:buNone/>
            </a:pPr>
            <a:endParaRPr lang="hu-HU" altLang="hu-HU" sz="2400">
              <a:solidFill>
                <a:srgbClr val="000000"/>
              </a:solidFill>
            </a:endParaRPr>
          </a:p>
          <a:p>
            <a:pPr>
              <a:spcBef>
                <a:spcPct val="50000"/>
              </a:spcBef>
              <a:buSzTx/>
              <a:buFontTx/>
              <a:buNone/>
            </a:pPr>
            <a:endParaRPr lang="hu-HU" altLang="hu-HU" sz="2400">
              <a:solidFill>
                <a:srgbClr val="000000"/>
              </a:solidFill>
            </a:endParaRPr>
          </a:p>
        </p:txBody>
      </p:sp>
      <p:grpSp>
        <p:nvGrpSpPr>
          <p:cNvPr id="11" name="Group 151">
            <a:extLst>
              <a:ext uri="{FF2B5EF4-FFF2-40B4-BE49-F238E27FC236}">
                <a16:creationId xmlns:a16="http://schemas.microsoft.com/office/drawing/2014/main" id="{4583DB73-0FCB-164F-80DD-005DBD3A9BD2}"/>
              </a:ext>
            </a:extLst>
          </p:cNvPr>
          <p:cNvGrpSpPr>
            <a:grpSpLocks/>
          </p:cNvGrpSpPr>
          <p:nvPr/>
        </p:nvGrpSpPr>
        <p:grpSpPr bwMode="auto">
          <a:xfrm>
            <a:off x="1299715" y="2246313"/>
            <a:ext cx="4321175" cy="3678237"/>
            <a:chOff x="382" y="745"/>
            <a:chExt cx="2722" cy="2362"/>
          </a:xfrm>
        </p:grpSpPr>
        <p:pic>
          <p:nvPicPr>
            <p:cNvPr id="12" name="Picture 152">
              <a:extLst>
                <a:ext uri="{FF2B5EF4-FFF2-40B4-BE49-F238E27FC236}">
                  <a16:creationId xmlns:a16="http://schemas.microsoft.com/office/drawing/2014/main" id="{6A16BCC5-00FA-0043-BAFC-66B7F658022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2" y="745"/>
              <a:ext cx="2722" cy="2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Line 153">
              <a:extLst>
                <a:ext uri="{FF2B5EF4-FFF2-40B4-BE49-F238E27FC236}">
                  <a16:creationId xmlns:a16="http://schemas.microsoft.com/office/drawing/2014/main" id="{B922512B-9EC8-5C40-A782-C970755DEE00}"/>
                </a:ext>
              </a:extLst>
            </p:cNvPr>
            <p:cNvSpPr>
              <a:spLocks noChangeShapeType="1"/>
            </p:cNvSpPr>
            <p:nvPr/>
          </p:nvSpPr>
          <p:spPr bwMode="auto">
            <a:xfrm>
              <a:off x="1335" y="1207"/>
              <a:ext cx="140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16" name="Line 154">
              <a:extLst>
                <a:ext uri="{FF2B5EF4-FFF2-40B4-BE49-F238E27FC236}">
                  <a16:creationId xmlns:a16="http://schemas.microsoft.com/office/drawing/2014/main" id="{92FA5955-C986-C240-A0E8-6A9EA7273CE7}"/>
                </a:ext>
              </a:extLst>
            </p:cNvPr>
            <p:cNvSpPr>
              <a:spLocks noChangeShapeType="1"/>
            </p:cNvSpPr>
            <p:nvPr/>
          </p:nvSpPr>
          <p:spPr bwMode="auto">
            <a:xfrm>
              <a:off x="972" y="1117"/>
              <a:ext cx="31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17" name="Line 155">
              <a:extLst>
                <a:ext uri="{FF2B5EF4-FFF2-40B4-BE49-F238E27FC236}">
                  <a16:creationId xmlns:a16="http://schemas.microsoft.com/office/drawing/2014/main" id="{2A818CBC-3781-6646-A6F1-B27907B020B7}"/>
                </a:ext>
              </a:extLst>
            </p:cNvPr>
            <p:cNvSpPr>
              <a:spLocks noChangeShapeType="1"/>
            </p:cNvSpPr>
            <p:nvPr/>
          </p:nvSpPr>
          <p:spPr bwMode="auto">
            <a:xfrm>
              <a:off x="1290" y="1117"/>
              <a:ext cx="0" cy="11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18" name="Line 156">
              <a:extLst>
                <a:ext uri="{FF2B5EF4-FFF2-40B4-BE49-F238E27FC236}">
                  <a16:creationId xmlns:a16="http://schemas.microsoft.com/office/drawing/2014/main" id="{CCF39C07-436B-E042-AE79-BB8A8441F650}"/>
                </a:ext>
              </a:extLst>
            </p:cNvPr>
            <p:cNvSpPr>
              <a:spLocks noChangeShapeType="1"/>
            </p:cNvSpPr>
            <p:nvPr/>
          </p:nvSpPr>
          <p:spPr bwMode="auto">
            <a:xfrm>
              <a:off x="1335" y="1207"/>
              <a:ext cx="0" cy="10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19" name="Line 157">
              <a:extLst>
                <a:ext uri="{FF2B5EF4-FFF2-40B4-BE49-F238E27FC236}">
                  <a16:creationId xmlns:a16="http://schemas.microsoft.com/office/drawing/2014/main" id="{DBCFDA64-2A3D-5A4E-9B0E-3A24B3D82C82}"/>
                </a:ext>
              </a:extLst>
            </p:cNvPr>
            <p:cNvSpPr>
              <a:spLocks noChangeShapeType="1"/>
            </p:cNvSpPr>
            <p:nvPr/>
          </p:nvSpPr>
          <p:spPr bwMode="auto">
            <a:xfrm>
              <a:off x="1153" y="1071"/>
              <a:ext cx="0" cy="4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20" name="Text Box 158">
              <a:extLst>
                <a:ext uri="{FF2B5EF4-FFF2-40B4-BE49-F238E27FC236}">
                  <a16:creationId xmlns:a16="http://schemas.microsoft.com/office/drawing/2014/main" id="{BE53B950-B099-4746-9379-330A35C6D5A6}"/>
                </a:ext>
              </a:extLst>
            </p:cNvPr>
            <p:cNvSpPr txBox="1">
              <a:spLocks noChangeArrowheads="1"/>
            </p:cNvSpPr>
            <p:nvPr/>
          </p:nvSpPr>
          <p:spPr bwMode="auto">
            <a:xfrm rot="5400000">
              <a:off x="1016" y="885"/>
              <a:ext cx="19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Tx/>
                <a:buNone/>
              </a:pPr>
              <a:r>
                <a:rPr lang="hu-HU" altLang="hu-HU" sz="2200">
                  <a:solidFill>
                    <a:srgbClr val="000000"/>
                  </a:solidFill>
                </a:rPr>
                <a:t>*</a:t>
              </a:r>
            </a:p>
          </p:txBody>
        </p:sp>
        <p:sp>
          <p:nvSpPr>
            <p:cNvPr id="21" name="Line 159">
              <a:extLst>
                <a:ext uri="{FF2B5EF4-FFF2-40B4-BE49-F238E27FC236}">
                  <a16:creationId xmlns:a16="http://schemas.microsoft.com/office/drawing/2014/main" id="{3D04F213-1268-F44B-B481-2DFEBB0B13AA}"/>
                </a:ext>
              </a:extLst>
            </p:cNvPr>
            <p:cNvSpPr>
              <a:spLocks noChangeShapeType="1"/>
            </p:cNvSpPr>
            <p:nvPr/>
          </p:nvSpPr>
          <p:spPr bwMode="auto">
            <a:xfrm>
              <a:off x="1925" y="1117"/>
              <a:ext cx="0" cy="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22" name="Text Box 160">
              <a:extLst>
                <a:ext uri="{FF2B5EF4-FFF2-40B4-BE49-F238E27FC236}">
                  <a16:creationId xmlns:a16="http://schemas.microsoft.com/office/drawing/2014/main" id="{31780EBF-7BCF-644B-89F5-6717865A1417}"/>
                </a:ext>
              </a:extLst>
            </p:cNvPr>
            <p:cNvSpPr txBox="1">
              <a:spLocks noChangeArrowheads="1"/>
            </p:cNvSpPr>
            <p:nvPr/>
          </p:nvSpPr>
          <p:spPr bwMode="auto">
            <a:xfrm rot="5400000">
              <a:off x="1826" y="898"/>
              <a:ext cx="195" cy="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Tx/>
                <a:buNone/>
              </a:pPr>
              <a:r>
                <a:rPr lang="hu-HU" altLang="hu-HU" sz="2200">
                  <a:solidFill>
                    <a:srgbClr val="000000"/>
                  </a:solidFill>
                </a:rPr>
                <a:t>*</a:t>
              </a:r>
            </a:p>
          </p:txBody>
        </p:sp>
      </p:grpSp>
      <p:sp>
        <p:nvSpPr>
          <p:cNvPr id="24" name="Szövegdoboz 16">
            <a:extLst>
              <a:ext uri="{FF2B5EF4-FFF2-40B4-BE49-F238E27FC236}">
                <a16:creationId xmlns:a16="http://schemas.microsoft.com/office/drawing/2014/main" id="{CB22AA9A-2D54-6943-93C5-D477BF90A470}"/>
              </a:ext>
            </a:extLst>
          </p:cNvPr>
          <p:cNvSpPr txBox="1">
            <a:spLocks noChangeArrowheads="1"/>
          </p:cNvSpPr>
          <p:nvPr/>
        </p:nvSpPr>
        <p:spPr bwMode="auto">
          <a:xfrm>
            <a:off x="1012378" y="6062663"/>
            <a:ext cx="2349500"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2400">
                <a:solidFill>
                  <a:srgbClr val="000000"/>
                </a:solidFill>
              </a:rPr>
              <a:t>SVI drop by 50%</a:t>
            </a:r>
          </a:p>
        </p:txBody>
      </p:sp>
      <p:cxnSp>
        <p:nvCxnSpPr>
          <p:cNvPr id="25" name="Egyenes összekötő nyíllal 17">
            <a:extLst>
              <a:ext uri="{FF2B5EF4-FFF2-40B4-BE49-F238E27FC236}">
                <a16:creationId xmlns:a16="http://schemas.microsoft.com/office/drawing/2014/main" id="{93AD4002-05D1-5744-8B78-40432738A7B9}"/>
              </a:ext>
            </a:extLst>
          </p:cNvPr>
          <p:cNvCxnSpPr>
            <a:cxnSpLocks noChangeShapeType="1"/>
          </p:cNvCxnSpPr>
          <p:nvPr/>
        </p:nvCxnSpPr>
        <p:spPr bwMode="auto">
          <a:xfrm flipV="1">
            <a:off x="2812603" y="5589588"/>
            <a:ext cx="0" cy="215900"/>
          </a:xfrm>
          <a:prstGeom prst="straightConnector1">
            <a:avLst/>
          </a:prstGeom>
          <a:noFill/>
          <a:ln w="12700">
            <a:solidFill>
              <a:schemeClr val="tx1"/>
            </a:solidFill>
            <a:round/>
            <a:headEnd type="none" w="sm" len="sm"/>
            <a:tailEnd type="arrow" w="med" len="med"/>
          </a:ln>
          <a:extLst>
            <a:ext uri="{909E8E84-426E-40DD-AFC4-6F175D3DCCD1}">
              <a14:hiddenFill xmlns:a14="http://schemas.microsoft.com/office/drawing/2010/main">
                <a:noFill/>
              </a14:hiddenFill>
            </a:ext>
          </a:extLst>
        </p:spPr>
      </p:cxnSp>
      <p:sp>
        <p:nvSpPr>
          <p:cNvPr id="26" name="Szövegdoboz 16">
            <a:extLst>
              <a:ext uri="{FF2B5EF4-FFF2-40B4-BE49-F238E27FC236}">
                <a16:creationId xmlns:a16="http://schemas.microsoft.com/office/drawing/2014/main" id="{7EB3234B-7E88-BB4E-9331-822E2AF63BA9}"/>
              </a:ext>
            </a:extLst>
          </p:cNvPr>
          <p:cNvSpPr txBox="1">
            <a:spLocks noChangeArrowheads="1"/>
          </p:cNvSpPr>
          <p:nvPr/>
        </p:nvSpPr>
        <p:spPr bwMode="auto">
          <a:xfrm>
            <a:off x="3523803" y="6062663"/>
            <a:ext cx="2051050" cy="46196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0"/>
              </a:spcBef>
              <a:buSzTx/>
              <a:buFontTx/>
              <a:buNone/>
            </a:pPr>
            <a:r>
              <a:rPr lang="hu-HU" altLang="hu-HU" sz="2400">
                <a:solidFill>
                  <a:srgbClr val="000000"/>
                </a:solidFill>
              </a:rPr>
              <a:t>Resusc - SVI</a:t>
            </a:r>
            <a:r>
              <a:rPr lang="hu-HU" altLang="hu-HU" sz="2400" baseline="-25000">
                <a:solidFill>
                  <a:srgbClr val="000000"/>
                </a:solidFill>
              </a:rPr>
              <a:t>bsl</a:t>
            </a:r>
          </a:p>
        </p:txBody>
      </p:sp>
      <p:cxnSp>
        <p:nvCxnSpPr>
          <p:cNvPr id="27" name="Szögletes összekötő 20">
            <a:extLst>
              <a:ext uri="{FF2B5EF4-FFF2-40B4-BE49-F238E27FC236}">
                <a16:creationId xmlns:a16="http://schemas.microsoft.com/office/drawing/2014/main" id="{4F8602D3-1294-3742-8887-1903113550F9}"/>
              </a:ext>
            </a:extLst>
          </p:cNvPr>
          <p:cNvCxnSpPr>
            <a:cxnSpLocks noChangeShapeType="1"/>
          </p:cNvCxnSpPr>
          <p:nvPr/>
        </p:nvCxnSpPr>
        <p:spPr bwMode="auto">
          <a:xfrm flipV="1">
            <a:off x="3604765" y="5661025"/>
            <a:ext cx="1511300" cy="215900"/>
          </a:xfrm>
          <a:prstGeom prst="bentConnector3">
            <a:avLst>
              <a:gd name="adj1" fmla="val -45287"/>
            </a:avLst>
          </a:prstGeom>
          <a:noFill/>
          <a:ln w="12700">
            <a:solidFill>
              <a:schemeClr val="tx1"/>
            </a:solidFill>
            <a:round/>
            <a:headEnd type="none" w="sm" len="sm"/>
            <a:tailEnd type="arrow" w="med" len="med"/>
          </a:ln>
          <a:extLst>
            <a:ext uri="{909E8E84-426E-40DD-AFC4-6F175D3DCCD1}">
              <a14:hiddenFill xmlns:a14="http://schemas.microsoft.com/office/drawing/2010/main">
                <a:noFill/>
              </a14:hiddenFill>
            </a:ext>
          </a:extLst>
        </p:spPr>
      </p:cxnSp>
      <p:pic>
        <p:nvPicPr>
          <p:cNvPr id="28" name="Kép 28">
            <a:extLst>
              <a:ext uri="{FF2B5EF4-FFF2-40B4-BE49-F238E27FC236}">
                <a16:creationId xmlns:a16="http://schemas.microsoft.com/office/drawing/2014/main" id="{189A4BC9-B9FF-D84A-B051-137A8A41B3A6}"/>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724328" y="1616075"/>
            <a:ext cx="25146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Kép 22">
            <a:extLst>
              <a:ext uri="{FF2B5EF4-FFF2-40B4-BE49-F238E27FC236}">
                <a16:creationId xmlns:a16="http://schemas.microsoft.com/office/drawing/2014/main" id="{27143B6E-DC6E-6544-B994-F8E3C0917CBF}"/>
              </a:ext>
            </a:extLst>
          </p:cNvPr>
          <p:cNvPicPr>
            <a:picLocks noChangeAspect="1"/>
          </p:cNvPicPr>
          <p:nvPr/>
        </p:nvPicPr>
        <p:blipFill>
          <a:blip r:embed="rId10">
            <a:extLst>
              <a:ext uri="{28A0092B-C50C-407E-A947-70E740481C1C}">
                <a14:useLocalDpi xmlns:a14="http://schemas.microsoft.com/office/drawing/2010/main" val="0"/>
              </a:ext>
            </a:extLst>
          </a:blip>
          <a:srcRect r="69453"/>
          <a:stretch>
            <a:fillRect/>
          </a:stretch>
        </p:blipFill>
        <p:spPr bwMode="auto">
          <a:xfrm>
            <a:off x="6084440" y="1701800"/>
            <a:ext cx="16240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Kép 23">
            <a:extLst>
              <a:ext uri="{FF2B5EF4-FFF2-40B4-BE49-F238E27FC236}">
                <a16:creationId xmlns:a16="http://schemas.microsoft.com/office/drawing/2014/main" id="{661DB834-FBDC-2A45-BA64-6C1D8A01D2B5}"/>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2596703" y="128588"/>
            <a:ext cx="7200900" cy="142875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1">
            <a:extLst>
              <a:ext uri="{FF2B5EF4-FFF2-40B4-BE49-F238E27FC236}">
                <a16:creationId xmlns:a16="http://schemas.microsoft.com/office/drawing/2014/main" id="{3FA8B3B4-2F31-1C4C-9499-97F668B4D642}"/>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869040" y="26988"/>
            <a:ext cx="979488"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3" name="Group 166">
            <a:extLst>
              <a:ext uri="{FF2B5EF4-FFF2-40B4-BE49-F238E27FC236}">
                <a16:creationId xmlns:a16="http://schemas.microsoft.com/office/drawing/2014/main" id="{52D5A048-7FC1-8346-82BE-82B17F9ACB97}"/>
              </a:ext>
            </a:extLst>
          </p:cNvPr>
          <p:cNvGrpSpPr>
            <a:grpSpLocks/>
          </p:cNvGrpSpPr>
          <p:nvPr/>
        </p:nvGrpSpPr>
        <p:grpSpPr bwMode="auto">
          <a:xfrm>
            <a:off x="5922962" y="2205038"/>
            <a:ext cx="4781550" cy="3671887"/>
            <a:chOff x="3086" y="709"/>
            <a:chExt cx="3012" cy="2374"/>
          </a:xfrm>
        </p:grpSpPr>
        <p:pic>
          <p:nvPicPr>
            <p:cNvPr id="34" name="Picture 167">
              <a:extLst>
                <a:ext uri="{FF2B5EF4-FFF2-40B4-BE49-F238E27FC236}">
                  <a16:creationId xmlns:a16="http://schemas.microsoft.com/office/drawing/2014/main" id="{AB5118D5-5A14-284A-969A-6704EEAF81E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86" y="709"/>
              <a:ext cx="3012" cy="2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174">
              <a:extLst>
                <a:ext uri="{FF2B5EF4-FFF2-40B4-BE49-F238E27FC236}">
                  <a16:creationId xmlns:a16="http://schemas.microsoft.com/office/drawing/2014/main" id="{4A420D88-899D-9248-BE14-78B70241FEB5}"/>
                </a:ext>
              </a:extLst>
            </p:cNvPr>
            <p:cNvSpPr txBox="1">
              <a:spLocks noChangeArrowheads="1"/>
            </p:cNvSpPr>
            <p:nvPr/>
          </p:nvSpPr>
          <p:spPr bwMode="auto">
            <a:xfrm rot="-5400000">
              <a:off x="3855" y="887"/>
              <a:ext cx="257"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Tx/>
                <a:buNone/>
              </a:pPr>
              <a:r>
                <a:rPr lang="hu-HU" altLang="hu-HU" sz="2600">
                  <a:solidFill>
                    <a:srgbClr val="000000"/>
                  </a:solidFill>
                </a:rPr>
                <a:t>*</a:t>
              </a:r>
            </a:p>
          </p:txBody>
        </p:sp>
        <p:sp>
          <p:nvSpPr>
            <p:cNvPr id="36" name="Text Box 177">
              <a:extLst>
                <a:ext uri="{FF2B5EF4-FFF2-40B4-BE49-F238E27FC236}">
                  <a16:creationId xmlns:a16="http://schemas.microsoft.com/office/drawing/2014/main" id="{9749937C-BF78-E643-A342-FD07DF0E65DC}"/>
                </a:ext>
              </a:extLst>
            </p:cNvPr>
            <p:cNvSpPr txBox="1">
              <a:spLocks noChangeArrowheads="1"/>
            </p:cNvSpPr>
            <p:nvPr/>
          </p:nvSpPr>
          <p:spPr bwMode="auto">
            <a:xfrm rot="-5400000">
              <a:off x="4727" y="932"/>
              <a:ext cx="256" cy="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spcBef>
                  <a:spcPct val="50000"/>
                </a:spcBef>
                <a:buSzTx/>
                <a:buFontTx/>
                <a:buNone/>
              </a:pPr>
              <a:r>
                <a:rPr lang="hu-HU" altLang="hu-HU" sz="2600">
                  <a:solidFill>
                    <a:srgbClr val="000000"/>
                  </a:solidFill>
                </a:rPr>
                <a:t>*</a:t>
              </a:r>
            </a:p>
          </p:txBody>
        </p:sp>
        <p:sp>
          <p:nvSpPr>
            <p:cNvPr id="37" name="Line 170">
              <a:extLst>
                <a:ext uri="{FF2B5EF4-FFF2-40B4-BE49-F238E27FC236}">
                  <a16:creationId xmlns:a16="http://schemas.microsoft.com/office/drawing/2014/main" id="{41761957-9208-D546-813D-4096663758B3}"/>
                </a:ext>
              </a:extLst>
            </p:cNvPr>
            <p:cNvSpPr>
              <a:spLocks noChangeShapeType="1"/>
            </p:cNvSpPr>
            <p:nvPr/>
          </p:nvSpPr>
          <p:spPr bwMode="auto">
            <a:xfrm>
              <a:off x="3739" y="1230"/>
              <a:ext cx="40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38" name="Line 171">
              <a:extLst>
                <a:ext uri="{FF2B5EF4-FFF2-40B4-BE49-F238E27FC236}">
                  <a16:creationId xmlns:a16="http://schemas.microsoft.com/office/drawing/2014/main" id="{AA7972CD-2FFA-2F47-A9ED-B708701022EC}"/>
                </a:ext>
              </a:extLst>
            </p:cNvPr>
            <p:cNvSpPr>
              <a:spLocks noChangeShapeType="1"/>
            </p:cNvSpPr>
            <p:nvPr/>
          </p:nvSpPr>
          <p:spPr bwMode="auto">
            <a:xfrm>
              <a:off x="4147" y="1230"/>
              <a:ext cx="0" cy="63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39" name="Line 172">
              <a:extLst>
                <a:ext uri="{FF2B5EF4-FFF2-40B4-BE49-F238E27FC236}">
                  <a16:creationId xmlns:a16="http://schemas.microsoft.com/office/drawing/2014/main" id="{75CB601B-5059-404C-8118-AC975785788D}"/>
                </a:ext>
              </a:extLst>
            </p:cNvPr>
            <p:cNvSpPr>
              <a:spLocks noChangeShapeType="1"/>
            </p:cNvSpPr>
            <p:nvPr/>
          </p:nvSpPr>
          <p:spPr bwMode="auto">
            <a:xfrm flipH="1">
              <a:off x="3920" y="1139"/>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1" name="Line 173">
              <a:extLst>
                <a:ext uri="{FF2B5EF4-FFF2-40B4-BE49-F238E27FC236}">
                  <a16:creationId xmlns:a16="http://schemas.microsoft.com/office/drawing/2014/main" id="{01CF220F-9D6E-5B43-B4F2-7C96047FDA1D}"/>
                </a:ext>
              </a:extLst>
            </p:cNvPr>
            <p:cNvSpPr>
              <a:spLocks noChangeShapeType="1"/>
            </p:cNvSpPr>
            <p:nvPr/>
          </p:nvSpPr>
          <p:spPr bwMode="auto">
            <a:xfrm flipV="1">
              <a:off x="4193" y="1275"/>
              <a:ext cx="0" cy="5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2" name="Line 174">
              <a:extLst>
                <a:ext uri="{FF2B5EF4-FFF2-40B4-BE49-F238E27FC236}">
                  <a16:creationId xmlns:a16="http://schemas.microsoft.com/office/drawing/2014/main" id="{F5098307-7A51-1644-89F3-7FE69440F489}"/>
                </a:ext>
              </a:extLst>
            </p:cNvPr>
            <p:cNvSpPr>
              <a:spLocks noChangeShapeType="1"/>
            </p:cNvSpPr>
            <p:nvPr/>
          </p:nvSpPr>
          <p:spPr bwMode="auto">
            <a:xfrm>
              <a:off x="4193" y="1275"/>
              <a:ext cx="14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47" name="Line 175">
              <a:extLst>
                <a:ext uri="{FF2B5EF4-FFF2-40B4-BE49-F238E27FC236}">
                  <a16:creationId xmlns:a16="http://schemas.microsoft.com/office/drawing/2014/main" id="{9DF0E511-26D2-3D46-8F55-F80DB34830B0}"/>
                </a:ext>
              </a:extLst>
            </p:cNvPr>
            <p:cNvSpPr>
              <a:spLocks noChangeShapeType="1"/>
            </p:cNvSpPr>
            <p:nvPr/>
          </p:nvSpPr>
          <p:spPr bwMode="auto">
            <a:xfrm>
              <a:off x="4828" y="1184"/>
              <a:ext cx="0" cy="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grpSp>
      <p:grpSp>
        <p:nvGrpSpPr>
          <p:cNvPr id="48" name="Group 176">
            <a:extLst>
              <a:ext uri="{FF2B5EF4-FFF2-40B4-BE49-F238E27FC236}">
                <a16:creationId xmlns:a16="http://schemas.microsoft.com/office/drawing/2014/main" id="{F0064155-C99C-DB46-AFBD-140E6D5D0964}"/>
              </a:ext>
            </a:extLst>
          </p:cNvPr>
          <p:cNvGrpSpPr>
            <a:grpSpLocks/>
          </p:cNvGrpSpPr>
          <p:nvPr/>
        </p:nvGrpSpPr>
        <p:grpSpPr bwMode="auto">
          <a:xfrm>
            <a:off x="7027862" y="3573463"/>
            <a:ext cx="2955925" cy="1682750"/>
            <a:chOff x="3782" y="1593"/>
            <a:chExt cx="1862" cy="1060"/>
          </a:xfrm>
        </p:grpSpPr>
        <p:sp>
          <p:nvSpPr>
            <p:cNvPr id="49" name="Line 177">
              <a:extLst>
                <a:ext uri="{FF2B5EF4-FFF2-40B4-BE49-F238E27FC236}">
                  <a16:creationId xmlns:a16="http://schemas.microsoft.com/office/drawing/2014/main" id="{59584100-0725-5246-A821-1B9DE403A1B8}"/>
                </a:ext>
              </a:extLst>
            </p:cNvPr>
            <p:cNvSpPr>
              <a:spLocks noChangeShapeType="1"/>
            </p:cNvSpPr>
            <p:nvPr/>
          </p:nvSpPr>
          <p:spPr bwMode="auto">
            <a:xfrm>
              <a:off x="5644" y="1593"/>
              <a:ext cx="0" cy="18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50" name="Line 178">
              <a:extLst>
                <a:ext uri="{FF2B5EF4-FFF2-40B4-BE49-F238E27FC236}">
                  <a16:creationId xmlns:a16="http://schemas.microsoft.com/office/drawing/2014/main" id="{83ACD652-624E-BA4F-B03D-2CBD5D56AFC0}"/>
                </a:ext>
              </a:extLst>
            </p:cNvPr>
            <p:cNvSpPr>
              <a:spLocks noChangeShapeType="1"/>
            </p:cNvSpPr>
            <p:nvPr/>
          </p:nvSpPr>
          <p:spPr bwMode="auto">
            <a:xfrm flipV="1">
              <a:off x="3784" y="1593"/>
              <a:ext cx="186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51" name="Line 179">
              <a:extLst>
                <a:ext uri="{FF2B5EF4-FFF2-40B4-BE49-F238E27FC236}">
                  <a16:creationId xmlns:a16="http://schemas.microsoft.com/office/drawing/2014/main" id="{E212CAD9-9E6C-3145-A5C4-802A1695510A}"/>
                </a:ext>
              </a:extLst>
            </p:cNvPr>
            <p:cNvSpPr>
              <a:spLocks noChangeShapeType="1"/>
            </p:cNvSpPr>
            <p:nvPr/>
          </p:nvSpPr>
          <p:spPr bwMode="auto">
            <a:xfrm flipH="1">
              <a:off x="4419" y="1772"/>
              <a:ext cx="1215" cy="546"/>
            </a:xfrm>
            <a:prstGeom prst="line">
              <a:avLst/>
            </a:prstGeom>
            <a:noFill/>
            <a:ln w="15875">
              <a:solidFill>
                <a:schemeClr val="tx1"/>
              </a:solidFill>
              <a:round/>
              <a:headEnd/>
              <a:tailEnd/>
            </a:ln>
            <a:extLst>
              <a:ext uri="{909E8E84-426E-40DD-AFC4-6F175D3DCCD1}">
                <a14:hiddenFill xmlns:a14="http://schemas.microsoft.com/office/drawing/2010/main">
                  <a:noFill/>
                </a14:hiddenFill>
              </a:ext>
            </a:extLst>
          </p:spPr>
          <p:txBody>
            <a:bodyPr/>
            <a:lstStyle/>
            <a:p>
              <a:endParaRPr lang="en-DE"/>
            </a:p>
          </p:txBody>
        </p:sp>
        <p:sp>
          <p:nvSpPr>
            <p:cNvPr id="52" name="Text Box 181">
              <a:extLst>
                <a:ext uri="{FF2B5EF4-FFF2-40B4-BE49-F238E27FC236}">
                  <a16:creationId xmlns:a16="http://schemas.microsoft.com/office/drawing/2014/main" id="{F2E37B0F-D512-4040-B6B0-8E586F233B9B}"/>
                </a:ext>
              </a:extLst>
            </p:cNvPr>
            <p:cNvSpPr txBox="1">
              <a:spLocks noChangeArrowheads="1"/>
            </p:cNvSpPr>
            <p:nvPr/>
          </p:nvSpPr>
          <p:spPr bwMode="auto">
            <a:xfrm>
              <a:off x="3782" y="2314"/>
              <a:ext cx="1625" cy="339"/>
            </a:xfrm>
            <a:prstGeom prst="rect">
              <a:avLst/>
            </a:prstGeom>
            <a:solidFill>
              <a:srgbClr val="00CCFF"/>
            </a:solidFill>
            <a:ln w="19050">
              <a:solidFill>
                <a:schemeClr val="tx1"/>
              </a:solidFill>
              <a:miter lim="800000"/>
              <a:headEnd/>
              <a:tailEnd/>
            </a:ln>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50000"/>
                </a:spcBef>
                <a:buSzTx/>
                <a:buFontTx/>
                <a:buNone/>
              </a:pPr>
              <a:r>
                <a:rPr lang="hu-HU" altLang="hu-HU" sz="2800" b="1">
                  <a:solidFill>
                    <a:srgbClr val="000000"/>
                  </a:solidFill>
                </a:rPr>
                <a:t>ΔScvO</a:t>
              </a:r>
              <a:r>
                <a:rPr lang="hu-HU" altLang="hu-HU" sz="2800" b="1" baseline="-25000">
                  <a:solidFill>
                    <a:srgbClr val="000000"/>
                  </a:solidFill>
                </a:rPr>
                <a:t>2</a:t>
              </a:r>
              <a:r>
                <a:rPr lang="en-US" altLang="hu-HU" sz="2800" b="1">
                  <a:solidFill>
                    <a:srgbClr val="000000"/>
                  </a:solidFill>
                  <a:cs typeface="Arial" panose="020B0604020202020204" pitchFamily="34" charset="0"/>
                </a:rPr>
                <a:t>~</a:t>
              </a:r>
              <a:r>
                <a:rPr lang="hu-HU" altLang="hu-HU" sz="2800" b="1">
                  <a:solidFill>
                    <a:srgbClr val="000000"/>
                  </a:solidFill>
                </a:rPr>
                <a:t>5%</a:t>
              </a:r>
            </a:p>
          </p:txBody>
        </p:sp>
      </p:grpSp>
      <p:sp>
        <p:nvSpPr>
          <p:cNvPr id="53" name="Lekerekített téglalap 2">
            <a:extLst>
              <a:ext uri="{FF2B5EF4-FFF2-40B4-BE49-F238E27FC236}">
                <a16:creationId xmlns:a16="http://schemas.microsoft.com/office/drawing/2014/main" id="{2625A302-1E13-2148-8359-16A8DB840933}"/>
              </a:ext>
            </a:extLst>
          </p:cNvPr>
          <p:cNvSpPr>
            <a:spLocks noChangeArrowheads="1"/>
          </p:cNvSpPr>
          <p:nvPr/>
        </p:nvSpPr>
        <p:spPr bwMode="auto">
          <a:xfrm>
            <a:off x="1474885" y="4836706"/>
            <a:ext cx="9097239" cy="1165276"/>
          </a:xfrm>
          <a:prstGeom prst="roundRect">
            <a:avLst>
              <a:gd name="adj" fmla="val 16667"/>
            </a:avLst>
          </a:prstGeom>
          <a:solidFill>
            <a:srgbClr val="FFC000"/>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3600" dirty="0" err="1">
                <a:solidFill>
                  <a:srgbClr val="294143"/>
                </a:solidFill>
              </a:rPr>
              <a:t>Don’t</a:t>
            </a:r>
            <a:r>
              <a:rPr lang="hu-HU" altLang="hu-HU" sz="3600" dirty="0">
                <a:solidFill>
                  <a:srgbClr val="294143"/>
                </a:solidFill>
              </a:rPr>
              <a:t> </a:t>
            </a:r>
            <a:r>
              <a:rPr lang="hu-HU" altLang="hu-HU" sz="3600" dirty="0" err="1">
                <a:solidFill>
                  <a:srgbClr val="294143"/>
                </a:solidFill>
              </a:rPr>
              <a:t>use</a:t>
            </a:r>
            <a:r>
              <a:rPr lang="hu-HU" altLang="hu-HU" sz="3600" dirty="0">
                <a:solidFill>
                  <a:srgbClr val="294143"/>
                </a:solidFill>
              </a:rPr>
              <a:t> </a:t>
            </a:r>
            <a:r>
              <a:rPr lang="hu-HU" altLang="hu-HU" sz="3600" dirty="0" err="1">
                <a:solidFill>
                  <a:srgbClr val="294143"/>
                </a:solidFill>
              </a:rPr>
              <a:t>baseline</a:t>
            </a:r>
            <a:r>
              <a:rPr lang="hu-HU" altLang="hu-HU" sz="3600" dirty="0">
                <a:solidFill>
                  <a:srgbClr val="294143"/>
                </a:solidFill>
              </a:rPr>
              <a:t> ScvO</a:t>
            </a:r>
            <a:r>
              <a:rPr lang="hu-HU" altLang="hu-HU" sz="3600" baseline="-25000" dirty="0">
                <a:solidFill>
                  <a:srgbClr val="294143"/>
                </a:solidFill>
              </a:rPr>
              <a:t>2</a:t>
            </a:r>
            <a:r>
              <a:rPr lang="hu-HU" altLang="hu-HU" sz="3600" dirty="0">
                <a:solidFill>
                  <a:srgbClr val="294143"/>
                </a:solidFill>
              </a:rPr>
              <a:t> </a:t>
            </a:r>
            <a:r>
              <a:rPr lang="hu-HU" altLang="hu-HU" sz="3600" dirty="0" err="1">
                <a:solidFill>
                  <a:srgbClr val="294143"/>
                </a:solidFill>
              </a:rPr>
              <a:t>as</a:t>
            </a:r>
            <a:r>
              <a:rPr lang="hu-HU" altLang="hu-HU" sz="3600" dirty="0">
                <a:solidFill>
                  <a:srgbClr val="294143"/>
                </a:solidFill>
              </a:rPr>
              <a:t> </a:t>
            </a:r>
            <a:r>
              <a:rPr lang="hu-HU" altLang="hu-HU" sz="3600" dirty="0" err="1">
                <a:solidFill>
                  <a:srgbClr val="294143"/>
                </a:solidFill>
              </a:rPr>
              <a:t>target</a:t>
            </a:r>
            <a:r>
              <a:rPr lang="hu-HU" altLang="hu-HU" sz="3600" dirty="0">
                <a:solidFill>
                  <a:srgbClr val="294143"/>
                </a:solidFill>
              </a:rPr>
              <a:t> end-</a:t>
            </a:r>
            <a:r>
              <a:rPr lang="hu-HU" altLang="hu-HU" sz="3600" dirty="0" err="1">
                <a:solidFill>
                  <a:srgbClr val="294143"/>
                </a:solidFill>
              </a:rPr>
              <a:t>point</a:t>
            </a:r>
            <a:r>
              <a:rPr lang="hu-HU" altLang="hu-HU" sz="3600" dirty="0">
                <a:solidFill>
                  <a:srgbClr val="294143"/>
                </a:solidFill>
              </a:rPr>
              <a:t> </a:t>
            </a:r>
            <a:r>
              <a:rPr lang="hu-HU" altLang="hu-HU" sz="3600" dirty="0" err="1">
                <a:solidFill>
                  <a:srgbClr val="294143"/>
                </a:solidFill>
              </a:rPr>
              <a:t>for</a:t>
            </a:r>
            <a:r>
              <a:rPr lang="hu-HU" altLang="hu-HU" sz="3600" dirty="0">
                <a:solidFill>
                  <a:srgbClr val="294143"/>
                </a:solidFill>
              </a:rPr>
              <a:t> </a:t>
            </a:r>
            <a:r>
              <a:rPr lang="hu-HU" altLang="hu-HU" sz="3600" dirty="0" err="1">
                <a:solidFill>
                  <a:srgbClr val="294143"/>
                </a:solidFill>
              </a:rPr>
              <a:t>resuscitation</a:t>
            </a:r>
            <a:endParaRPr lang="hu-HU" altLang="hu-HU" sz="3600" dirty="0">
              <a:solidFill>
                <a:srgbClr val="294143"/>
              </a:solidFill>
            </a:endParaRPr>
          </a:p>
        </p:txBody>
      </p:sp>
    </p:spTree>
    <p:custDataLst>
      <p:tags r:id="rId1"/>
    </p:custDataLst>
    <p:extLst>
      <p:ext uri="{BB962C8B-B14F-4D97-AF65-F5344CB8AC3E}">
        <p14:creationId xmlns:p14="http://schemas.microsoft.com/office/powerpoint/2010/main" val="1363305497"/>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p:cTn id="11" dur="500" fill="hold"/>
                                        <p:tgtEl>
                                          <p:spTgt spid="53"/>
                                        </p:tgtEl>
                                        <p:attrNameLst>
                                          <p:attrName>ppt_w</p:attrName>
                                        </p:attrNameLst>
                                      </p:cBhvr>
                                      <p:tavLst>
                                        <p:tav tm="0">
                                          <p:val>
                                            <p:fltVal val="0"/>
                                          </p:val>
                                        </p:tav>
                                        <p:tav tm="100000">
                                          <p:val>
                                            <p:strVal val="#ppt_w"/>
                                          </p:val>
                                        </p:tav>
                                      </p:tavLst>
                                    </p:anim>
                                    <p:anim calcmode="lin" valueType="num">
                                      <p:cBhvr>
                                        <p:cTn id="12" dur="500" fill="hold"/>
                                        <p:tgtEl>
                                          <p:spTgt spid="53"/>
                                        </p:tgtEl>
                                        <p:attrNameLst>
                                          <p:attrName>ppt_h</p:attrName>
                                        </p:attrNameLst>
                                      </p:cBhvr>
                                      <p:tavLst>
                                        <p:tav tm="0">
                                          <p:val>
                                            <p:fltVal val="0"/>
                                          </p:val>
                                        </p:tav>
                                        <p:tav tm="100000">
                                          <p:val>
                                            <p:strVal val="#ppt_h"/>
                                          </p:val>
                                        </p:tav>
                                      </p:tavLst>
                                    </p:anim>
                                    <p:animEffect transition="in" filter="fade">
                                      <p:cBhvr>
                                        <p:cTn id="1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060">
            <a:extLst>
              <a:ext uri="{FF2B5EF4-FFF2-40B4-BE49-F238E27FC236}">
                <a16:creationId xmlns:a16="http://schemas.microsoft.com/office/drawing/2014/main" id="{1D3F96C7-2BE1-D64E-8287-C72A9D5CDE0D}"/>
              </a:ext>
            </a:extLst>
          </p:cNvPr>
          <p:cNvSpPr>
            <a:spLocks noGrp="1" noChangeArrowheads="1"/>
          </p:cNvSpPr>
          <p:nvPr>
            <p:ph type="title"/>
          </p:nvPr>
        </p:nvSpPr>
        <p:spPr>
          <a:xfrm>
            <a:off x="2077155" y="-273755"/>
            <a:ext cx="8579556" cy="993422"/>
          </a:xfrm>
        </p:spPr>
        <p:txBody>
          <a:bodyPr vert="horz" wrap="square" lIns="107245" tIns="52681" rIns="107245" bIns="52681" numCol="1" anchor="ctr" anchorCtr="0" compatLnSpc="1">
            <a:prstTxWarp prst="textNoShape">
              <a:avLst/>
            </a:prstTxWarp>
          </a:bodyPr>
          <a:lstStyle/>
          <a:p>
            <a:pPr algn="l"/>
            <a:r>
              <a:rPr lang="hu-HU" altLang="hu-HU">
                <a:solidFill>
                  <a:schemeClr val="tx1"/>
                </a:solidFill>
              </a:rPr>
              <a:t> </a:t>
            </a:r>
            <a:endParaRPr lang="en-GB" altLang="hu-HU" b="1">
              <a:solidFill>
                <a:srgbClr val="FFFFFF"/>
              </a:solidFill>
            </a:endParaRPr>
          </a:p>
        </p:txBody>
      </p:sp>
      <p:sp>
        <p:nvSpPr>
          <p:cNvPr id="8" name="Rectangle 9" descr="Vastag átlós felfelé">
            <a:extLst>
              <a:ext uri="{FF2B5EF4-FFF2-40B4-BE49-F238E27FC236}">
                <a16:creationId xmlns:a16="http://schemas.microsoft.com/office/drawing/2014/main" id="{E9374596-2F4B-924E-B50E-EB6F45A059F6}"/>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13" name="Kép 44">
            <a:extLst>
              <a:ext uri="{FF2B5EF4-FFF2-40B4-BE49-F238E27FC236}">
                <a16:creationId xmlns:a16="http://schemas.microsoft.com/office/drawing/2014/main" id="{61B1D45C-EBC5-0144-8212-B6776A7056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14" name="Picture 13" descr="A picture containing food&#10;&#10;Description automatically generated">
            <a:extLst>
              <a:ext uri="{FF2B5EF4-FFF2-40B4-BE49-F238E27FC236}">
                <a16:creationId xmlns:a16="http://schemas.microsoft.com/office/drawing/2014/main" id="{CBC18AD6-29BC-1D4D-B155-5C08CB848A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5" name="Téglalap 40">
            <a:extLst>
              <a:ext uri="{FF2B5EF4-FFF2-40B4-BE49-F238E27FC236}">
                <a16:creationId xmlns:a16="http://schemas.microsoft.com/office/drawing/2014/main" id="{1C536F62-E0FF-6447-A34E-1C9A4ADD2C9E}"/>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1" name="Lekerekített téglalap 2">
            <a:extLst>
              <a:ext uri="{FF2B5EF4-FFF2-40B4-BE49-F238E27FC236}">
                <a16:creationId xmlns:a16="http://schemas.microsoft.com/office/drawing/2014/main" id="{48840CEF-7C08-0F40-873E-23FF6F72D199}"/>
              </a:ext>
            </a:extLst>
          </p:cNvPr>
          <p:cNvSpPr>
            <a:spLocks noChangeArrowheads="1"/>
          </p:cNvSpPr>
          <p:nvPr/>
        </p:nvSpPr>
        <p:spPr bwMode="auto">
          <a:xfrm>
            <a:off x="1631504" y="3063019"/>
            <a:ext cx="9577064" cy="993422"/>
          </a:xfrm>
          <a:prstGeom prst="roundRect">
            <a:avLst>
              <a:gd name="adj" fmla="val 16667"/>
            </a:avLst>
          </a:prstGeom>
          <a:solidFill>
            <a:schemeClr val="bg1"/>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None/>
            </a:pPr>
            <a:r>
              <a:rPr lang="hu-HU" altLang="hu-HU" sz="4400" dirty="0" err="1">
                <a:solidFill>
                  <a:srgbClr val="294143"/>
                </a:solidFill>
              </a:rPr>
              <a:t>How</a:t>
            </a:r>
            <a:r>
              <a:rPr lang="hu-HU" altLang="hu-HU" sz="4400" dirty="0">
                <a:solidFill>
                  <a:srgbClr val="294143"/>
                </a:solidFill>
              </a:rPr>
              <a:t> </a:t>
            </a:r>
            <a:r>
              <a:rPr lang="hu-HU" altLang="hu-HU" sz="4400" dirty="0" err="1">
                <a:solidFill>
                  <a:srgbClr val="294143"/>
                </a:solidFill>
              </a:rPr>
              <a:t>to</a:t>
            </a:r>
            <a:r>
              <a:rPr lang="hu-HU" altLang="hu-HU" sz="4400" dirty="0">
                <a:solidFill>
                  <a:srgbClr val="294143"/>
                </a:solidFill>
              </a:rPr>
              <a:t> </a:t>
            </a:r>
            <a:r>
              <a:rPr lang="hu-HU" altLang="hu-HU" sz="4400" dirty="0" err="1">
                <a:solidFill>
                  <a:srgbClr val="294143"/>
                </a:solidFill>
              </a:rPr>
              <a:t>put</a:t>
            </a:r>
            <a:r>
              <a:rPr lang="hu-HU" altLang="hu-HU" sz="4400" dirty="0">
                <a:solidFill>
                  <a:srgbClr val="294143"/>
                </a:solidFill>
              </a:rPr>
              <a:t> </a:t>
            </a:r>
            <a:r>
              <a:rPr lang="hu-HU" altLang="hu-HU" sz="4400" dirty="0" err="1">
                <a:solidFill>
                  <a:srgbClr val="294143"/>
                </a:solidFill>
              </a:rPr>
              <a:t>all</a:t>
            </a:r>
            <a:r>
              <a:rPr lang="hu-HU" altLang="hu-HU" sz="4400" dirty="0">
                <a:solidFill>
                  <a:srgbClr val="294143"/>
                </a:solidFill>
              </a:rPr>
              <a:t> </a:t>
            </a:r>
            <a:r>
              <a:rPr lang="hu-HU" altLang="hu-HU" sz="4400" dirty="0" err="1">
                <a:solidFill>
                  <a:srgbClr val="294143"/>
                </a:solidFill>
              </a:rPr>
              <a:t>that</a:t>
            </a:r>
            <a:r>
              <a:rPr lang="hu-HU" altLang="hu-HU" sz="4400" dirty="0">
                <a:solidFill>
                  <a:srgbClr val="294143"/>
                </a:solidFill>
              </a:rPr>
              <a:t> </a:t>
            </a:r>
            <a:r>
              <a:rPr lang="hu-HU" altLang="hu-HU" sz="4400" dirty="0" err="1">
                <a:solidFill>
                  <a:srgbClr val="294143"/>
                </a:solidFill>
              </a:rPr>
              <a:t>into</a:t>
            </a:r>
            <a:r>
              <a:rPr lang="hu-HU" altLang="hu-HU" sz="4400" dirty="0">
                <a:solidFill>
                  <a:srgbClr val="294143"/>
                </a:solidFill>
              </a:rPr>
              <a:t> </a:t>
            </a:r>
            <a:r>
              <a:rPr lang="hu-HU" altLang="hu-HU" sz="4400" dirty="0" err="1">
                <a:solidFill>
                  <a:srgbClr val="294143"/>
                </a:solidFill>
              </a:rPr>
              <a:t>clinical</a:t>
            </a:r>
            <a:r>
              <a:rPr lang="hu-HU" altLang="hu-HU" sz="4400" dirty="0">
                <a:solidFill>
                  <a:srgbClr val="294143"/>
                </a:solidFill>
              </a:rPr>
              <a:t> </a:t>
            </a:r>
            <a:r>
              <a:rPr lang="hu-HU" altLang="hu-HU" sz="4400" dirty="0" err="1">
                <a:solidFill>
                  <a:srgbClr val="294143"/>
                </a:solidFill>
              </a:rPr>
              <a:t>practice</a:t>
            </a:r>
            <a:r>
              <a:rPr lang="hu-HU" altLang="hu-HU" sz="4400" dirty="0">
                <a:solidFill>
                  <a:srgbClr val="294143"/>
                </a:solidFill>
              </a:rPr>
              <a:t>?</a:t>
            </a:r>
          </a:p>
        </p:txBody>
      </p:sp>
      <p:pic>
        <p:nvPicPr>
          <p:cNvPr id="10" name="Kép 43">
            <a:extLst>
              <a:ext uri="{FF2B5EF4-FFF2-40B4-BE49-F238E27FC236}">
                <a16:creationId xmlns:a16="http://schemas.microsoft.com/office/drawing/2014/main" id="{4D40331B-AAE9-AF46-8A45-FCCA7EA20D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16" name="Kép 45">
            <a:extLst>
              <a:ext uri="{FF2B5EF4-FFF2-40B4-BE49-F238E27FC236}">
                <a16:creationId xmlns:a16="http://schemas.microsoft.com/office/drawing/2014/main" id="{34C45FD4-9477-3749-9B7D-55F040017E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spTree>
    <p:extLst>
      <p:ext uri="{BB962C8B-B14F-4D97-AF65-F5344CB8AC3E}">
        <p14:creationId xmlns:p14="http://schemas.microsoft.com/office/powerpoint/2010/main" val="2462447986"/>
      </p:ext>
    </p:extLst>
  </p:cSld>
  <p:clrMapOvr>
    <a:masterClrMapping/>
  </p:clrMapOvr>
  <mc:AlternateContent xmlns:mc="http://schemas.openxmlformats.org/markup-compatibility/2006" xmlns:p14="http://schemas.microsoft.com/office/powerpoint/2010/main">
    <mc:Choice Requires="p14">
      <p:transition spd="slow" p14:dur="2000" advTm="1008"/>
    </mc:Choice>
    <mc:Fallback xmlns="">
      <p:transition spd="slow" advTm="1008"/>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0" name="Rectangle 7">
            <a:extLst>
              <a:ext uri="{FF2B5EF4-FFF2-40B4-BE49-F238E27FC236}">
                <a16:creationId xmlns:a16="http://schemas.microsoft.com/office/drawing/2014/main" id="{6A98C881-7C39-DC44-A53A-501747AD3394}"/>
              </a:ext>
            </a:extLst>
          </p:cNvPr>
          <p:cNvSpPr txBox="1">
            <a:spLocks noChangeArrowheads="1"/>
          </p:cNvSpPr>
          <p:nvPr/>
        </p:nvSpPr>
        <p:spPr bwMode="auto">
          <a:xfrm>
            <a:off x="2063502" y="1574205"/>
            <a:ext cx="8208962" cy="358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406405" indent="-406405" algn="l" defTabSz="903122" rtl="0" eaLnBrk="0" fontAlgn="base" hangingPunct="0">
              <a:spcBef>
                <a:spcPct val="20000"/>
              </a:spcBef>
              <a:spcAft>
                <a:spcPct val="0"/>
              </a:spcAft>
              <a:buSzPct val="100000"/>
              <a:buChar char="•"/>
              <a:defRPr sz="3793">
                <a:solidFill>
                  <a:schemeClr val="tx1"/>
                </a:solidFill>
                <a:latin typeface="+mn-lt"/>
                <a:ea typeface="+mn-ea"/>
                <a:cs typeface="+mn-cs"/>
              </a:defRPr>
            </a:lvl1pPr>
            <a:lvl2pPr marL="880544" indent="-338671" algn="l" defTabSz="903122" rtl="0" eaLnBrk="0" fontAlgn="base" hangingPunct="0">
              <a:spcBef>
                <a:spcPct val="20000"/>
              </a:spcBef>
              <a:spcAft>
                <a:spcPct val="0"/>
              </a:spcAft>
              <a:buSzPct val="100000"/>
              <a:buChar char="–"/>
              <a:defRPr sz="3319">
                <a:solidFill>
                  <a:schemeClr val="tx1"/>
                </a:solidFill>
                <a:latin typeface="+mn-lt"/>
              </a:defRPr>
            </a:lvl2pPr>
            <a:lvl3pPr marL="1354684" indent="-270937" algn="l" defTabSz="903122" rtl="0" eaLnBrk="0" fontAlgn="base" hangingPunct="0">
              <a:spcBef>
                <a:spcPct val="20000"/>
              </a:spcBef>
              <a:spcAft>
                <a:spcPct val="0"/>
              </a:spcAft>
              <a:buSzPct val="100000"/>
              <a:buChar char="•"/>
              <a:defRPr sz="2844">
                <a:solidFill>
                  <a:schemeClr val="tx1"/>
                </a:solidFill>
                <a:latin typeface="+mn-lt"/>
              </a:defRPr>
            </a:lvl3pPr>
            <a:lvl4pPr marL="1896557" indent="-270937" algn="l" defTabSz="903122" rtl="0" eaLnBrk="0" fontAlgn="base" hangingPunct="0">
              <a:spcBef>
                <a:spcPct val="20000"/>
              </a:spcBef>
              <a:spcAft>
                <a:spcPct val="0"/>
              </a:spcAft>
              <a:buSzPct val="100000"/>
              <a:buChar char="–"/>
              <a:defRPr sz="2370">
                <a:solidFill>
                  <a:schemeClr val="tx1"/>
                </a:solidFill>
                <a:latin typeface="+mn-lt"/>
              </a:defRPr>
            </a:lvl4pPr>
            <a:lvl5pPr marL="2438430" indent="-270937" algn="l" defTabSz="903122" rtl="0" eaLnBrk="0" fontAlgn="base" hangingPunct="0">
              <a:spcBef>
                <a:spcPct val="20000"/>
              </a:spcBef>
              <a:spcAft>
                <a:spcPct val="0"/>
              </a:spcAft>
              <a:buSzPct val="100000"/>
              <a:buChar char="•"/>
              <a:defRPr sz="2370">
                <a:solidFill>
                  <a:schemeClr val="tx1"/>
                </a:solidFill>
                <a:latin typeface="+mn-lt"/>
              </a:defRPr>
            </a:lvl5pPr>
            <a:lvl6pPr marL="2980304" indent="-270937" algn="l" defTabSz="903122" rtl="0" eaLnBrk="0" fontAlgn="base" hangingPunct="0">
              <a:spcBef>
                <a:spcPct val="20000"/>
              </a:spcBef>
              <a:spcAft>
                <a:spcPct val="0"/>
              </a:spcAft>
              <a:buSzPct val="100000"/>
              <a:buChar char="•"/>
              <a:defRPr sz="2370">
                <a:solidFill>
                  <a:schemeClr val="tx1"/>
                </a:solidFill>
                <a:latin typeface="+mn-lt"/>
              </a:defRPr>
            </a:lvl6pPr>
            <a:lvl7pPr marL="3522177" indent="-270937" algn="l" defTabSz="903122" rtl="0" eaLnBrk="0" fontAlgn="base" hangingPunct="0">
              <a:spcBef>
                <a:spcPct val="20000"/>
              </a:spcBef>
              <a:spcAft>
                <a:spcPct val="0"/>
              </a:spcAft>
              <a:buSzPct val="100000"/>
              <a:buChar char="•"/>
              <a:defRPr sz="2370">
                <a:solidFill>
                  <a:schemeClr val="tx1"/>
                </a:solidFill>
                <a:latin typeface="+mn-lt"/>
              </a:defRPr>
            </a:lvl7pPr>
            <a:lvl8pPr marL="4064051" indent="-270937" algn="l" defTabSz="903122" rtl="0" eaLnBrk="0" fontAlgn="base" hangingPunct="0">
              <a:spcBef>
                <a:spcPct val="20000"/>
              </a:spcBef>
              <a:spcAft>
                <a:spcPct val="0"/>
              </a:spcAft>
              <a:buSzPct val="100000"/>
              <a:buChar char="•"/>
              <a:defRPr sz="2370">
                <a:solidFill>
                  <a:schemeClr val="tx1"/>
                </a:solidFill>
                <a:latin typeface="+mn-lt"/>
              </a:defRPr>
            </a:lvl8pPr>
            <a:lvl9pPr marL="4605924" indent="-270937" algn="l" defTabSz="903122" rtl="0" eaLnBrk="0" fontAlgn="base" hangingPunct="0">
              <a:spcBef>
                <a:spcPct val="20000"/>
              </a:spcBef>
              <a:spcAft>
                <a:spcPct val="0"/>
              </a:spcAft>
              <a:buSzPct val="100000"/>
              <a:buChar char="•"/>
              <a:defRPr sz="2370">
                <a:solidFill>
                  <a:schemeClr val="tx1"/>
                </a:solidFill>
                <a:latin typeface="+mn-lt"/>
              </a:defRPr>
            </a:lvl9pPr>
          </a:lstStyle>
          <a:p>
            <a:pPr eaLnBrk="1" hangingPunct="1">
              <a:defRPr/>
            </a:pPr>
            <a:r>
              <a:rPr lang="en-US" kern="0">
                <a:solidFill>
                  <a:srgbClr val="294143"/>
                </a:solidFill>
              </a:rPr>
              <a:t>64 year old man</a:t>
            </a:r>
            <a:endParaRPr lang="en-US" b="1" kern="0">
              <a:solidFill>
                <a:srgbClr val="294143"/>
              </a:solidFill>
            </a:endParaRPr>
          </a:p>
          <a:p>
            <a:pPr lvl="2" indent="-209550">
              <a:lnSpc>
                <a:spcPct val="90000"/>
              </a:lnSpc>
              <a:defRPr/>
            </a:pPr>
            <a:r>
              <a:rPr lang="en-US" kern="0">
                <a:solidFill>
                  <a:srgbClr val="294143"/>
                </a:solidFill>
              </a:rPr>
              <a:t>Car accident </a:t>
            </a:r>
          </a:p>
          <a:p>
            <a:pPr lvl="2" indent="-209550">
              <a:lnSpc>
                <a:spcPct val="90000"/>
              </a:lnSpc>
              <a:defRPr/>
            </a:pPr>
            <a:r>
              <a:rPr lang="en-US" kern="0">
                <a:solidFill>
                  <a:srgbClr val="294143"/>
                </a:solidFill>
              </a:rPr>
              <a:t>Multiple trauma</a:t>
            </a:r>
          </a:p>
          <a:p>
            <a:pPr lvl="2" indent="-209550">
              <a:lnSpc>
                <a:spcPct val="90000"/>
              </a:lnSpc>
              <a:defRPr/>
            </a:pPr>
            <a:r>
              <a:rPr lang="en-US" kern="0">
                <a:solidFill>
                  <a:srgbClr val="294143"/>
                </a:solidFill>
              </a:rPr>
              <a:t>Pelvic, rib fractures</a:t>
            </a:r>
          </a:p>
          <a:p>
            <a:pPr lvl="2" indent="-209550">
              <a:lnSpc>
                <a:spcPct val="90000"/>
              </a:lnSpc>
              <a:defRPr/>
            </a:pPr>
            <a:r>
              <a:rPr lang="en-US" kern="0">
                <a:solidFill>
                  <a:srgbClr val="294143"/>
                </a:solidFill>
              </a:rPr>
              <a:t>PMH: hypertension, diabetes</a:t>
            </a:r>
          </a:p>
          <a:p>
            <a:pPr>
              <a:lnSpc>
                <a:spcPct val="90000"/>
              </a:lnSpc>
              <a:defRPr/>
            </a:pPr>
            <a:r>
              <a:rPr lang="en-US" kern="0">
                <a:solidFill>
                  <a:srgbClr val="294143"/>
                </a:solidFill>
              </a:rPr>
              <a:t>Transfered to the ICU after surgery</a:t>
            </a:r>
          </a:p>
          <a:p>
            <a:pPr lvl="2">
              <a:lnSpc>
                <a:spcPct val="90000"/>
              </a:lnSpc>
              <a:defRPr/>
            </a:pPr>
            <a:r>
              <a:rPr lang="en-US" kern="0">
                <a:solidFill>
                  <a:srgbClr val="294143"/>
                </a:solidFill>
              </a:rPr>
              <a:t>Mechanical ventilation</a:t>
            </a:r>
          </a:p>
          <a:p>
            <a:pPr lvl="2">
              <a:lnSpc>
                <a:spcPct val="90000"/>
              </a:lnSpc>
              <a:defRPr/>
            </a:pPr>
            <a:r>
              <a:rPr lang="en-US" kern="0">
                <a:solidFill>
                  <a:srgbClr val="294143"/>
                </a:solidFill>
              </a:rPr>
              <a:t>Routine monitoring</a:t>
            </a:r>
          </a:p>
          <a:p>
            <a:pPr lvl="2">
              <a:lnSpc>
                <a:spcPct val="90000"/>
              </a:lnSpc>
              <a:defRPr/>
            </a:pPr>
            <a:endParaRPr lang="en-US" kern="0">
              <a:solidFill>
                <a:srgbClr val="294143"/>
              </a:solidFill>
            </a:endParaRPr>
          </a:p>
          <a:p>
            <a:pPr>
              <a:lnSpc>
                <a:spcPct val="90000"/>
              </a:lnSpc>
              <a:defRPr/>
            </a:pPr>
            <a:endParaRPr lang="en-US" kern="0">
              <a:solidFill>
                <a:srgbClr val="294143"/>
              </a:solidFill>
            </a:endParaRPr>
          </a:p>
          <a:p>
            <a:pPr>
              <a:lnSpc>
                <a:spcPct val="90000"/>
              </a:lnSpc>
              <a:defRPr/>
            </a:pPr>
            <a:endParaRPr lang="en-US" kern="0">
              <a:solidFill>
                <a:srgbClr val="294143"/>
              </a:solidFill>
            </a:endParaRPr>
          </a:p>
          <a:p>
            <a:pPr>
              <a:lnSpc>
                <a:spcPct val="90000"/>
              </a:lnSpc>
              <a:defRPr/>
            </a:pPr>
            <a:endParaRPr lang="en-US" kern="0">
              <a:solidFill>
                <a:srgbClr val="294143"/>
              </a:solidFill>
            </a:endParaRPr>
          </a:p>
          <a:p>
            <a:pPr lvl="2" indent="-209550">
              <a:lnSpc>
                <a:spcPct val="90000"/>
              </a:lnSpc>
              <a:defRPr/>
            </a:pPr>
            <a:endParaRPr lang="en-US" kern="0">
              <a:solidFill>
                <a:srgbClr val="294143"/>
              </a:solidFill>
            </a:endParaRPr>
          </a:p>
          <a:p>
            <a:pPr lvl="3" indent="-209550" eaLnBrk="1" hangingPunct="1">
              <a:defRPr/>
            </a:pPr>
            <a:endParaRPr lang="en-US" kern="0" dirty="0">
              <a:solidFill>
                <a:srgbClr val="294143"/>
              </a:solidFill>
            </a:endParaRPr>
          </a:p>
        </p:txBody>
      </p:sp>
      <p:sp>
        <p:nvSpPr>
          <p:cNvPr id="11" name="Text Box 9">
            <a:extLst>
              <a:ext uri="{FF2B5EF4-FFF2-40B4-BE49-F238E27FC236}">
                <a16:creationId xmlns:a16="http://schemas.microsoft.com/office/drawing/2014/main" id="{68DD5588-9075-5E47-B7A5-FDF37A10B1BB}"/>
              </a:ext>
            </a:extLst>
          </p:cNvPr>
          <p:cNvSpPr txBox="1">
            <a:spLocks noChangeArrowheads="1"/>
          </p:cNvSpPr>
          <p:nvPr/>
        </p:nvSpPr>
        <p:spPr bwMode="auto">
          <a:xfrm>
            <a:off x="2376487" y="95964"/>
            <a:ext cx="743902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400">
                <a:solidFill>
                  <a:srgbClr val="294143"/>
                </a:solidFill>
              </a:rPr>
              <a:t>Case history</a:t>
            </a:r>
          </a:p>
        </p:txBody>
      </p:sp>
    </p:spTree>
    <p:custDataLst>
      <p:tags r:id="rId1"/>
    </p:custDataLst>
    <p:extLst>
      <p:ext uri="{BB962C8B-B14F-4D97-AF65-F5344CB8AC3E}">
        <p14:creationId xmlns:p14="http://schemas.microsoft.com/office/powerpoint/2010/main" val="838462569"/>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xEl>
                                              <p:pRg st="5" end="5"/>
                                            </p:txEl>
                                          </p:spTgt>
                                        </p:tgtEl>
                                        <p:attrNameLst>
                                          <p:attrName>style.visibility</p:attrName>
                                        </p:attrNameLst>
                                      </p:cBhvr>
                                      <p:to>
                                        <p:strVal val="visible"/>
                                      </p:to>
                                    </p:set>
                                    <p:animEffect transition="in" filter="fade">
                                      <p:cBhvr>
                                        <p:cTn id="7" dur="1000"/>
                                        <p:tgtEl>
                                          <p:spTgt spid="10">
                                            <p:txEl>
                                              <p:pRg st="5" end="5"/>
                                            </p:txEl>
                                          </p:spTgt>
                                        </p:tgtEl>
                                      </p:cBhvr>
                                    </p:animEffect>
                                    <p:anim calcmode="lin" valueType="num">
                                      <p:cBhvr>
                                        <p:cTn id="8" dur="1000" fill="hold"/>
                                        <p:tgtEl>
                                          <p:spTgt spid="10">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5" end="5"/>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0">
                                            <p:txEl>
                                              <p:pRg st="6" end="6"/>
                                            </p:txEl>
                                          </p:spTgt>
                                        </p:tgtEl>
                                        <p:attrNameLst>
                                          <p:attrName>style.visibility</p:attrName>
                                        </p:attrNameLst>
                                      </p:cBhvr>
                                      <p:to>
                                        <p:strVal val="visible"/>
                                      </p:to>
                                    </p:set>
                                    <p:animEffect transition="in" filter="fade">
                                      <p:cBhvr>
                                        <p:cTn id="12" dur="1000"/>
                                        <p:tgtEl>
                                          <p:spTgt spid="10">
                                            <p:txEl>
                                              <p:pRg st="6" end="6"/>
                                            </p:txEl>
                                          </p:spTgt>
                                        </p:tgtEl>
                                      </p:cBhvr>
                                    </p:animEffect>
                                    <p:anim calcmode="lin" valueType="num">
                                      <p:cBhvr>
                                        <p:cTn id="13" dur="10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14" dur="1000" fill="hold"/>
                                        <p:tgtEl>
                                          <p:spTgt spid="10">
                                            <p:txEl>
                                              <p:pRg st="6" end="6"/>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0">
                                            <p:txEl>
                                              <p:pRg st="7" end="7"/>
                                            </p:txEl>
                                          </p:spTgt>
                                        </p:tgtEl>
                                        <p:attrNameLst>
                                          <p:attrName>style.visibility</p:attrName>
                                        </p:attrNameLst>
                                      </p:cBhvr>
                                      <p:to>
                                        <p:strVal val="visible"/>
                                      </p:to>
                                    </p:set>
                                    <p:animEffect transition="in" filter="fade">
                                      <p:cBhvr>
                                        <p:cTn id="17" dur="1000"/>
                                        <p:tgtEl>
                                          <p:spTgt spid="10">
                                            <p:txEl>
                                              <p:pRg st="7" end="7"/>
                                            </p:txEl>
                                          </p:spTgt>
                                        </p:tgtEl>
                                      </p:cBhvr>
                                    </p:animEffect>
                                    <p:anim calcmode="lin" valueType="num">
                                      <p:cBhvr>
                                        <p:cTn id="18" dur="1000" fill="hold"/>
                                        <p:tgtEl>
                                          <p:spTgt spid="10">
                                            <p:txEl>
                                              <p:pRg st="7" end="7"/>
                                            </p:txEl>
                                          </p:spTgt>
                                        </p:tgtEl>
                                        <p:attrNameLst>
                                          <p:attrName>ppt_x</p:attrName>
                                        </p:attrNameLst>
                                      </p:cBhvr>
                                      <p:tavLst>
                                        <p:tav tm="0">
                                          <p:val>
                                            <p:strVal val="#ppt_x"/>
                                          </p:val>
                                        </p:tav>
                                        <p:tav tm="100000">
                                          <p:val>
                                            <p:strVal val="#ppt_x"/>
                                          </p:val>
                                        </p:tav>
                                      </p:tavLst>
                                    </p:anim>
                                    <p:anim calcmode="lin" valueType="num">
                                      <p:cBhvr>
                                        <p:cTn id="19" dur="1000" fill="hold"/>
                                        <p:tgtEl>
                                          <p:spTgt spid="10">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0" name="Rectangle 7">
            <a:extLst>
              <a:ext uri="{FF2B5EF4-FFF2-40B4-BE49-F238E27FC236}">
                <a16:creationId xmlns:a16="http://schemas.microsoft.com/office/drawing/2014/main" id="{74845CE7-A245-AC45-B354-939A2BF4CE2B}"/>
              </a:ext>
            </a:extLst>
          </p:cNvPr>
          <p:cNvSpPr txBox="1">
            <a:spLocks noChangeArrowheads="1"/>
          </p:cNvSpPr>
          <p:nvPr/>
        </p:nvSpPr>
        <p:spPr bwMode="auto">
          <a:xfrm>
            <a:off x="911424" y="1484313"/>
            <a:ext cx="11161240"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406405" indent="-406405" algn="l" defTabSz="903122" rtl="0" eaLnBrk="0" fontAlgn="base" hangingPunct="0">
              <a:spcBef>
                <a:spcPct val="20000"/>
              </a:spcBef>
              <a:spcAft>
                <a:spcPct val="0"/>
              </a:spcAft>
              <a:buSzPct val="100000"/>
              <a:buChar char="•"/>
              <a:defRPr sz="3793">
                <a:solidFill>
                  <a:schemeClr val="tx1"/>
                </a:solidFill>
                <a:latin typeface="+mn-lt"/>
                <a:ea typeface="+mn-ea"/>
                <a:cs typeface="+mn-cs"/>
              </a:defRPr>
            </a:lvl1pPr>
            <a:lvl2pPr marL="880544" indent="-338671" algn="l" defTabSz="903122" rtl="0" eaLnBrk="0" fontAlgn="base" hangingPunct="0">
              <a:spcBef>
                <a:spcPct val="20000"/>
              </a:spcBef>
              <a:spcAft>
                <a:spcPct val="0"/>
              </a:spcAft>
              <a:buSzPct val="100000"/>
              <a:buChar char="–"/>
              <a:defRPr sz="3319">
                <a:solidFill>
                  <a:schemeClr val="tx1"/>
                </a:solidFill>
                <a:latin typeface="+mn-lt"/>
              </a:defRPr>
            </a:lvl2pPr>
            <a:lvl3pPr marL="1354684" indent="-270937" algn="l" defTabSz="903122" rtl="0" eaLnBrk="0" fontAlgn="base" hangingPunct="0">
              <a:spcBef>
                <a:spcPct val="20000"/>
              </a:spcBef>
              <a:spcAft>
                <a:spcPct val="0"/>
              </a:spcAft>
              <a:buSzPct val="100000"/>
              <a:buChar char="•"/>
              <a:defRPr sz="2844">
                <a:solidFill>
                  <a:schemeClr val="tx1"/>
                </a:solidFill>
                <a:latin typeface="+mn-lt"/>
              </a:defRPr>
            </a:lvl3pPr>
            <a:lvl4pPr marL="1896557" indent="-270937" algn="l" defTabSz="903122" rtl="0" eaLnBrk="0" fontAlgn="base" hangingPunct="0">
              <a:spcBef>
                <a:spcPct val="20000"/>
              </a:spcBef>
              <a:spcAft>
                <a:spcPct val="0"/>
              </a:spcAft>
              <a:buSzPct val="100000"/>
              <a:buChar char="–"/>
              <a:defRPr sz="2370">
                <a:solidFill>
                  <a:schemeClr val="tx1"/>
                </a:solidFill>
                <a:latin typeface="+mn-lt"/>
              </a:defRPr>
            </a:lvl4pPr>
            <a:lvl5pPr marL="2438430" indent="-270937" algn="l" defTabSz="903122" rtl="0" eaLnBrk="0" fontAlgn="base" hangingPunct="0">
              <a:spcBef>
                <a:spcPct val="20000"/>
              </a:spcBef>
              <a:spcAft>
                <a:spcPct val="0"/>
              </a:spcAft>
              <a:buSzPct val="100000"/>
              <a:buChar char="•"/>
              <a:defRPr sz="2370">
                <a:solidFill>
                  <a:schemeClr val="tx1"/>
                </a:solidFill>
                <a:latin typeface="+mn-lt"/>
              </a:defRPr>
            </a:lvl5pPr>
            <a:lvl6pPr marL="2980304" indent="-270937" algn="l" defTabSz="903122" rtl="0" eaLnBrk="0" fontAlgn="base" hangingPunct="0">
              <a:spcBef>
                <a:spcPct val="20000"/>
              </a:spcBef>
              <a:spcAft>
                <a:spcPct val="0"/>
              </a:spcAft>
              <a:buSzPct val="100000"/>
              <a:buChar char="•"/>
              <a:defRPr sz="2370">
                <a:solidFill>
                  <a:schemeClr val="tx1"/>
                </a:solidFill>
                <a:latin typeface="+mn-lt"/>
              </a:defRPr>
            </a:lvl6pPr>
            <a:lvl7pPr marL="3522177" indent="-270937" algn="l" defTabSz="903122" rtl="0" eaLnBrk="0" fontAlgn="base" hangingPunct="0">
              <a:spcBef>
                <a:spcPct val="20000"/>
              </a:spcBef>
              <a:spcAft>
                <a:spcPct val="0"/>
              </a:spcAft>
              <a:buSzPct val="100000"/>
              <a:buChar char="•"/>
              <a:defRPr sz="2370">
                <a:solidFill>
                  <a:schemeClr val="tx1"/>
                </a:solidFill>
                <a:latin typeface="+mn-lt"/>
              </a:defRPr>
            </a:lvl7pPr>
            <a:lvl8pPr marL="4064051" indent="-270937" algn="l" defTabSz="903122" rtl="0" eaLnBrk="0" fontAlgn="base" hangingPunct="0">
              <a:spcBef>
                <a:spcPct val="20000"/>
              </a:spcBef>
              <a:spcAft>
                <a:spcPct val="0"/>
              </a:spcAft>
              <a:buSzPct val="100000"/>
              <a:buChar char="•"/>
              <a:defRPr sz="2370">
                <a:solidFill>
                  <a:schemeClr val="tx1"/>
                </a:solidFill>
                <a:latin typeface="+mn-lt"/>
              </a:defRPr>
            </a:lvl8pPr>
            <a:lvl9pPr marL="4605924" indent="-270937" algn="l" defTabSz="903122" rtl="0" eaLnBrk="0" fontAlgn="base" hangingPunct="0">
              <a:spcBef>
                <a:spcPct val="20000"/>
              </a:spcBef>
              <a:spcAft>
                <a:spcPct val="0"/>
              </a:spcAft>
              <a:buSzPct val="100000"/>
              <a:buChar char="•"/>
              <a:defRPr sz="2370">
                <a:solidFill>
                  <a:schemeClr val="tx1"/>
                </a:solidFill>
                <a:latin typeface="+mn-lt"/>
              </a:defRPr>
            </a:lvl9pPr>
          </a:lstStyle>
          <a:p>
            <a:pPr lvl="2" indent="-209550">
              <a:lnSpc>
                <a:spcPct val="90000"/>
              </a:lnSpc>
              <a:buFontTx/>
              <a:buNone/>
            </a:pPr>
            <a:r>
              <a:rPr lang="hu-HU" altLang="hu-HU" sz="3600" kern="0" dirty="0" err="1">
                <a:solidFill>
                  <a:srgbClr val="294143"/>
                </a:solidFill>
              </a:rPr>
              <a:t>Circulation</a:t>
            </a:r>
            <a:r>
              <a:rPr lang="hu-HU" altLang="hu-HU" sz="3600" kern="0" dirty="0">
                <a:solidFill>
                  <a:srgbClr val="294143"/>
                </a:solidFill>
              </a:rPr>
              <a:t>			</a:t>
            </a:r>
            <a:r>
              <a:rPr lang="hu-HU" altLang="hu-HU" sz="3600" kern="0" dirty="0" err="1">
                <a:solidFill>
                  <a:srgbClr val="294143"/>
                </a:solidFill>
              </a:rPr>
              <a:t>Respiratory</a:t>
            </a:r>
            <a:r>
              <a:rPr lang="hu-HU" altLang="hu-HU" sz="3600" kern="0" dirty="0">
                <a:solidFill>
                  <a:srgbClr val="294143"/>
                </a:solidFill>
              </a:rPr>
              <a:t> </a:t>
            </a:r>
            <a:r>
              <a:rPr lang="hu-HU" altLang="hu-HU" sz="3600" kern="0" dirty="0" err="1">
                <a:solidFill>
                  <a:srgbClr val="294143"/>
                </a:solidFill>
              </a:rPr>
              <a:t>Function</a:t>
            </a:r>
            <a:endParaRPr lang="hu-HU" altLang="hu-HU" sz="3600" kern="0" dirty="0">
              <a:solidFill>
                <a:srgbClr val="294143"/>
              </a:solidFill>
            </a:endParaRPr>
          </a:p>
          <a:p>
            <a:pPr lvl="3" indent="-209550">
              <a:lnSpc>
                <a:spcPct val="90000"/>
              </a:lnSpc>
              <a:buFontTx/>
              <a:buNone/>
            </a:pPr>
            <a:r>
              <a:rPr lang="hu-HU" altLang="hu-HU" kern="0" dirty="0">
                <a:solidFill>
                  <a:srgbClr val="294143"/>
                </a:solidFill>
              </a:rPr>
              <a:t>					</a:t>
            </a:r>
          </a:p>
          <a:p>
            <a:pPr lvl="3" indent="-209550">
              <a:lnSpc>
                <a:spcPct val="90000"/>
              </a:lnSpc>
              <a:buFontTx/>
              <a:buNone/>
            </a:pPr>
            <a:r>
              <a:rPr lang="hu-HU" altLang="hu-HU" kern="0" dirty="0">
                <a:solidFill>
                  <a:srgbClr val="294143"/>
                </a:solidFill>
              </a:rPr>
              <a:t>			</a:t>
            </a:r>
          </a:p>
          <a:p>
            <a:pPr lvl="3" indent="-209550">
              <a:lnSpc>
                <a:spcPct val="90000"/>
              </a:lnSpc>
              <a:buFontTx/>
              <a:buNone/>
            </a:pPr>
            <a:r>
              <a:rPr lang="hu-HU" altLang="hu-HU" kern="0" dirty="0">
                <a:solidFill>
                  <a:srgbClr val="294143"/>
                </a:solidFill>
              </a:rPr>
              <a:t>					</a:t>
            </a:r>
          </a:p>
          <a:p>
            <a:pPr lvl="3" indent="-209550">
              <a:lnSpc>
                <a:spcPct val="90000"/>
              </a:lnSpc>
              <a:buFontTx/>
              <a:buNone/>
            </a:pPr>
            <a:r>
              <a:rPr lang="hu-HU" altLang="hu-HU" kern="0" dirty="0">
                <a:solidFill>
                  <a:srgbClr val="294143"/>
                </a:solidFill>
              </a:rPr>
              <a:t>			</a:t>
            </a:r>
          </a:p>
          <a:p>
            <a:pPr lvl="3" indent="-209550">
              <a:lnSpc>
                <a:spcPct val="90000"/>
              </a:lnSpc>
            </a:pPr>
            <a:endParaRPr lang="hu-HU" altLang="hu-HU" sz="1600" kern="0" dirty="0">
              <a:solidFill>
                <a:srgbClr val="294143"/>
              </a:solidFill>
            </a:endParaRPr>
          </a:p>
          <a:p>
            <a:pPr lvl="2" indent="-209550">
              <a:lnSpc>
                <a:spcPct val="90000"/>
              </a:lnSpc>
              <a:buFontTx/>
              <a:buNone/>
            </a:pPr>
            <a:r>
              <a:rPr lang="hu-HU" altLang="hu-HU" sz="3600" kern="0" dirty="0" err="1">
                <a:solidFill>
                  <a:srgbClr val="294143"/>
                </a:solidFill>
              </a:rPr>
              <a:t>Arterial</a:t>
            </a:r>
            <a:r>
              <a:rPr lang="hu-HU" altLang="hu-HU" sz="3600" kern="0" dirty="0">
                <a:solidFill>
                  <a:srgbClr val="294143"/>
                </a:solidFill>
              </a:rPr>
              <a:t> BG			</a:t>
            </a:r>
            <a:r>
              <a:rPr lang="hu-HU" altLang="hu-HU" sz="3600" kern="0" dirty="0" err="1">
                <a:solidFill>
                  <a:srgbClr val="294143"/>
                </a:solidFill>
              </a:rPr>
              <a:t>Central</a:t>
            </a:r>
            <a:r>
              <a:rPr lang="hu-HU" altLang="hu-HU" sz="3600" kern="0" dirty="0">
                <a:solidFill>
                  <a:srgbClr val="294143"/>
                </a:solidFill>
              </a:rPr>
              <a:t> </a:t>
            </a:r>
            <a:r>
              <a:rPr lang="hu-HU" altLang="hu-HU" sz="3600" kern="0" dirty="0" err="1">
                <a:solidFill>
                  <a:srgbClr val="294143"/>
                </a:solidFill>
              </a:rPr>
              <a:t>venous</a:t>
            </a:r>
            <a:r>
              <a:rPr lang="hu-HU" altLang="hu-HU" sz="3600" kern="0" dirty="0">
                <a:solidFill>
                  <a:srgbClr val="294143"/>
                </a:solidFill>
              </a:rPr>
              <a:t> BG			</a:t>
            </a:r>
          </a:p>
          <a:p>
            <a:pPr lvl="3" indent="-209550">
              <a:lnSpc>
                <a:spcPct val="90000"/>
              </a:lnSpc>
              <a:buFontTx/>
              <a:buNone/>
            </a:pPr>
            <a:r>
              <a:rPr lang="hu-HU" altLang="hu-HU" kern="0" dirty="0">
                <a:solidFill>
                  <a:srgbClr val="294143"/>
                </a:solidFill>
              </a:rPr>
              <a:t>	</a:t>
            </a:r>
          </a:p>
        </p:txBody>
      </p:sp>
      <p:graphicFrame>
        <p:nvGraphicFramePr>
          <p:cNvPr id="11" name="Táblázat 7">
            <a:extLst>
              <a:ext uri="{FF2B5EF4-FFF2-40B4-BE49-F238E27FC236}">
                <a16:creationId xmlns:a16="http://schemas.microsoft.com/office/drawing/2014/main" id="{8028E8F4-1B3A-2447-A15D-1BEFBD513275}"/>
              </a:ext>
            </a:extLst>
          </p:cNvPr>
          <p:cNvGraphicFramePr>
            <a:graphicFrameLocks noGrp="1"/>
          </p:cNvGraphicFramePr>
          <p:nvPr>
            <p:extLst>
              <p:ext uri="{D42A27DB-BD31-4B8C-83A1-F6EECF244321}">
                <p14:modId xmlns:p14="http://schemas.microsoft.com/office/powerpoint/2010/main" val="2005209317"/>
              </p:ext>
            </p:extLst>
          </p:nvPr>
        </p:nvGraphicFramePr>
        <p:xfrm>
          <a:off x="2206824" y="2162175"/>
          <a:ext cx="3529012" cy="1482724"/>
        </p:xfrm>
        <a:graphic>
          <a:graphicData uri="http://schemas.openxmlformats.org/drawingml/2006/table">
            <a:tbl>
              <a:tblPr firstRow="1" bandRow="1">
                <a:tableStyleId>{5C22544A-7EE6-4342-B048-85BDC9FD1C3A}</a:tableStyleId>
              </a:tblPr>
              <a:tblGrid>
                <a:gridCol w="2376884">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tblGrid>
              <a:tr h="370681">
                <a:tc>
                  <a:txBody>
                    <a:bodyPr/>
                    <a:lstStyle/>
                    <a:p>
                      <a:r>
                        <a:rPr lang="hu-HU" sz="1800" b="0" dirty="0" err="1">
                          <a:solidFill>
                            <a:srgbClr val="294143"/>
                          </a:solidFill>
                        </a:rPr>
                        <a:t>Heart</a:t>
                      </a:r>
                      <a:r>
                        <a:rPr lang="hu-HU" sz="1800" b="0" dirty="0">
                          <a:solidFill>
                            <a:srgbClr val="294143"/>
                          </a:solidFill>
                        </a:rPr>
                        <a:t> </a:t>
                      </a:r>
                      <a:r>
                        <a:rPr lang="hu-HU" sz="1800" b="0" dirty="0" err="1">
                          <a:solidFill>
                            <a:srgbClr val="294143"/>
                          </a:solidFill>
                        </a:rPr>
                        <a:t>rate</a:t>
                      </a:r>
                      <a:r>
                        <a:rPr lang="hu-HU" sz="1800" b="0" dirty="0">
                          <a:solidFill>
                            <a:srgbClr val="294143"/>
                          </a:solidFill>
                        </a:rPr>
                        <a:t> (min-1)</a:t>
                      </a:r>
                      <a:endParaRPr lang="hu-HU" sz="1800" b="0" baseline="-25000" dirty="0">
                        <a:solidFill>
                          <a:srgbClr val="294143"/>
                        </a:solidFill>
                      </a:endParaRP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b="0" dirty="0">
                          <a:solidFill>
                            <a:srgbClr val="294143"/>
                          </a:solidFill>
                        </a:rPr>
                        <a:t>98</a:t>
                      </a: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681">
                <a:tc>
                  <a:txBody>
                    <a:bodyPr/>
                    <a:lstStyle/>
                    <a:p>
                      <a:r>
                        <a:rPr lang="hu-HU" sz="1800" dirty="0">
                          <a:solidFill>
                            <a:srgbClr val="294143"/>
                          </a:solidFill>
                        </a:rPr>
                        <a:t>MAP (</a:t>
                      </a:r>
                      <a:r>
                        <a:rPr lang="hu-HU" sz="1800" dirty="0" err="1">
                          <a:solidFill>
                            <a:srgbClr val="294143"/>
                          </a:solidFill>
                        </a:rPr>
                        <a:t>mmHg</a:t>
                      </a:r>
                      <a:r>
                        <a:rPr lang="hu-HU" sz="1800" dirty="0">
                          <a:solidFill>
                            <a:srgbClr val="294143"/>
                          </a:solidFill>
                        </a:rPr>
                        <a:t>)</a:t>
                      </a: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b="0" dirty="0">
                          <a:solidFill>
                            <a:srgbClr val="294143"/>
                          </a:solidFill>
                        </a:rPr>
                        <a:t>70 </a:t>
                      </a: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681">
                <a:tc>
                  <a:txBody>
                    <a:bodyPr/>
                    <a:lstStyle/>
                    <a:p>
                      <a:r>
                        <a:rPr lang="hu-HU" sz="1800" baseline="0" dirty="0" err="1">
                          <a:solidFill>
                            <a:srgbClr val="294143"/>
                          </a:solidFill>
                        </a:rPr>
                        <a:t>Hb</a:t>
                      </a:r>
                      <a:r>
                        <a:rPr lang="hu-HU" sz="1800" baseline="0" dirty="0">
                          <a:solidFill>
                            <a:srgbClr val="294143"/>
                          </a:solidFill>
                        </a:rPr>
                        <a:t> (g/dl)</a:t>
                      </a: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b="0" dirty="0">
                          <a:solidFill>
                            <a:srgbClr val="294143"/>
                          </a:solidFill>
                        </a:rPr>
                        <a:t>7.2 </a:t>
                      </a: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681">
                <a:tc>
                  <a:txBody>
                    <a:bodyPr/>
                    <a:lstStyle/>
                    <a:p>
                      <a:r>
                        <a:rPr lang="hu-HU" sz="1800" baseline="0" dirty="0" err="1">
                          <a:solidFill>
                            <a:srgbClr val="294143"/>
                          </a:solidFill>
                        </a:rPr>
                        <a:t>Noradrenaline</a:t>
                      </a:r>
                      <a:endParaRPr lang="hu-HU" sz="1800" baseline="0" dirty="0">
                        <a:solidFill>
                          <a:srgbClr val="294143"/>
                        </a:solidFill>
                      </a:endParaRP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b="0" dirty="0">
                          <a:solidFill>
                            <a:srgbClr val="294143"/>
                          </a:solidFill>
                        </a:rPr>
                        <a:t>-</a:t>
                      </a: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2" name="Rectangle 6">
            <a:extLst>
              <a:ext uri="{FF2B5EF4-FFF2-40B4-BE49-F238E27FC236}">
                <a16:creationId xmlns:a16="http://schemas.microsoft.com/office/drawing/2014/main" id="{248F91D6-A4A6-EA4C-8296-4950DB8C3324}"/>
              </a:ext>
            </a:extLst>
          </p:cNvPr>
          <p:cNvSpPr>
            <a:spLocks noGrp="1" noChangeArrowheads="1"/>
          </p:cNvSpPr>
          <p:nvPr>
            <p:ph type="title"/>
          </p:nvPr>
        </p:nvSpPr>
        <p:spPr>
          <a:xfrm>
            <a:off x="2336999" y="116632"/>
            <a:ext cx="8256587" cy="838200"/>
          </a:xfrm>
          <a:noFill/>
        </p:spPr>
        <p:txBody>
          <a:bodyPr/>
          <a:lstStyle/>
          <a:p>
            <a:r>
              <a:rPr lang="hu-HU" altLang="hu-HU" sz="4000" dirty="0" err="1">
                <a:solidFill>
                  <a:srgbClr val="294143"/>
                </a:solidFill>
              </a:rPr>
              <a:t>Postoperative</a:t>
            </a:r>
            <a:r>
              <a:rPr lang="hu-HU" altLang="hu-HU" sz="4000" dirty="0">
                <a:solidFill>
                  <a:srgbClr val="294143"/>
                </a:solidFill>
              </a:rPr>
              <a:t> </a:t>
            </a:r>
            <a:r>
              <a:rPr lang="hu-HU" altLang="hu-HU" sz="4000" dirty="0" err="1">
                <a:solidFill>
                  <a:srgbClr val="294143"/>
                </a:solidFill>
              </a:rPr>
              <a:t>day</a:t>
            </a:r>
            <a:r>
              <a:rPr lang="hu-HU" altLang="hu-HU" sz="4000" dirty="0">
                <a:solidFill>
                  <a:srgbClr val="294143"/>
                </a:solidFill>
              </a:rPr>
              <a:t> 3. 9:00 a.m. </a:t>
            </a:r>
          </a:p>
        </p:txBody>
      </p:sp>
      <p:graphicFrame>
        <p:nvGraphicFramePr>
          <p:cNvPr id="15" name="Táblázat 14">
            <a:extLst>
              <a:ext uri="{FF2B5EF4-FFF2-40B4-BE49-F238E27FC236}">
                <a16:creationId xmlns:a16="http://schemas.microsoft.com/office/drawing/2014/main" id="{FB0F40B1-5D36-2448-9D08-BA6CA5942080}"/>
              </a:ext>
            </a:extLst>
          </p:cNvPr>
          <p:cNvGraphicFramePr>
            <a:graphicFrameLocks noGrp="1"/>
          </p:cNvGraphicFramePr>
          <p:nvPr>
            <p:extLst>
              <p:ext uri="{D42A27DB-BD31-4B8C-83A1-F6EECF244321}">
                <p14:modId xmlns:p14="http://schemas.microsoft.com/office/powerpoint/2010/main" val="3666446402"/>
              </p:ext>
            </p:extLst>
          </p:nvPr>
        </p:nvGraphicFramePr>
        <p:xfrm>
          <a:off x="2135386" y="4538663"/>
          <a:ext cx="3529013" cy="1482724"/>
        </p:xfrm>
        <a:graphic>
          <a:graphicData uri="http://schemas.openxmlformats.org/drawingml/2006/table">
            <a:tbl>
              <a:tblPr firstRow="1" bandRow="1">
                <a:tableStyleId>{5C22544A-7EE6-4342-B048-85BDC9FD1C3A}</a:tableStyleId>
              </a:tblPr>
              <a:tblGrid>
                <a:gridCol w="1844737">
                  <a:extLst>
                    <a:ext uri="{9D8B030D-6E8A-4147-A177-3AD203B41FA5}">
                      <a16:colId xmlns:a16="http://schemas.microsoft.com/office/drawing/2014/main" val="20000"/>
                    </a:ext>
                  </a:extLst>
                </a:gridCol>
                <a:gridCol w="1684276">
                  <a:extLst>
                    <a:ext uri="{9D8B030D-6E8A-4147-A177-3AD203B41FA5}">
                      <a16:colId xmlns:a16="http://schemas.microsoft.com/office/drawing/2014/main" val="20001"/>
                    </a:ext>
                  </a:extLst>
                </a:gridCol>
              </a:tblGrid>
              <a:tr h="370681">
                <a:tc>
                  <a:txBody>
                    <a:bodyPr/>
                    <a:lstStyle/>
                    <a:p>
                      <a:r>
                        <a:rPr lang="hu-HU" sz="1800" b="0" dirty="0">
                          <a:solidFill>
                            <a:srgbClr val="294143"/>
                          </a:solidFill>
                        </a:rPr>
                        <a:t>pH</a:t>
                      </a:r>
                      <a:endParaRPr lang="hu-HU" sz="1800" b="0" baseline="-25000" dirty="0">
                        <a:solidFill>
                          <a:srgbClr val="294143"/>
                        </a:solidFill>
                      </a:endParaRPr>
                    </a:p>
                  </a:txBody>
                  <a:tcPr marL="91455" marR="9145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b="0" dirty="0">
                          <a:solidFill>
                            <a:srgbClr val="294143"/>
                          </a:solidFill>
                        </a:rPr>
                        <a:t>7.34</a:t>
                      </a:r>
                    </a:p>
                  </a:txBody>
                  <a:tcPr marL="91455" marR="9145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681">
                <a:tc>
                  <a:txBody>
                    <a:bodyPr/>
                    <a:lstStyle/>
                    <a:p>
                      <a:r>
                        <a:rPr lang="hu-HU" sz="1800" dirty="0">
                          <a:solidFill>
                            <a:srgbClr val="294143"/>
                          </a:solidFill>
                        </a:rPr>
                        <a:t>pCO</a:t>
                      </a:r>
                      <a:r>
                        <a:rPr lang="hu-HU" sz="1800" baseline="-25000" dirty="0">
                          <a:solidFill>
                            <a:srgbClr val="294143"/>
                          </a:solidFill>
                        </a:rPr>
                        <a:t>2</a:t>
                      </a:r>
                      <a:r>
                        <a:rPr lang="hu-HU" sz="1800" dirty="0">
                          <a:solidFill>
                            <a:srgbClr val="294143"/>
                          </a:solidFill>
                        </a:rPr>
                        <a:t> (</a:t>
                      </a:r>
                      <a:r>
                        <a:rPr lang="hu-HU" sz="1800" dirty="0" err="1">
                          <a:solidFill>
                            <a:srgbClr val="294143"/>
                          </a:solidFill>
                        </a:rPr>
                        <a:t>mmHg</a:t>
                      </a:r>
                      <a:r>
                        <a:rPr lang="hu-HU" sz="1800" dirty="0">
                          <a:solidFill>
                            <a:srgbClr val="294143"/>
                          </a:solidFill>
                        </a:rPr>
                        <a:t>)</a:t>
                      </a:r>
                    </a:p>
                  </a:txBody>
                  <a:tcPr marL="91455" marR="9145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dirty="0">
                          <a:solidFill>
                            <a:srgbClr val="294143"/>
                          </a:solidFill>
                        </a:rPr>
                        <a:t>46</a:t>
                      </a:r>
                    </a:p>
                  </a:txBody>
                  <a:tcPr marL="91455" marR="9145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681">
                <a:tc>
                  <a:txBody>
                    <a:bodyPr/>
                    <a:lstStyle/>
                    <a:p>
                      <a:r>
                        <a:rPr lang="hu-HU" sz="1800" dirty="0">
                          <a:solidFill>
                            <a:srgbClr val="294143"/>
                          </a:solidFill>
                        </a:rPr>
                        <a:t>HCO</a:t>
                      </a:r>
                      <a:r>
                        <a:rPr lang="hu-HU" sz="1800" baseline="-25000" dirty="0">
                          <a:solidFill>
                            <a:srgbClr val="294143"/>
                          </a:solidFill>
                        </a:rPr>
                        <a:t>3</a:t>
                      </a:r>
                      <a:r>
                        <a:rPr lang="hu-HU" sz="1800" dirty="0">
                          <a:solidFill>
                            <a:srgbClr val="294143"/>
                          </a:solidFill>
                        </a:rPr>
                        <a:t> (</a:t>
                      </a:r>
                      <a:r>
                        <a:rPr lang="hu-HU" sz="1800" dirty="0" err="1">
                          <a:solidFill>
                            <a:srgbClr val="294143"/>
                          </a:solidFill>
                        </a:rPr>
                        <a:t>mmol</a:t>
                      </a:r>
                      <a:r>
                        <a:rPr lang="hu-HU" sz="1800" dirty="0">
                          <a:solidFill>
                            <a:srgbClr val="294143"/>
                          </a:solidFill>
                        </a:rPr>
                        <a:t>/l)</a:t>
                      </a:r>
                    </a:p>
                  </a:txBody>
                  <a:tcPr marL="91455" marR="9145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dirty="0">
                          <a:solidFill>
                            <a:srgbClr val="294143"/>
                          </a:solidFill>
                        </a:rPr>
                        <a:t>26</a:t>
                      </a:r>
                    </a:p>
                  </a:txBody>
                  <a:tcPr marL="91455" marR="9145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681">
                <a:tc>
                  <a:txBody>
                    <a:bodyPr/>
                    <a:lstStyle/>
                    <a:p>
                      <a:r>
                        <a:rPr lang="hu-HU" sz="1800" dirty="0" err="1">
                          <a:solidFill>
                            <a:srgbClr val="294143"/>
                          </a:solidFill>
                        </a:rPr>
                        <a:t>Lactate</a:t>
                      </a:r>
                      <a:r>
                        <a:rPr lang="hu-HU" sz="1800" dirty="0">
                          <a:solidFill>
                            <a:srgbClr val="294143"/>
                          </a:solidFill>
                        </a:rPr>
                        <a:t> (</a:t>
                      </a:r>
                      <a:r>
                        <a:rPr lang="hu-HU" sz="1800" dirty="0" err="1">
                          <a:solidFill>
                            <a:srgbClr val="294143"/>
                          </a:solidFill>
                        </a:rPr>
                        <a:t>mmol</a:t>
                      </a:r>
                      <a:r>
                        <a:rPr lang="hu-HU" sz="1800" dirty="0">
                          <a:solidFill>
                            <a:srgbClr val="294143"/>
                          </a:solidFill>
                        </a:rPr>
                        <a:t>/l)</a:t>
                      </a:r>
                    </a:p>
                  </a:txBody>
                  <a:tcPr marL="91455" marR="9145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dirty="0">
                          <a:solidFill>
                            <a:srgbClr val="294143"/>
                          </a:solidFill>
                        </a:rPr>
                        <a:t>1.9</a:t>
                      </a:r>
                    </a:p>
                  </a:txBody>
                  <a:tcPr marL="91455" marR="9145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16" name="Táblázat 15">
            <a:extLst>
              <a:ext uri="{FF2B5EF4-FFF2-40B4-BE49-F238E27FC236}">
                <a16:creationId xmlns:a16="http://schemas.microsoft.com/office/drawing/2014/main" id="{888FE3E0-F874-6E47-9030-49D3E3391B2E}"/>
              </a:ext>
            </a:extLst>
          </p:cNvPr>
          <p:cNvGraphicFramePr>
            <a:graphicFrameLocks noGrp="1"/>
          </p:cNvGraphicFramePr>
          <p:nvPr>
            <p:extLst>
              <p:ext uri="{D42A27DB-BD31-4B8C-83A1-F6EECF244321}">
                <p14:modId xmlns:p14="http://schemas.microsoft.com/office/powerpoint/2010/main" val="2995672970"/>
              </p:ext>
            </p:extLst>
          </p:nvPr>
        </p:nvGraphicFramePr>
        <p:xfrm>
          <a:off x="6743899" y="4548188"/>
          <a:ext cx="3240088" cy="1112838"/>
        </p:xfrm>
        <a:graphic>
          <a:graphicData uri="http://schemas.openxmlformats.org/drawingml/2006/table">
            <a:tbl>
              <a:tblPr firstRow="1" bandRow="1">
                <a:tableStyleId>{5C22544A-7EE6-4342-B048-85BDC9FD1C3A}</a:tableStyleId>
              </a:tblPr>
              <a:tblGrid>
                <a:gridCol w="1620044">
                  <a:extLst>
                    <a:ext uri="{9D8B030D-6E8A-4147-A177-3AD203B41FA5}">
                      <a16:colId xmlns:a16="http://schemas.microsoft.com/office/drawing/2014/main" val="20000"/>
                    </a:ext>
                  </a:extLst>
                </a:gridCol>
                <a:gridCol w="1620044">
                  <a:extLst>
                    <a:ext uri="{9D8B030D-6E8A-4147-A177-3AD203B41FA5}">
                      <a16:colId xmlns:a16="http://schemas.microsoft.com/office/drawing/2014/main" val="20001"/>
                    </a:ext>
                  </a:extLst>
                </a:gridCol>
              </a:tblGrid>
              <a:tr h="370946">
                <a:tc>
                  <a:txBody>
                    <a:bodyPr/>
                    <a:lstStyle/>
                    <a:p>
                      <a:r>
                        <a:rPr lang="hu-HU" sz="1800" b="0" dirty="0">
                          <a:solidFill>
                            <a:srgbClr val="294143"/>
                          </a:solidFill>
                        </a:rPr>
                        <a:t>pCO</a:t>
                      </a:r>
                      <a:r>
                        <a:rPr lang="hu-HU" sz="1800" b="0" baseline="-25000" dirty="0">
                          <a:solidFill>
                            <a:srgbClr val="294143"/>
                          </a:solidFill>
                        </a:rPr>
                        <a:t>2</a:t>
                      </a:r>
                    </a:p>
                  </a:txBody>
                  <a:tcPr marL="91432" marR="91432"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b="0" dirty="0">
                          <a:solidFill>
                            <a:srgbClr val="294143"/>
                          </a:solidFill>
                        </a:rPr>
                        <a:t>50mmHg</a:t>
                      </a:r>
                    </a:p>
                  </a:txBody>
                  <a:tcPr marL="91432" marR="91432"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946">
                <a:tc>
                  <a:txBody>
                    <a:bodyPr/>
                    <a:lstStyle/>
                    <a:p>
                      <a:r>
                        <a:rPr lang="hu-HU" sz="1800" dirty="0">
                          <a:solidFill>
                            <a:srgbClr val="294143"/>
                          </a:solidFill>
                        </a:rPr>
                        <a:t>P(v-a)CO</a:t>
                      </a:r>
                      <a:r>
                        <a:rPr lang="hu-HU" sz="1800" baseline="-25000" dirty="0">
                          <a:solidFill>
                            <a:srgbClr val="294143"/>
                          </a:solidFill>
                        </a:rPr>
                        <a:t>2</a:t>
                      </a:r>
                    </a:p>
                  </a:txBody>
                  <a:tcPr marL="91432" marR="91432"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b="0" dirty="0">
                          <a:solidFill>
                            <a:srgbClr val="294143"/>
                          </a:solidFill>
                        </a:rPr>
                        <a:t>4</a:t>
                      </a:r>
                      <a:r>
                        <a:rPr lang="hu-HU" sz="1800" b="0" baseline="0" dirty="0">
                          <a:solidFill>
                            <a:srgbClr val="294143"/>
                          </a:solidFill>
                        </a:rPr>
                        <a:t> </a:t>
                      </a:r>
                      <a:r>
                        <a:rPr lang="hu-HU" sz="1800" b="0" dirty="0" err="1">
                          <a:solidFill>
                            <a:srgbClr val="294143"/>
                          </a:solidFill>
                        </a:rPr>
                        <a:t>mmHg</a:t>
                      </a:r>
                      <a:endParaRPr lang="hu-HU" sz="1800" b="0" dirty="0">
                        <a:solidFill>
                          <a:srgbClr val="294143"/>
                        </a:solidFill>
                      </a:endParaRPr>
                    </a:p>
                  </a:txBody>
                  <a:tcPr marL="91432" marR="91432"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946">
                <a:tc>
                  <a:txBody>
                    <a:bodyPr/>
                    <a:lstStyle/>
                    <a:p>
                      <a:r>
                        <a:rPr lang="hu-HU" sz="1800" dirty="0">
                          <a:solidFill>
                            <a:srgbClr val="294143"/>
                          </a:solidFill>
                        </a:rPr>
                        <a:t>ScvO</a:t>
                      </a:r>
                      <a:r>
                        <a:rPr lang="hu-HU" sz="1800" baseline="-25000" dirty="0">
                          <a:solidFill>
                            <a:srgbClr val="294143"/>
                          </a:solidFill>
                        </a:rPr>
                        <a:t>2</a:t>
                      </a:r>
                    </a:p>
                  </a:txBody>
                  <a:tcPr marL="91432" marR="91432"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dirty="0">
                          <a:solidFill>
                            <a:srgbClr val="294143"/>
                          </a:solidFill>
                        </a:rPr>
                        <a:t>73 %</a:t>
                      </a:r>
                      <a:endParaRPr lang="hu-HU" sz="1800" b="0" dirty="0">
                        <a:solidFill>
                          <a:srgbClr val="294143"/>
                        </a:solidFill>
                      </a:endParaRPr>
                    </a:p>
                  </a:txBody>
                  <a:tcPr marL="91432" marR="91432"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17" name="Táblázat 11">
            <a:extLst>
              <a:ext uri="{FF2B5EF4-FFF2-40B4-BE49-F238E27FC236}">
                <a16:creationId xmlns:a16="http://schemas.microsoft.com/office/drawing/2014/main" id="{2A941AD5-AB16-9944-B6C9-01ADA6AF1204}"/>
              </a:ext>
            </a:extLst>
          </p:cNvPr>
          <p:cNvGraphicFramePr>
            <a:graphicFrameLocks noGrp="1"/>
          </p:cNvGraphicFramePr>
          <p:nvPr>
            <p:extLst>
              <p:ext uri="{D42A27DB-BD31-4B8C-83A1-F6EECF244321}">
                <p14:modId xmlns:p14="http://schemas.microsoft.com/office/powerpoint/2010/main" val="263558853"/>
              </p:ext>
            </p:extLst>
          </p:nvPr>
        </p:nvGraphicFramePr>
        <p:xfrm>
          <a:off x="6699449" y="2162175"/>
          <a:ext cx="3068637" cy="1112838"/>
        </p:xfrm>
        <a:graphic>
          <a:graphicData uri="http://schemas.openxmlformats.org/drawingml/2006/table">
            <a:tbl>
              <a:tblPr firstRow="1" bandRow="1">
                <a:tableStyleId>{5C22544A-7EE6-4342-B048-85BDC9FD1C3A}</a:tableStyleId>
              </a:tblPr>
              <a:tblGrid>
                <a:gridCol w="908499">
                  <a:extLst>
                    <a:ext uri="{9D8B030D-6E8A-4147-A177-3AD203B41FA5}">
                      <a16:colId xmlns:a16="http://schemas.microsoft.com/office/drawing/2014/main" val="20000"/>
                    </a:ext>
                  </a:extLst>
                </a:gridCol>
                <a:gridCol w="2160138">
                  <a:extLst>
                    <a:ext uri="{9D8B030D-6E8A-4147-A177-3AD203B41FA5}">
                      <a16:colId xmlns:a16="http://schemas.microsoft.com/office/drawing/2014/main" val="20001"/>
                    </a:ext>
                  </a:extLst>
                </a:gridCol>
              </a:tblGrid>
              <a:tr h="370946">
                <a:tc>
                  <a:txBody>
                    <a:bodyPr/>
                    <a:lstStyle/>
                    <a:p>
                      <a:r>
                        <a:rPr lang="hu-HU" sz="1800" b="0" dirty="0">
                          <a:solidFill>
                            <a:srgbClr val="294143"/>
                          </a:solidFill>
                        </a:rPr>
                        <a:t>FiO</a:t>
                      </a:r>
                      <a:r>
                        <a:rPr lang="hu-HU" sz="1800" b="0" baseline="-25000" dirty="0">
                          <a:solidFill>
                            <a:srgbClr val="294143"/>
                          </a:solidFill>
                        </a:rPr>
                        <a:t>2</a:t>
                      </a:r>
                    </a:p>
                  </a:txBody>
                  <a:tcPr marL="91430" marR="91430"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b="0" dirty="0">
                          <a:solidFill>
                            <a:srgbClr val="294143"/>
                          </a:solidFill>
                        </a:rPr>
                        <a:t>0.5</a:t>
                      </a:r>
                    </a:p>
                  </a:txBody>
                  <a:tcPr marL="91430" marR="91430"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946">
                <a:tc>
                  <a:txBody>
                    <a:bodyPr/>
                    <a:lstStyle/>
                    <a:p>
                      <a:r>
                        <a:rPr lang="hu-HU" sz="1800" dirty="0">
                          <a:solidFill>
                            <a:srgbClr val="294143"/>
                          </a:solidFill>
                        </a:rPr>
                        <a:t>PEEP</a:t>
                      </a:r>
                    </a:p>
                  </a:txBody>
                  <a:tcPr marL="91430" marR="91430"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b="0" dirty="0">
                          <a:solidFill>
                            <a:srgbClr val="294143"/>
                          </a:solidFill>
                        </a:rPr>
                        <a:t>8</a:t>
                      </a:r>
                      <a:r>
                        <a:rPr lang="hu-HU" sz="1800" b="0" baseline="0" dirty="0">
                          <a:solidFill>
                            <a:srgbClr val="294143"/>
                          </a:solidFill>
                        </a:rPr>
                        <a:t> </a:t>
                      </a:r>
                      <a:r>
                        <a:rPr lang="hu-HU" sz="1800" b="0" dirty="0">
                          <a:solidFill>
                            <a:srgbClr val="294143"/>
                          </a:solidFill>
                        </a:rPr>
                        <a:t>cmH</a:t>
                      </a:r>
                      <a:r>
                        <a:rPr lang="hu-HU" sz="1800" b="0" baseline="-25000" dirty="0">
                          <a:solidFill>
                            <a:srgbClr val="294143"/>
                          </a:solidFill>
                        </a:rPr>
                        <a:t>2</a:t>
                      </a:r>
                      <a:r>
                        <a:rPr lang="hu-HU" sz="1800" b="0" dirty="0">
                          <a:solidFill>
                            <a:srgbClr val="294143"/>
                          </a:solidFill>
                        </a:rPr>
                        <a:t>O</a:t>
                      </a:r>
                    </a:p>
                  </a:txBody>
                  <a:tcPr marL="91430" marR="91430"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946">
                <a:tc>
                  <a:txBody>
                    <a:bodyPr/>
                    <a:lstStyle/>
                    <a:p>
                      <a:r>
                        <a:rPr lang="hu-HU" sz="1800" dirty="0">
                          <a:solidFill>
                            <a:srgbClr val="294143"/>
                          </a:solidFill>
                        </a:rPr>
                        <a:t>PaO</a:t>
                      </a:r>
                      <a:r>
                        <a:rPr lang="hu-HU" sz="1800" baseline="-25000" dirty="0">
                          <a:solidFill>
                            <a:srgbClr val="294143"/>
                          </a:solidFill>
                        </a:rPr>
                        <a:t>2</a:t>
                      </a:r>
                    </a:p>
                  </a:txBody>
                  <a:tcPr marL="91430" marR="91430"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b="0" dirty="0">
                          <a:solidFill>
                            <a:srgbClr val="294143"/>
                          </a:solidFill>
                        </a:rPr>
                        <a:t>96 </a:t>
                      </a:r>
                      <a:r>
                        <a:rPr lang="hu-HU" sz="1800" b="0" dirty="0" err="1">
                          <a:solidFill>
                            <a:srgbClr val="294143"/>
                          </a:solidFill>
                        </a:rPr>
                        <a:t>mmHg</a:t>
                      </a:r>
                      <a:endParaRPr lang="hu-HU" sz="1800" b="0" dirty="0">
                        <a:solidFill>
                          <a:srgbClr val="294143"/>
                        </a:solidFill>
                      </a:endParaRPr>
                    </a:p>
                  </a:txBody>
                  <a:tcPr marL="91430" marR="91430"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custDataLst>
      <p:tags r:id="rId1"/>
    </p:custDataLst>
    <p:extLst>
      <p:ext uri="{BB962C8B-B14F-4D97-AF65-F5344CB8AC3E}">
        <p14:creationId xmlns:p14="http://schemas.microsoft.com/office/powerpoint/2010/main" val="925716798"/>
      </p:ext>
    </p:extLst>
  </p:cSld>
  <p:clrMapOvr>
    <a:masterClrMapping/>
  </p:clrMapOvr>
  <p:transition advTm="10799"/>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0" name="Rectangle 7">
            <a:extLst>
              <a:ext uri="{FF2B5EF4-FFF2-40B4-BE49-F238E27FC236}">
                <a16:creationId xmlns:a16="http://schemas.microsoft.com/office/drawing/2014/main" id="{74845CE7-A245-AC45-B354-939A2BF4CE2B}"/>
              </a:ext>
            </a:extLst>
          </p:cNvPr>
          <p:cNvSpPr txBox="1">
            <a:spLocks noChangeArrowheads="1"/>
          </p:cNvSpPr>
          <p:nvPr/>
        </p:nvSpPr>
        <p:spPr bwMode="auto">
          <a:xfrm>
            <a:off x="911424" y="1484313"/>
            <a:ext cx="11161240"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406405" indent="-406405" algn="l" defTabSz="903122" rtl="0" eaLnBrk="0" fontAlgn="base" hangingPunct="0">
              <a:spcBef>
                <a:spcPct val="20000"/>
              </a:spcBef>
              <a:spcAft>
                <a:spcPct val="0"/>
              </a:spcAft>
              <a:buSzPct val="100000"/>
              <a:buChar char="•"/>
              <a:defRPr sz="3793">
                <a:solidFill>
                  <a:schemeClr val="tx1"/>
                </a:solidFill>
                <a:latin typeface="+mn-lt"/>
                <a:ea typeface="+mn-ea"/>
                <a:cs typeface="+mn-cs"/>
              </a:defRPr>
            </a:lvl1pPr>
            <a:lvl2pPr marL="880544" indent="-338671" algn="l" defTabSz="903122" rtl="0" eaLnBrk="0" fontAlgn="base" hangingPunct="0">
              <a:spcBef>
                <a:spcPct val="20000"/>
              </a:spcBef>
              <a:spcAft>
                <a:spcPct val="0"/>
              </a:spcAft>
              <a:buSzPct val="100000"/>
              <a:buChar char="–"/>
              <a:defRPr sz="3319">
                <a:solidFill>
                  <a:schemeClr val="tx1"/>
                </a:solidFill>
                <a:latin typeface="+mn-lt"/>
              </a:defRPr>
            </a:lvl2pPr>
            <a:lvl3pPr marL="1354684" indent="-270937" algn="l" defTabSz="903122" rtl="0" eaLnBrk="0" fontAlgn="base" hangingPunct="0">
              <a:spcBef>
                <a:spcPct val="20000"/>
              </a:spcBef>
              <a:spcAft>
                <a:spcPct val="0"/>
              </a:spcAft>
              <a:buSzPct val="100000"/>
              <a:buChar char="•"/>
              <a:defRPr sz="2844">
                <a:solidFill>
                  <a:schemeClr val="tx1"/>
                </a:solidFill>
                <a:latin typeface="+mn-lt"/>
              </a:defRPr>
            </a:lvl3pPr>
            <a:lvl4pPr marL="1896557" indent="-270937" algn="l" defTabSz="903122" rtl="0" eaLnBrk="0" fontAlgn="base" hangingPunct="0">
              <a:spcBef>
                <a:spcPct val="20000"/>
              </a:spcBef>
              <a:spcAft>
                <a:spcPct val="0"/>
              </a:spcAft>
              <a:buSzPct val="100000"/>
              <a:buChar char="–"/>
              <a:defRPr sz="2370">
                <a:solidFill>
                  <a:schemeClr val="tx1"/>
                </a:solidFill>
                <a:latin typeface="+mn-lt"/>
              </a:defRPr>
            </a:lvl4pPr>
            <a:lvl5pPr marL="2438430" indent="-270937" algn="l" defTabSz="903122" rtl="0" eaLnBrk="0" fontAlgn="base" hangingPunct="0">
              <a:spcBef>
                <a:spcPct val="20000"/>
              </a:spcBef>
              <a:spcAft>
                <a:spcPct val="0"/>
              </a:spcAft>
              <a:buSzPct val="100000"/>
              <a:buChar char="•"/>
              <a:defRPr sz="2370">
                <a:solidFill>
                  <a:schemeClr val="tx1"/>
                </a:solidFill>
                <a:latin typeface="+mn-lt"/>
              </a:defRPr>
            </a:lvl5pPr>
            <a:lvl6pPr marL="2980304" indent="-270937" algn="l" defTabSz="903122" rtl="0" eaLnBrk="0" fontAlgn="base" hangingPunct="0">
              <a:spcBef>
                <a:spcPct val="20000"/>
              </a:spcBef>
              <a:spcAft>
                <a:spcPct val="0"/>
              </a:spcAft>
              <a:buSzPct val="100000"/>
              <a:buChar char="•"/>
              <a:defRPr sz="2370">
                <a:solidFill>
                  <a:schemeClr val="tx1"/>
                </a:solidFill>
                <a:latin typeface="+mn-lt"/>
              </a:defRPr>
            </a:lvl6pPr>
            <a:lvl7pPr marL="3522177" indent="-270937" algn="l" defTabSz="903122" rtl="0" eaLnBrk="0" fontAlgn="base" hangingPunct="0">
              <a:spcBef>
                <a:spcPct val="20000"/>
              </a:spcBef>
              <a:spcAft>
                <a:spcPct val="0"/>
              </a:spcAft>
              <a:buSzPct val="100000"/>
              <a:buChar char="•"/>
              <a:defRPr sz="2370">
                <a:solidFill>
                  <a:schemeClr val="tx1"/>
                </a:solidFill>
                <a:latin typeface="+mn-lt"/>
              </a:defRPr>
            </a:lvl7pPr>
            <a:lvl8pPr marL="4064051" indent="-270937" algn="l" defTabSz="903122" rtl="0" eaLnBrk="0" fontAlgn="base" hangingPunct="0">
              <a:spcBef>
                <a:spcPct val="20000"/>
              </a:spcBef>
              <a:spcAft>
                <a:spcPct val="0"/>
              </a:spcAft>
              <a:buSzPct val="100000"/>
              <a:buChar char="•"/>
              <a:defRPr sz="2370">
                <a:solidFill>
                  <a:schemeClr val="tx1"/>
                </a:solidFill>
                <a:latin typeface="+mn-lt"/>
              </a:defRPr>
            </a:lvl8pPr>
            <a:lvl9pPr marL="4605924" indent="-270937" algn="l" defTabSz="903122" rtl="0" eaLnBrk="0" fontAlgn="base" hangingPunct="0">
              <a:spcBef>
                <a:spcPct val="20000"/>
              </a:spcBef>
              <a:spcAft>
                <a:spcPct val="0"/>
              </a:spcAft>
              <a:buSzPct val="100000"/>
              <a:buChar char="•"/>
              <a:defRPr sz="2370">
                <a:solidFill>
                  <a:schemeClr val="tx1"/>
                </a:solidFill>
                <a:latin typeface="+mn-lt"/>
              </a:defRPr>
            </a:lvl9pPr>
          </a:lstStyle>
          <a:p>
            <a:pPr lvl="2" indent="-209550">
              <a:lnSpc>
                <a:spcPct val="90000"/>
              </a:lnSpc>
              <a:buFontTx/>
              <a:buNone/>
            </a:pPr>
            <a:r>
              <a:rPr lang="hu-HU" altLang="hu-HU" sz="3600" kern="0" dirty="0" err="1">
                <a:solidFill>
                  <a:srgbClr val="294143"/>
                </a:solidFill>
              </a:rPr>
              <a:t>Circulation</a:t>
            </a:r>
            <a:r>
              <a:rPr lang="hu-HU" altLang="hu-HU" sz="3600" kern="0" dirty="0">
                <a:solidFill>
                  <a:srgbClr val="294143"/>
                </a:solidFill>
              </a:rPr>
              <a:t>			</a:t>
            </a:r>
            <a:r>
              <a:rPr lang="hu-HU" altLang="hu-HU" sz="3600" kern="0" dirty="0" err="1">
                <a:solidFill>
                  <a:srgbClr val="294143"/>
                </a:solidFill>
              </a:rPr>
              <a:t>Respiratory</a:t>
            </a:r>
            <a:r>
              <a:rPr lang="hu-HU" altLang="hu-HU" sz="3600" kern="0" dirty="0">
                <a:solidFill>
                  <a:srgbClr val="294143"/>
                </a:solidFill>
              </a:rPr>
              <a:t> </a:t>
            </a:r>
            <a:r>
              <a:rPr lang="hu-HU" altLang="hu-HU" sz="3600" kern="0" dirty="0" err="1">
                <a:solidFill>
                  <a:srgbClr val="294143"/>
                </a:solidFill>
              </a:rPr>
              <a:t>Function</a:t>
            </a:r>
            <a:endParaRPr lang="hu-HU" altLang="hu-HU" sz="3600" kern="0" dirty="0">
              <a:solidFill>
                <a:srgbClr val="294143"/>
              </a:solidFill>
            </a:endParaRPr>
          </a:p>
          <a:p>
            <a:pPr lvl="3" indent="-209550">
              <a:lnSpc>
                <a:spcPct val="90000"/>
              </a:lnSpc>
              <a:buFontTx/>
              <a:buNone/>
            </a:pPr>
            <a:r>
              <a:rPr lang="hu-HU" altLang="hu-HU" kern="0" dirty="0">
                <a:solidFill>
                  <a:srgbClr val="294143"/>
                </a:solidFill>
              </a:rPr>
              <a:t>					</a:t>
            </a:r>
          </a:p>
          <a:p>
            <a:pPr lvl="3" indent="-209550">
              <a:lnSpc>
                <a:spcPct val="90000"/>
              </a:lnSpc>
              <a:buFontTx/>
              <a:buNone/>
            </a:pPr>
            <a:r>
              <a:rPr lang="hu-HU" altLang="hu-HU" kern="0" dirty="0">
                <a:solidFill>
                  <a:srgbClr val="294143"/>
                </a:solidFill>
              </a:rPr>
              <a:t>			</a:t>
            </a:r>
          </a:p>
          <a:p>
            <a:pPr lvl="3" indent="-209550">
              <a:lnSpc>
                <a:spcPct val="90000"/>
              </a:lnSpc>
              <a:buFontTx/>
              <a:buNone/>
            </a:pPr>
            <a:r>
              <a:rPr lang="hu-HU" altLang="hu-HU" kern="0" dirty="0">
                <a:solidFill>
                  <a:srgbClr val="294143"/>
                </a:solidFill>
              </a:rPr>
              <a:t>					</a:t>
            </a:r>
          </a:p>
          <a:p>
            <a:pPr lvl="3" indent="-209550">
              <a:lnSpc>
                <a:spcPct val="90000"/>
              </a:lnSpc>
              <a:buFontTx/>
              <a:buNone/>
            </a:pPr>
            <a:r>
              <a:rPr lang="hu-HU" altLang="hu-HU" kern="0" dirty="0">
                <a:solidFill>
                  <a:srgbClr val="294143"/>
                </a:solidFill>
              </a:rPr>
              <a:t>			</a:t>
            </a:r>
          </a:p>
          <a:p>
            <a:pPr lvl="3" indent="-209550">
              <a:lnSpc>
                <a:spcPct val="90000"/>
              </a:lnSpc>
            </a:pPr>
            <a:endParaRPr lang="hu-HU" altLang="hu-HU" sz="1600" kern="0" dirty="0">
              <a:solidFill>
                <a:srgbClr val="294143"/>
              </a:solidFill>
            </a:endParaRPr>
          </a:p>
          <a:p>
            <a:pPr lvl="2" indent="-209550">
              <a:lnSpc>
                <a:spcPct val="90000"/>
              </a:lnSpc>
              <a:buFontTx/>
              <a:buNone/>
            </a:pPr>
            <a:r>
              <a:rPr lang="hu-HU" altLang="hu-HU" sz="3600" kern="0" dirty="0" err="1">
                <a:solidFill>
                  <a:srgbClr val="294143"/>
                </a:solidFill>
              </a:rPr>
              <a:t>Arterial</a:t>
            </a:r>
            <a:r>
              <a:rPr lang="hu-HU" altLang="hu-HU" sz="3600" kern="0" dirty="0">
                <a:solidFill>
                  <a:srgbClr val="294143"/>
                </a:solidFill>
              </a:rPr>
              <a:t> BG			</a:t>
            </a:r>
            <a:r>
              <a:rPr lang="hu-HU" altLang="hu-HU" sz="3600" kern="0" dirty="0" err="1">
                <a:solidFill>
                  <a:srgbClr val="294143"/>
                </a:solidFill>
              </a:rPr>
              <a:t>Central</a:t>
            </a:r>
            <a:r>
              <a:rPr lang="hu-HU" altLang="hu-HU" sz="3600" kern="0" dirty="0">
                <a:solidFill>
                  <a:srgbClr val="294143"/>
                </a:solidFill>
              </a:rPr>
              <a:t> </a:t>
            </a:r>
            <a:r>
              <a:rPr lang="hu-HU" altLang="hu-HU" sz="3600" kern="0" dirty="0" err="1">
                <a:solidFill>
                  <a:srgbClr val="294143"/>
                </a:solidFill>
              </a:rPr>
              <a:t>venous</a:t>
            </a:r>
            <a:r>
              <a:rPr lang="hu-HU" altLang="hu-HU" sz="3600" kern="0" dirty="0">
                <a:solidFill>
                  <a:srgbClr val="294143"/>
                </a:solidFill>
              </a:rPr>
              <a:t> BG			</a:t>
            </a:r>
          </a:p>
          <a:p>
            <a:pPr lvl="3" indent="-209550">
              <a:lnSpc>
                <a:spcPct val="90000"/>
              </a:lnSpc>
              <a:buFontTx/>
              <a:buNone/>
            </a:pPr>
            <a:r>
              <a:rPr lang="hu-HU" altLang="hu-HU" kern="0" dirty="0">
                <a:solidFill>
                  <a:srgbClr val="294143"/>
                </a:solidFill>
              </a:rPr>
              <a:t>	</a:t>
            </a:r>
          </a:p>
        </p:txBody>
      </p:sp>
      <p:graphicFrame>
        <p:nvGraphicFramePr>
          <p:cNvPr id="11" name="Táblázat 7">
            <a:extLst>
              <a:ext uri="{FF2B5EF4-FFF2-40B4-BE49-F238E27FC236}">
                <a16:creationId xmlns:a16="http://schemas.microsoft.com/office/drawing/2014/main" id="{8028E8F4-1B3A-2447-A15D-1BEFBD513275}"/>
              </a:ext>
            </a:extLst>
          </p:cNvPr>
          <p:cNvGraphicFramePr>
            <a:graphicFrameLocks noGrp="1"/>
          </p:cNvGraphicFramePr>
          <p:nvPr>
            <p:extLst>
              <p:ext uri="{D42A27DB-BD31-4B8C-83A1-F6EECF244321}">
                <p14:modId xmlns:p14="http://schemas.microsoft.com/office/powerpoint/2010/main" val="1147856178"/>
              </p:ext>
            </p:extLst>
          </p:nvPr>
        </p:nvGraphicFramePr>
        <p:xfrm>
          <a:off x="2206824" y="2162175"/>
          <a:ext cx="3529012" cy="1482724"/>
        </p:xfrm>
        <a:graphic>
          <a:graphicData uri="http://schemas.openxmlformats.org/drawingml/2006/table">
            <a:tbl>
              <a:tblPr firstRow="1" bandRow="1">
                <a:tableStyleId>{5C22544A-7EE6-4342-B048-85BDC9FD1C3A}</a:tableStyleId>
              </a:tblPr>
              <a:tblGrid>
                <a:gridCol w="2376884">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tblGrid>
              <a:tr h="370681">
                <a:tc>
                  <a:txBody>
                    <a:bodyPr/>
                    <a:lstStyle/>
                    <a:p>
                      <a:r>
                        <a:rPr lang="hu-HU" sz="1800" b="0" dirty="0" err="1">
                          <a:solidFill>
                            <a:srgbClr val="294143"/>
                          </a:solidFill>
                        </a:rPr>
                        <a:t>Heart</a:t>
                      </a:r>
                      <a:r>
                        <a:rPr lang="hu-HU" sz="1800" b="0" dirty="0">
                          <a:solidFill>
                            <a:srgbClr val="294143"/>
                          </a:solidFill>
                        </a:rPr>
                        <a:t> </a:t>
                      </a:r>
                      <a:r>
                        <a:rPr lang="hu-HU" sz="1800" b="0" dirty="0" err="1">
                          <a:solidFill>
                            <a:srgbClr val="294143"/>
                          </a:solidFill>
                        </a:rPr>
                        <a:t>rate</a:t>
                      </a:r>
                      <a:r>
                        <a:rPr lang="hu-HU" sz="1800" b="0" dirty="0">
                          <a:solidFill>
                            <a:srgbClr val="294143"/>
                          </a:solidFill>
                        </a:rPr>
                        <a:t> (min-1)</a:t>
                      </a:r>
                      <a:endParaRPr lang="hu-HU" sz="1800" b="0" baseline="-25000" dirty="0">
                        <a:solidFill>
                          <a:srgbClr val="294143"/>
                        </a:solidFill>
                      </a:endParaRP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b="0" dirty="0">
                          <a:solidFill>
                            <a:srgbClr val="294143"/>
                          </a:solidFill>
                        </a:rPr>
                        <a:t>98</a:t>
                      </a: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681">
                <a:tc>
                  <a:txBody>
                    <a:bodyPr/>
                    <a:lstStyle/>
                    <a:p>
                      <a:r>
                        <a:rPr lang="hu-HU" sz="1800" dirty="0">
                          <a:solidFill>
                            <a:srgbClr val="294143"/>
                          </a:solidFill>
                        </a:rPr>
                        <a:t>MAP (</a:t>
                      </a:r>
                      <a:r>
                        <a:rPr lang="hu-HU" sz="1800" dirty="0" err="1">
                          <a:solidFill>
                            <a:srgbClr val="294143"/>
                          </a:solidFill>
                        </a:rPr>
                        <a:t>mmHg</a:t>
                      </a:r>
                      <a:r>
                        <a:rPr lang="hu-HU" sz="1800" dirty="0">
                          <a:solidFill>
                            <a:srgbClr val="294143"/>
                          </a:solidFill>
                        </a:rPr>
                        <a:t>)</a:t>
                      </a: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b="0" dirty="0">
                          <a:solidFill>
                            <a:srgbClr val="294143"/>
                          </a:solidFill>
                        </a:rPr>
                        <a:t>70 </a:t>
                      </a: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681">
                <a:tc>
                  <a:txBody>
                    <a:bodyPr/>
                    <a:lstStyle/>
                    <a:p>
                      <a:r>
                        <a:rPr lang="hu-HU" sz="1800" baseline="0" dirty="0" err="1">
                          <a:solidFill>
                            <a:srgbClr val="294143"/>
                          </a:solidFill>
                        </a:rPr>
                        <a:t>Hb</a:t>
                      </a:r>
                      <a:r>
                        <a:rPr lang="hu-HU" sz="1800" baseline="0" dirty="0">
                          <a:solidFill>
                            <a:srgbClr val="294143"/>
                          </a:solidFill>
                        </a:rPr>
                        <a:t> (g/dl)</a:t>
                      </a: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hu-HU" sz="1800" b="0" dirty="0">
                          <a:solidFill>
                            <a:srgbClr val="294143"/>
                          </a:solidFill>
                        </a:rPr>
                        <a:t>7.2 </a:t>
                      </a: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r h="370681">
                <a:tc>
                  <a:txBody>
                    <a:bodyPr/>
                    <a:lstStyle/>
                    <a:p>
                      <a:r>
                        <a:rPr lang="hu-HU" sz="1800" baseline="0" dirty="0" err="1">
                          <a:solidFill>
                            <a:srgbClr val="294143"/>
                          </a:solidFill>
                        </a:rPr>
                        <a:t>Noradrenaline</a:t>
                      </a:r>
                      <a:endParaRPr lang="hu-HU" sz="1800" baseline="0" dirty="0">
                        <a:solidFill>
                          <a:srgbClr val="294143"/>
                        </a:solidFill>
                      </a:endParaRP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b="0" dirty="0">
                          <a:solidFill>
                            <a:srgbClr val="294143"/>
                          </a:solidFill>
                        </a:rPr>
                        <a:t>-</a:t>
                      </a: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2" name="Rectangle 6">
            <a:extLst>
              <a:ext uri="{FF2B5EF4-FFF2-40B4-BE49-F238E27FC236}">
                <a16:creationId xmlns:a16="http://schemas.microsoft.com/office/drawing/2014/main" id="{248F91D6-A4A6-EA4C-8296-4950DB8C3324}"/>
              </a:ext>
            </a:extLst>
          </p:cNvPr>
          <p:cNvSpPr>
            <a:spLocks noGrp="1" noChangeArrowheads="1"/>
          </p:cNvSpPr>
          <p:nvPr>
            <p:ph type="title"/>
          </p:nvPr>
        </p:nvSpPr>
        <p:spPr>
          <a:xfrm>
            <a:off x="2336999" y="116632"/>
            <a:ext cx="8256587" cy="838200"/>
          </a:xfrm>
          <a:noFill/>
        </p:spPr>
        <p:txBody>
          <a:bodyPr/>
          <a:lstStyle/>
          <a:p>
            <a:r>
              <a:rPr lang="hu-HU" altLang="hu-HU" sz="4000" dirty="0" err="1">
                <a:solidFill>
                  <a:srgbClr val="294143"/>
                </a:solidFill>
              </a:rPr>
              <a:t>Postoperative</a:t>
            </a:r>
            <a:r>
              <a:rPr lang="hu-HU" altLang="hu-HU" sz="4000" dirty="0">
                <a:solidFill>
                  <a:srgbClr val="294143"/>
                </a:solidFill>
              </a:rPr>
              <a:t> </a:t>
            </a:r>
            <a:r>
              <a:rPr lang="hu-HU" altLang="hu-HU" sz="4000" dirty="0" err="1">
                <a:solidFill>
                  <a:srgbClr val="294143"/>
                </a:solidFill>
              </a:rPr>
              <a:t>day</a:t>
            </a:r>
            <a:r>
              <a:rPr lang="hu-HU" altLang="hu-HU" sz="4000" dirty="0">
                <a:solidFill>
                  <a:srgbClr val="294143"/>
                </a:solidFill>
              </a:rPr>
              <a:t> 3. 9:00 a.m. </a:t>
            </a:r>
          </a:p>
        </p:txBody>
      </p:sp>
      <p:graphicFrame>
        <p:nvGraphicFramePr>
          <p:cNvPr id="15" name="Táblázat 14">
            <a:extLst>
              <a:ext uri="{FF2B5EF4-FFF2-40B4-BE49-F238E27FC236}">
                <a16:creationId xmlns:a16="http://schemas.microsoft.com/office/drawing/2014/main" id="{FB0F40B1-5D36-2448-9D08-BA6CA5942080}"/>
              </a:ext>
            </a:extLst>
          </p:cNvPr>
          <p:cNvGraphicFramePr>
            <a:graphicFrameLocks noGrp="1"/>
          </p:cNvGraphicFramePr>
          <p:nvPr/>
        </p:nvGraphicFramePr>
        <p:xfrm>
          <a:off x="2135386" y="4538663"/>
          <a:ext cx="3529013" cy="1482724"/>
        </p:xfrm>
        <a:graphic>
          <a:graphicData uri="http://schemas.openxmlformats.org/drawingml/2006/table">
            <a:tbl>
              <a:tblPr firstRow="1" bandRow="1">
                <a:tableStyleId>{5C22544A-7EE6-4342-B048-85BDC9FD1C3A}</a:tableStyleId>
              </a:tblPr>
              <a:tblGrid>
                <a:gridCol w="1844737">
                  <a:extLst>
                    <a:ext uri="{9D8B030D-6E8A-4147-A177-3AD203B41FA5}">
                      <a16:colId xmlns:a16="http://schemas.microsoft.com/office/drawing/2014/main" val="20000"/>
                    </a:ext>
                  </a:extLst>
                </a:gridCol>
                <a:gridCol w="1684276">
                  <a:extLst>
                    <a:ext uri="{9D8B030D-6E8A-4147-A177-3AD203B41FA5}">
                      <a16:colId xmlns:a16="http://schemas.microsoft.com/office/drawing/2014/main" val="20001"/>
                    </a:ext>
                  </a:extLst>
                </a:gridCol>
              </a:tblGrid>
              <a:tr h="370681">
                <a:tc>
                  <a:txBody>
                    <a:bodyPr/>
                    <a:lstStyle/>
                    <a:p>
                      <a:r>
                        <a:rPr lang="hu-HU" sz="1800" b="0" dirty="0">
                          <a:solidFill>
                            <a:srgbClr val="294143"/>
                          </a:solidFill>
                        </a:rPr>
                        <a:t>pH</a:t>
                      </a:r>
                      <a:endParaRPr lang="hu-HU" sz="1800" b="0" baseline="-25000" dirty="0">
                        <a:solidFill>
                          <a:srgbClr val="294143"/>
                        </a:solidFill>
                      </a:endParaRPr>
                    </a:p>
                  </a:txBody>
                  <a:tcPr marL="91455" marR="9145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b="0" dirty="0">
                          <a:solidFill>
                            <a:srgbClr val="294143"/>
                          </a:solidFill>
                        </a:rPr>
                        <a:t>7.34</a:t>
                      </a:r>
                    </a:p>
                  </a:txBody>
                  <a:tcPr marL="91455" marR="9145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681">
                <a:tc>
                  <a:txBody>
                    <a:bodyPr/>
                    <a:lstStyle/>
                    <a:p>
                      <a:r>
                        <a:rPr lang="hu-HU" sz="1800" dirty="0">
                          <a:solidFill>
                            <a:srgbClr val="294143"/>
                          </a:solidFill>
                        </a:rPr>
                        <a:t>pCO</a:t>
                      </a:r>
                      <a:r>
                        <a:rPr lang="hu-HU" sz="1800" baseline="-25000" dirty="0">
                          <a:solidFill>
                            <a:srgbClr val="294143"/>
                          </a:solidFill>
                        </a:rPr>
                        <a:t>2</a:t>
                      </a:r>
                      <a:r>
                        <a:rPr lang="hu-HU" sz="1800" dirty="0">
                          <a:solidFill>
                            <a:srgbClr val="294143"/>
                          </a:solidFill>
                        </a:rPr>
                        <a:t> (</a:t>
                      </a:r>
                      <a:r>
                        <a:rPr lang="hu-HU" sz="1800" dirty="0" err="1">
                          <a:solidFill>
                            <a:srgbClr val="294143"/>
                          </a:solidFill>
                        </a:rPr>
                        <a:t>mmHg</a:t>
                      </a:r>
                      <a:r>
                        <a:rPr lang="hu-HU" sz="1800" dirty="0">
                          <a:solidFill>
                            <a:srgbClr val="294143"/>
                          </a:solidFill>
                        </a:rPr>
                        <a:t>)</a:t>
                      </a:r>
                    </a:p>
                  </a:txBody>
                  <a:tcPr marL="91455" marR="9145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dirty="0">
                          <a:solidFill>
                            <a:srgbClr val="294143"/>
                          </a:solidFill>
                        </a:rPr>
                        <a:t>46</a:t>
                      </a:r>
                    </a:p>
                  </a:txBody>
                  <a:tcPr marL="91455" marR="9145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681">
                <a:tc>
                  <a:txBody>
                    <a:bodyPr/>
                    <a:lstStyle/>
                    <a:p>
                      <a:r>
                        <a:rPr lang="hu-HU" sz="1800" dirty="0">
                          <a:solidFill>
                            <a:srgbClr val="294143"/>
                          </a:solidFill>
                        </a:rPr>
                        <a:t>HCO</a:t>
                      </a:r>
                      <a:r>
                        <a:rPr lang="hu-HU" sz="1800" baseline="-25000" dirty="0">
                          <a:solidFill>
                            <a:srgbClr val="294143"/>
                          </a:solidFill>
                        </a:rPr>
                        <a:t>3</a:t>
                      </a:r>
                      <a:r>
                        <a:rPr lang="hu-HU" sz="1800" dirty="0">
                          <a:solidFill>
                            <a:srgbClr val="294143"/>
                          </a:solidFill>
                        </a:rPr>
                        <a:t> (</a:t>
                      </a:r>
                      <a:r>
                        <a:rPr lang="hu-HU" sz="1800" dirty="0" err="1">
                          <a:solidFill>
                            <a:srgbClr val="294143"/>
                          </a:solidFill>
                        </a:rPr>
                        <a:t>mmol</a:t>
                      </a:r>
                      <a:r>
                        <a:rPr lang="hu-HU" sz="1800" dirty="0">
                          <a:solidFill>
                            <a:srgbClr val="294143"/>
                          </a:solidFill>
                        </a:rPr>
                        <a:t>/l)</a:t>
                      </a:r>
                    </a:p>
                  </a:txBody>
                  <a:tcPr marL="91455" marR="9145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dirty="0">
                          <a:solidFill>
                            <a:srgbClr val="294143"/>
                          </a:solidFill>
                        </a:rPr>
                        <a:t>26</a:t>
                      </a:r>
                    </a:p>
                  </a:txBody>
                  <a:tcPr marL="91455" marR="9145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681">
                <a:tc>
                  <a:txBody>
                    <a:bodyPr/>
                    <a:lstStyle/>
                    <a:p>
                      <a:r>
                        <a:rPr lang="hu-HU" sz="1800" dirty="0" err="1">
                          <a:solidFill>
                            <a:srgbClr val="294143"/>
                          </a:solidFill>
                        </a:rPr>
                        <a:t>Lactate</a:t>
                      </a:r>
                      <a:r>
                        <a:rPr lang="hu-HU" sz="1800" dirty="0">
                          <a:solidFill>
                            <a:srgbClr val="294143"/>
                          </a:solidFill>
                        </a:rPr>
                        <a:t> (</a:t>
                      </a:r>
                      <a:r>
                        <a:rPr lang="hu-HU" sz="1800" dirty="0" err="1">
                          <a:solidFill>
                            <a:srgbClr val="294143"/>
                          </a:solidFill>
                        </a:rPr>
                        <a:t>mmol</a:t>
                      </a:r>
                      <a:r>
                        <a:rPr lang="hu-HU" sz="1800" dirty="0">
                          <a:solidFill>
                            <a:srgbClr val="294143"/>
                          </a:solidFill>
                        </a:rPr>
                        <a:t>/l)</a:t>
                      </a:r>
                    </a:p>
                  </a:txBody>
                  <a:tcPr marL="91455" marR="9145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dirty="0">
                          <a:solidFill>
                            <a:srgbClr val="294143"/>
                          </a:solidFill>
                        </a:rPr>
                        <a:t>1.9</a:t>
                      </a:r>
                    </a:p>
                  </a:txBody>
                  <a:tcPr marL="91455" marR="9145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16" name="Táblázat 15">
            <a:extLst>
              <a:ext uri="{FF2B5EF4-FFF2-40B4-BE49-F238E27FC236}">
                <a16:creationId xmlns:a16="http://schemas.microsoft.com/office/drawing/2014/main" id="{888FE3E0-F874-6E47-9030-49D3E3391B2E}"/>
              </a:ext>
            </a:extLst>
          </p:cNvPr>
          <p:cNvGraphicFramePr>
            <a:graphicFrameLocks noGrp="1"/>
          </p:cNvGraphicFramePr>
          <p:nvPr/>
        </p:nvGraphicFramePr>
        <p:xfrm>
          <a:off x="6743899" y="4548188"/>
          <a:ext cx="3240088" cy="1112838"/>
        </p:xfrm>
        <a:graphic>
          <a:graphicData uri="http://schemas.openxmlformats.org/drawingml/2006/table">
            <a:tbl>
              <a:tblPr firstRow="1" bandRow="1">
                <a:tableStyleId>{5C22544A-7EE6-4342-B048-85BDC9FD1C3A}</a:tableStyleId>
              </a:tblPr>
              <a:tblGrid>
                <a:gridCol w="1620044">
                  <a:extLst>
                    <a:ext uri="{9D8B030D-6E8A-4147-A177-3AD203B41FA5}">
                      <a16:colId xmlns:a16="http://schemas.microsoft.com/office/drawing/2014/main" val="20000"/>
                    </a:ext>
                  </a:extLst>
                </a:gridCol>
                <a:gridCol w="1620044">
                  <a:extLst>
                    <a:ext uri="{9D8B030D-6E8A-4147-A177-3AD203B41FA5}">
                      <a16:colId xmlns:a16="http://schemas.microsoft.com/office/drawing/2014/main" val="20001"/>
                    </a:ext>
                  </a:extLst>
                </a:gridCol>
              </a:tblGrid>
              <a:tr h="370946">
                <a:tc>
                  <a:txBody>
                    <a:bodyPr/>
                    <a:lstStyle/>
                    <a:p>
                      <a:r>
                        <a:rPr lang="hu-HU" sz="1800" b="0" dirty="0">
                          <a:solidFill>
                            <a:srgbClr val="294143"/>
                          </a:solidFill>
                        </a:rPr>
                        <a:t>pCO</a:t>
                      </a:r>
                      <a:r>
                        <a:rPr lang="hu-HU" sz="1800" b="0" baseline="-25000" dirty="0">
                          <a:solidFill>
                            <a:srgbClr val="294143"/>
                          </a:solidFill>
                        </a:rPr>
                        <a:t>2</a:t>
                      </a:r>
                    </a:p>
                  </a:txBody>
                  <a:tcPr marL="91432" marR="91432"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b="0" dirty="0">
                          <a:solidFill>
                            <a:srgbClr val="294143"/>
                          </a:solidFill>
                        </a:rPr>
                        <a:t>50mmHg</a:t>
                      </a:r>
                    </a:p>
                  </a:txBody>
                  <a:tcPr marL="91432" marR="91432"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946">
                <a:tc>
                  <a:txBody>
                    <a:bodyPr/>
                    <a:lstStyle/>
                    <a:p>
                      <a:r>
                        <a:rPr lang="hu-HU" sz="1800" dirty="0">
                          <a:solidFill>
                            <a:srgbClr val="294143"/>
                          </a:solidFill>
                        </a:rPr>
                        <a:t>P(v-a)CO</a:t>
                      </a:r>
                      <a:r>
                        <a:rPr lang="hu-HU" sz="1800" baseline="-25000" dirty="0">
                          <a:solidFill>
                            <a:srgbClr val="294143"/>
                          </a:solidFill>
                        </a:rPr>
                        <a:t>2</a:t>
                      </a:r>
                    </a:p>
                  </a:txBody>
                  <a:tcPr marL="91432" marR="91432"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b="0" dirty="0">
                          <a:solidFill>
                            <a:srgbClr val="294143"/>
                          </a:solidFill>
                        </a:rPr>
                        <a:t>4</a:t>
                      </a:r>
                      <a:r>
                        <a:rPr lang="hu-HU" sz="1800" b="0" baseline="0" dirty="0">
                          <a:solidFill>
                            <a:srgbClr val="294143"/>
                          </a:solidFill>
                        </a:rPr>
                        <a:t> </a:t>
                      </a:r>
                      <a:r>
                        <a:rPr lang="hu-HU" sz="1800" b="0" dirty="0" err="1">
                          <a:solidFill>
                            <a:srgbClr val="294143"/>
                          </a:solidFill>
                        </a:rPr>
                        <a:t>mmHg</a:t>
                      </a:r>
                      <a:endParaRPr lang="hu-HU" sz="1800" b="0" dirty="0">
                        <a:solidFill>
                          <a:srgbClr val="294143"/>
                        </a:solidFill>
                      </a:endParaRPr>
                    </a:p>
                  </a:txBody>
                  <a:tcPr marL="91432" marR="91432"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946">
                <a:tc>
                  <a:txBody>
                    <a:bodyPr/>
                    <a:lstStyle/>
                    <a:p>
                      <a:r>
                        <a:rPr lang="hu-HU" sz="1800" dirty="0">
                          <a:solidFill>
                            <a:srgbClr val="294143"/>
                          </a:solidFill>
                        </a:rPr>
                        <a:t>ScvO</a:t>
                      </a:r>
                      <a:r>
                        <a:rPr lang="hu-HU" sz="1800" baseline="-25000" dirty="0">
                          <a:solidFill>
                            <a:srgbClr val="294143"/>
                          </a:solidFill>
                        </a:rPr>
                        <a:t>2</a:t>
                      </a:r>
                    </a:p>
                  </a:txBody>
                  <a:tcPr marL="91432" marR="91432"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dirty="0">
                          <a:solidFill>
                            <a:srgbClr val="294143"/>
                          </a:solidFill>
                        </a:rPr>
                        <a:t>73 %</a:t>
                      </a:r>
                      <a:endParaRPr lang="hu-HU" sz="1800" b="0" dirty="0">
                        <a:solidFill>
                          <a:srgbClr val="294143"/>
                        </a:solidFill>
                      </a:endParaRPr>
                    </a:p>
                  </a:txBody>
                  <a:tcPr marL="91432" marR="91432"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17" name="Táblázat 11">
            <a:extLst>
              <a:ext uri="{FF2B5EF4-FFF2-40B4-BE49-F238E27FC236}">
                <a16:creationId xmlns:a16="http://schemas.microsoft.com/office/drawing/2014/main" id="{2A941AD5-AB16-9944-B6C9-01ADA6AF1204}"/>
              </a:ext>
            </a:extLst>
          </p:cNvPr>
          <p:cNvGraphicFramePr>
            <a:graphicFrameLocks noGrp="1"/>
          </p:cNvGraphicFramePr>
          <p:nvPr/>
        </p:nvGraphicFramePr>
        <p:xfrm>
          <a:off x="6699449" y="2162175"/>
          <a:ext cx="3068637" cy="1112838"/>
        </p:xfrm>
        <a:graphic>
          <a:graphicData uri="http://schemas.openxmlformats.org/drawingml/2006/table">
            <a:tbl>
              <a:tblPr firstRow="1" bandRow="1">
                <a:tableStyleId>{5C22544A-7EE6-4342-B048-85BDC9FD1C3A}</a:tableStyleId>
              </a:tblPr>
              <a:tblGrid>
                <a:gridCol w="908499">
                  <a:extLst>
                    <a:ext uri="{9D8B030D-6E8A-4147-A177-3AD203B41FA5}">
                      <a16:colId xmlns:a16="http://schemas.microsoft.com/office/drawing/2014/main" val="20000"/>
                    </a:ext>
                  </a:extLst>
                </a:gridCol>
                <a:gridCol w="2160138">
                  <a:extLst>
                    <a:ext uri="{9D8B030D-6E8A-4147-A177-3AD203B41FA5}">
                      <a16:colId xmlns:a16="http://schemas.microsoft.com/office/drawing/2014/main" val="20001"/>
                    </a:ext>
                  </a:extLst>
                </a:gridCol>
              </a:tblGrid>
              <a:tr h="370946">
                <a:tc>
                  <a:txBody>
                    <a:bodyPr/>
                    <a:lstStyle/>
                    <a:p>
                      <a:r>
                        <a:rPr lang="hu-HU" sz="1800" b="0" dirty="0">
                          <a:solidFill>
                            <a:srgbClr val="294143"/>
                          </a:solidFill>
                        </a:rPr>
                        <a:t>FiO</a:t>
                      </a:r>
                      <a:r>
                        <a:rPr lang="hu-HU" sz="1800" b="0" baseline="-25000" dirty="0">
                          <a:solidFill>
                            <a:srgbClr val="294143"/>
                          </a:solidFill>
                        </a:rPr>
                        <a:t>2</a:t>
                      </a:r>
                    </a:p>
                  </a:txBody>
                  <a:tcPr marL="91430" marR="91430"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b="0" dirty="0">
                          <a:solidFill>
                            <a:srgbClr val="294143"/>
                          </a:solidFill>
                        </a:rPr>
                        <a:t>0.5</a:t>
                      </a:r>
                    </a:p>
                  </a:txBody>
                  <a:tcPr marL="91430" marR="91430"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946">
                <a:tc>
                  <a:txBody>
                    <a:bodyPr/>
                    <a:lstStyle/>
                    <a:p>
                      <a:r>
                        <a:rPr lang="hu-HU" sz="1800" dirty="0">
                          <a:solidFill>
                            <a:srgbClr val="294143"/>
                          </a:solidFill>
                        </a:rPr>
                        <a:t>PEEP</a:t>
                      </a:r>
                    </a:p>
                  </a:txBody>
                  <a:tcPr marL="91430" marR="91430"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b="0" dirty="0">
                          <a:solidFill>
                            <a:srgbClr val="294143"/>
                          </a:solidFill>
                        </a:rPr>
                        <a:t>8</a:t>
                      </a:r>
                      <a:r>
                        <a:rPr lang="hu-HU" sz="1800" b="0" baseline="0" dirty="0">
                          <a:solidFill>
                            <a:srgbClr val="294143"/>
                          </a:solidFill>
                        </a:rPr>
                        <a:t> </a:t>
                      </a:r>
                      <a:r>
                        <a:rPr lang="hu-HU" sz="1800" b="0" dirty="0">
                          <a:solidFill>
                            <a:srgbClr val="294143"/>
                          </a:solidFill>
                        </a:rPr>
                        <a:t>cmH</a:t>
                      </a:r>
                      <a:r>
                        <a:rPr lang="hu-HU" sz="1800" b="0" baseline="-25000" dirty="0">
                          <a:solidFill>
                            <a:srgbClr val="294143"/>
                          </a:solidFill>
                        </a:rPr>
                        <a:t>2</a:t>
                      </a:r>
                      <a:r>
                        <a:rPr lang="hu-HU" sz="1800" b="0" dirty="0">
                          <a:solidFill>
                            <a:srgbClr val="294143"/>
                          </a:solidFill>
                        </a:rPr>
                        <a:t>O</a:t>
                      </a:r>
                    </a:p>
                  </a:txBody>
                  <a:tcPr marL="91430" marR="91430"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946">
                <a:tc>
                  <a:txBody>
                    <a:bodyPr/>
                    <a:lstStyle/>
                    <a:p>
                      <a:r>
                        <a:rPr lang="hu-HU" sz="1800" dirty="0">
                          <a:solidFill>
                            <a:srgbClr val="294143"/>
                          </a:solidFill>
                        </a:rPr>
                        <a:t>PaO</a:t>
                      </a:r>
                      <a:r>
                        <a:rPr lang="hu-HU" sz="1800" baseline="-25000" dirty="0">
                          <a:solidFill>
                            <a:srgbClr val="294143"/>
                          </a:solidFill>
                        </a:rPr>
                        <a:t>2</a:t>
                      </a:r>
                    </a:p>
                  </a:txBody>
                  <a:tcPr marL="91430" marR="91430"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b="0" dirty="0">
                          <a:solidFill>
                            <a:srgbClr val="294143"/>
                          </a:solidFill>
                        </a:rPr>
                        <a:t>96 </a:t>
                      </a:r>
                      <a:r>
                        <a:rPr lang="hu-HU" sz="1800" b="0" dirty="0" err="1">
                          <a:solidFill>
                            <a:srgbClr val="294143"/>
                          </a:solidFill>
                        </a:rPr>
                        <a:t>mmHg</a:t>
                      </a:r>
                      <a:endParaRPr lang="hu-HU" sz="1800" b="0" dirty="0">
                        <a:solidFill>
                          <a:srgbClr val="294143"/>
                        </a:solidFill>
                      </a:endParaRPr>
                    </a:p>
                  </a:txBody>
                  <a:tcPr marL="91430" marR="91430"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19" name="Ellipszis feliratnak 7">
            <a:extLst>
              <a:ext uri="{FF2B5EF4-FFF2-40B4-BE49-F238E27FC236}">
                <a16:creationId xmlns:a16="http://schemas.microsoft.com/office/drawing/2014/main" id="{C6B5C6DB-C8AC-E64F-87C6-C33E7B2BA75A}"/>
              </a:ext>
            </a:extLst>
          </p:cNvPr>
          <p:cNvSpPr>
            <a:spLocks noChangeArrowheads="1"/>
          </p:cNvSpPr>
          <p:nvPr/>
        </p:nvSpPr>
        <p:spPr bwMode="auto">
          <a:xfrm>
            <a:off x="-37476" y="1451063"/>
            <a:ext cx="3311525" cy="975445"/>
          </a:xfrm>
          <a:prstGeom prst="wedgeEllipseCallout">
            <a:avLst>
              <a:gd name="adj1" fmla="val 89610"/>
              <a:gd name="adj2" fmla="val 99401"/>
            </a:avLst>
          </a:prstGeom>
          <a:solidFill>
            <a:srgbClr val="FFC000"/>
          </a:solidFill>
          <a:ln w="28575">
            <a:solidFill>
              <a:srgbClr val="FF33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2800" dirty="0" err="1">
                <a:solidFill>
                  <a:srgbClr val="294143"/>
                </a:solidFill>
              </a:rPr>
              <a:t>Would</a:t>
            </a:r>
            <a:r>
              <a:rPr lang="hu-HU" altLang="hu-HU" sz="2800" dirty="0">
                <a:solidFill>
                  <a:srgbClr val="294143"/>
                </a:solidFill>
              </a:rPr>
              <a:t> </a:t>
            </a:r>
            <a:r>
              <a:rPr lang="hu-HU" altLang="hu-HU" sz="2800" dirty="0" err="1">
                <a:solidFill>
                  <a:srgbClr val="294143"/>
                </a:solidFill>
              </a:rPr>
              <a:t>you</a:t>
            </a:r>
            <a:r>
              <a:rPr lang="hu-HU" altLang="hu-HU" sz="2800" dirty="0">
                <a:solidFill>
                  <a:srgbClr val="294143"/>
                </a:solidFill>
              </a:rPr>
              <a:t> </a:t>
            </a:r>
            <a:r>
              <a:rPr lang="hu-HU" altLang="hu-HU" sz="2800" dirty="0" err="1">
                <a:solidFill>
                  <a:srgbClr val="294143"/>
                </a:solidFill>
              </a:rPr>
              <a:t>transfuse</a:t>
            </a:r>
            <a:r>
              <a:rPr lang="hu-HU" altLang="hu-HU" sz="2800" dirty="0">
                <a:solidFill>
                  <a:srgbClr val="294143"/>
                </a:solidFill>
              </a:rPr>
              <a:t>?</a:t>
            </a:r>
          </a:p>
        </p:txBody>
      </p:sp>
      <p:sp>
        <p:nvSpPr>
          <p:cNvPr id="20" name="Lekerekített téglalap 2">
            <a:extLst>
              <a:ext uri="{FF2B5EF4-FFF2-40B4-BE49-F238E27FC236}">
                <a16:creationId xmlns:a16="http://schemas.microsoft.com/office/drawing/2014/main" id="{56DFEDB7-0AC4-904A-96CB-75600EFA8C51}"/>
              </a:ext>
            </a:extLst>
          </p:cNvPr>
          <p:cNvSpPr>
            <a:spLocks noChangeArrowheads="1"/>
          </p:cNvSpPr>
          <p:nvPr/>
        </p:nvSpPr>
        <p:spPr bwMode="auto">
          <a:xfrm>
            <a:off x="2741202" y="4489289"/>
            <a:ext cx="5989267" cy="857570"/>
          </a:xfrm>
          <a:prstGeom prst="roundRect">
            <a:avLst>
              <a:gd name="adj" fmla="val 16667"/>
            </a:avLst>
          </a:prstGeom>
          <a:solidFill>
            <a:srgbClr val="FFC000"/>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000" dirty="0">
                <a:solidFill>
                  <a:srgbClr val="294143"/>
                </a:solidFill>
              </a:rPr>
              <a:t>No - </a:t>
            </a:r>
            <a:r>
              <a:rPr lang="hu-HU" altLang="hu-HU" sz="4000" dirty="0" err="1">
                <a:solidFill>
                  <a:srgbClr val="294143"/>
                </a:solidFill>
              </a:rPr>
              <a:t>there</a:t>
            </a:r>
            <a:r>
              <a:rPr lang="hu-HU" altLang="hu-HU" sz="4000" dirty="0">
                <a:solidFill>
                  <a:srgbClr val="294143"/>
                </a:solidFill>
              </a:rPr>
              <a:t> is </a:t>
            </a:r>
            <a:r>
              <a:rPr lang="hu-HU" altLang="hu-HU" sz="4000" dirty="0" err="1">
                <a:solidFill>
                  <a:srgbClr val="294143"/>
                </a:solidFill>
              </a:rPr>
              <a:t>time</a:t>
            </a:r>
            <a:r>
              <a:rPr lang="hu-HU" altLang="hu-HU" sz="4000" dirty="0">
                <a:solidFill>
                  <a:srgbClr val="294143"/>
                </a:solidFill>
              </a:rPr>
              <a:t> </a:t>
            </a:r>
            <a:r>
              <a:rPr lang="hu-HU" altLang="hu-HU" sz="4000" dirty="0" err="1">
                <a:solidFill>
                  <a:srgbClr val="294143"/>
                </a:solidFill>
              </a:rPr>
              <a:t>to</a:t>
            </a:r>
            <a:r>
              <a:rPr lang="hu-HU" altLang="hu-HU" sz="4000" dirty="0">
                <a:solidFill>
                  <a:srgbClr val="294143"/>
                </a:solidFill>
              </a:rPr>
              <a:t> </a:t>
            </a:r>
            <a:r>
              <a:rPr lang="hu-HU" altLang="hu-HU" sz="4000" dirty="0" err="1">
                <a:solidFill>
                  <a:srgbClr val="294143"/>
                </a:solidFill>
              </a:rPr>
              <a:t>wait</a:t>
            </a:r>
            <a:endParaRPr lang="hu-HU" altLang="hu-HU" sz="4000" dirty="0">
              <a:solidFill>
                <a:srgbClr val="294143"/>
              </a:solidFill>
            </a:endParaRPr>
          </a:p>
        </p:txBody>
      </p:sp>
    </p:spTree>
    <p:custDataLst>
      <p:tags r:id="rId1"/>
    </p:custDataLst>
    <p:extLst>
      <p:ext uri="{BB962C8B-B14F-4D97-AF65-F5344CB8AC3E}">
        <p14:creationId xmlns:p14="http://schemas.microsoft.com/office/powerpoint/2010/main" val="1230946543"/>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strVal val="#ppt_w*0.70"/>
                                          </p:val>
                                        </p:tav>
                                        <p:tav tm="100000">
                                          <p:val>
                                            <p:strVal val="#ppt_w"/>
                                          </p:val>
                                        </p:tav>
                                      </p:tavLst>
                                    </p:anim>
                                    <p:anim calcmode="lin" valueType="num">
                                      <p:cBhvr>
                                        <p:cTn id="8" dur="1000" fill="hold"/>
                                        <p:tgtEl>
                                          <p:spTgt spid="19"/>
                                        </p:tgtEl>
                                        <p:attrNameLst>
                                          <p:attrName>ppt_h</p:attrName>
                                        </p:attrNameLst>
                                      </p:cBhvr>
                                      <p:tavLst>
                                        <p:tav tm="0">
                                          <p:val>
                                            <p:strVal val="#ppt_h"/>
                                          </p:val>
                                        </p:tav>
                                        <p:tav tm="100000">
                                          <p:val>
                                            <p:strVal val="#ppt_h"/>
                                          </p:val>
                                        </p:tav>
                                      </p:tavLst>
                                    </p:anim>
                                    <p:animEffect transition="in" filter="fade">
                                      <p:cBhvr>
                                        <p:cTn id="9" dur="10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 calcmode="lin" valueType="num">
                                      <p:cBhvr>
                                        <p:cTn id="14" dur="500" fill="hold"/>
                                        <p:tgtEl>
                                          <p:spTgt spid="20"/>
                                        </p:tgtEl>
                                        <p:attrNameLst>
                                          <p:attrName>ppt_w</p:attrName>
                                        </p:attrNameLst>
                                      </p:cBhvr>
                                      <p:tavLst>
                                        <p:tav tm="0">
                                          <p:val>
                                            <p:fltVal val="0"/>
                                          </p:val>
                                        </p:tav>
                                        <p:tav tm="100000">
                                          <p:val>
                                            <p:strVal val="#ppt_w"/>
                                          </p:val>
                                        </p:tav>
                                      </p:tavLst>
                                    </p:anim>
                                    <p:anim calcmode="lin" valueType="num">
                                      <p:cBhvr>
                                        <p:cTn id="15" dur="500" fill="hold"/>
                                        <p:tgtEl>
                                          <p:spTgt spid="20"/>
                                        </p:tgtEl>
                                        <p:attrNameLst>
                                          <p:attrName>ppt_h</p:attrName>
                                        </p:attrNameLst>
                                      </p:cBhvr>
                                      <p:tavLst>
                                        <p:tav tm="0">
                                          <p:val>
                                            <p:fltVal val="0"/>
                                          </p:val>
                                        </p:tav>
                                        <p:tav tm="100000">
                                          <p:val>
                                            <p:strVal val="#ppt_h"/>
                                          </p:val>
                                        </p:tav>
                                      </p:tavLst>
                                    </p:anim>
                                    <p:animEffect transition="in" filter="fade">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0" name="Rectangle 7">
            <a:extLst>
              <a:ext uri="{FF2B5EF4-FFF2-40B4-BE49-F238E27FC236}">
                <a16:creationId xmlns:a16="http://schemas.microsoft.com/office/drawing/2014/main" id="{035C81A3-AEB9-7D48-9D14-9ECFD6E09D6F}"/>
              </a:ext>
            </a:extLst>
          </p:cNvPr>
          <p:cNvSpPr txBox="1">
            <a:spLocks noChangeArrowheads="1"/>
          </p:cNvSpPr>
          <p:nvPr/>
        </p:nvSpPr>
        <p:spPr bwMode="auto">
          <a:xfrm>
            <a:off x="794766" y="1484313"/>
            <a:ext cx="11061873"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406405" indent="-406405" algn="l" defTabSz="903122" rtl="0" eaLnBrk="0" fontAlgn="base" hangingPunct="0">
              <a:spcBef>
                <a:spcPct val="20000"/>
              </a:spcBef>
              <a:spcAft>
                <a:spcPct val="0"/>
              </a:spcAft>
              <a:buSzPct val="100000"/>
              <a:buChar char="•"/>
              <a:defRPr sz="3793">
                <a:solidFill>
                  <a:schemeClr val="tx1"/>
                </a:solidFill>
                <a:latin typeface="+mn-lt"/>
                <a:ea typeface="+mn-ea"/>
                <a:cs typeface="+mn-cs"/>
              </a:defRPr>
            </a:lvl1pPr>
            <a:lvl2pPr marL="880544" indent="-338671" algn="l" defTabSz="903122" rtl="0" eaLnBrk="0" fontAlgn="base" hangingPunct="0">
              <a:spcBef>
                <a:spcPct val="20000"/>
              </a:spcBef>
              <a:spcAft>
                <a:spcPct val="0"/>
              </a:spcAft>
              <a:buSzPct val="100000"/>
              <a:buChar char="–"/>
              <a:defRPr sz="3319">
                <a:solidFill>
                  <a:schemeClr val="tx1"/>
                </a:solidFill>
                <a:latin typeface="+mn-lt"/>
              </a:defRPr>
            </a:lvl2pPr>
            <a:lvl3pPr marL="1354684" indent="-270937" algn="l" defTabSz="903122" rtl="0" eaLnBrk="0" fontAlgn="base" hangingPunct="0">
              <a:spcBef>
                <a:spcPct val="20000"/>
              </a:spcBef>
              <a:spcAft>
                <a:spcPct val="0"/>
              </a:spcAft>
              <a:buSzPct val="100000"/>
              <a:buChar char="•"/>
              <a:defRPr sz="2844">
                <a:solidFill>
                  <a:schemeClr val="tx1"/>
                </a:solidFill>
                <a:latin typeface="+mn-lt"/>
              </a:defRPr>
            </a:lvl3pPr>
            <a:lvl4pPr marL="1896557" indent="-270937" algn="l" defTabSz="903122" rtl="0" eaLnBrk="0" fontAlgn="base" hangingPunct="0">
              <a:spcBef>
                <a:spcPct val="20000"/>
              </a:spcBef>
              <a:spcAft>
                <a:spcPct val="0"/>
              </a:spcAft>
              <a:buSzPct val="100000"/>
              <a:buChar char="–"/>
              <a:defRPr sz="2370">
                <a:solidFill>
                  <a:schemeClr val="tx1"/>
                </a:solidFill>
                <a:latin typeface="+mn-lt"/>
              </a:defRPr>
            </a:lvl4pPr>
            <a:lvl5pPr marL="2438430" indent="-270937" algn="l" defTabSz="903122" rtl="0" eaLnBrk="0" fontAlgn="base" hangingPunct="0">
              <a:spcBef>
                <a:spcPct val="20000"/>
              </a:spcBef>
              <a:spcAft>
                <a:spcPct val="0"/>
              </a:spcAft>
              <a:buSzPct val="100000"/>
              <a:buChar char="•"/>
              <a:defRPr sz="2370">
                <a:solidFill>
                  <a:schemeClr val="tx1"/>
                </a:solidFill>
                <a:latin typeface="+mn-lt"/>
              </a:defRPr>
            </a:lvl5pPr>
            <a:lvl6pPr marL="2980304" indent="-270937" algn="l" defTabSz="903122" rtl="0" eaLnBrk="0" fontAlgn="base" hangingPunct="0">
              <a:spcBef>
                <a:spcPct val="20000"/>
              </a:spcBef>
              <a:spcAft>
                <a:spcPct val="0"/>
              </a:spcAft>
              <a:buSzPct val="100000"/>
              <a:buChar char="•"/>
              <a:defRPr sz="2370">
                <a:solidFill>
                  <a:schemeClr val="tx1"/>
                </a:solidFill>
                <a:latin typeface="+mn-lt"/>
              </a:defRPr>
            </a:lvl6pPr>
            <a:lvl7pPr marL="3522177" indent="-270937" algn="l" defTabSz="903122" rtl="0" eaLnBrk="0" fontAlgn="base" hangingPunct="0">
              <a:spcBef>
                <a:spcPct val="20000"/>
              </a:spcBef>
              <a:spcAft>
                <a:spcPct val="0"/>
              </a:spcAft>
              <a:buSzPct val="100000"/>
              <a:buChar char="•"/>
              <a:defRPr sz="2370">
                <a:solidFill>
                  <a:schemeClr val="tx1"/>
                </a:solidFill>
                <a:latin typeface="+mn-lt"/>
              </a:defRPr>
            </a:lvl7pPr>
            <a:lvl8pPr marL="4064051" indent="-270937" algn="l" defTabSz="903122" rtl="0" eaLnBrk="0" fontAlgn="base" hangingPunct="0">
              <a:spcBef>
                <a:spcPct val="20000"/>
              </a:spcBef>
              <a:spcAft>
                <a:spcPct val="0"/>
              </a:spcAft>
              <a:buSzPct val="100000"/>
              <a:buChar char="•"/>
              <a:defRPr sz="2370">
                <a:solidFill>
                  <a:schemeClr val="tx1"/>
                </a:solidFill>
                <a:latin typeface="+mn-lt"/>
              </a:defRPr>
            </a:lvl8pPr>
            <a:lvl9pPr marL="4605924" indent="-270937" algn="l" defTabSz="903122" rtl="0" eaLnBrk="0" fontAlgn="base" hangingPunct="0">
              <a:spcBef>
                <a:spcPct val="20000"/>
              </a:spcBef>
              <a:spcAft>
                <a:spcPct val="0"/>
              </a:spcAft>
              <a:buSzPct val="100000"/>
              <a:buChar char="•"/>
              <a:defRPr sz="2370">
                <a:solidFill>
                  <a:schemeClr val="tx1"/>
                </a:solidFill>
                <a:latin typeface="+mn-lt"/>
              </a:defRPr>
            </a:lvl9pPr>
          </a:lstStyle>
          <a:p>
            <a:pPr lvl="2" indent="-209550" algn="ctr">
              <a:lnSpc>
                <a:spcPct val="90000"/>
              </a:lnSpc>
              <a:buFontTx/>
              <a:buNone/>
            </a:pPr>
            <a:r>
              <a:rPr lang="hu-HU" altLang="hu-HU" sz="3600" kern="0">
                <a:solidFill>
                  <a:srgbClr val="294143"/>
                </a:solidFill>
              </a:rPr>
              <a:t>Circulation				Respiratory Function</a:t>
            </a:r>
          </a:p>
          <a:p>
            <a:pPr lvl="3" indent="-209550" algn="ctr">
              <a:lnSpc>
                <a:spcPct val="90000"/>
              </a:lnSpc>
              <a:buFontTx/>
              <a:buNone/>
            </a:pPr>
            <a:r>
              <a:rPr lang="hu-HU" altLang="hu-HU" kern="0">
                <a:solidFill>
                  <a:srgbClr val="294143"/>
                </a:solidFill>
              </a:rPr>
              <a:t>					</a:t>
            </a:r>
          </a:p>
          <a:p>
            <a:pPr lvl="3" indent="-209550" algn="ctr">
              <a:lnSpc>
                <a:spcPct val="90000"/>
              </a:lnSpc>
              <a:buFontTx/>
              <a:buNone/>
            </a:pPr>
            <a:r>
              <a:rPr lang="hu-HU" altLang="hu-HU" kern="0">
                <a:solidFill>
                  <a:srgbClr val="294143"/>
                </a:solidFill>
              </a:rPr>
              <a:t>			</a:t>
            </a:r>
          </a:p>
          <a:p>
            <a:pPr lvl="3" indent="-209550" algn="ctr">
              <a:lnSpc>
                <a:spcPct val="90000"/>
              </a:lnSpc>
              <a:buFontTx/>
              <a:buNone/>
            </a:pPr>
            <a:r>
              <a:rPr lang="hu-HU" altLang="hu-HU" kern="0">
                <a:solidFill>
                  <a:srgbClr val="294143"/>
                </a:solidFill>
              </a:rPr>
              <a:t>					</a:t>
            </a:r>
          </a:p>
          <a:p>
            <a:pPr lvl="3" indent="-209550" algn="ctr">
              <a:lnSpc>
                <a:spcPct val="90000"/>
              </a:lnSpc>
              <a:buFontTx/>
              <a:buNone/>
            </a:pPr>
            <a:r>
              <a:rPr lang="hu-HU" altLang="hu-HU" kern="0">
                <a:solidFill>
                  <a:srgbClr val="294143"/>
                </a:solidFill>
              </a:rPr>
              <a:t>			</a:t>
            </a:r>
          </a:p>
          <a:p>
            <a:pPr lvl="3" indent="-209550" algn="ctr">
              <a:lnSpc>
                <a:spcPct val="90000"/>
              </a:lnSpc>
            </a:pPr>
            <a:endParaRPr lang="hu-HU" altLang="hu-HU" sz="1600" kern="0">
              <a:solidFill>
                <a:srgbClr val="294143"/>
              </a:solidFill>
            </a:endParaRPr>
          </a:p>
          <a:p>
            <a:pPr lvl="2" indent="-209550" algn="ctr">
              <a:lnSpc>
                <a:spcPct val="90000"/>
              </a:lnSpc>
              <a:buFontTx/>
              <a:buNone/>
            </a:pPr>
            <a:r>
              <a:rPr lang="hu-HU" altLang="hu-HU" sz="3600" kern="0">
                <a:solidFill>
                  <a:srgbClr val="294143"/>
                </a:solidFill>
              </a:rPr>
              <a:t>Arterial BG			Central venous BG			</a:t>
            </a:r>
          </a:p>
          <a:p>
            <a:pPr lvl="3" indent="-209550" algn="ctr">
              <a:lnSpc>
                <a:spcPct val="90000"/>
              </a:lnSpc>
              <a:buFontTx/>
              <a:buNone/>
            </a:pPr>
            <a:r>
              <a:rPr lang="hu-HU" altLang="hu-HU" kern="0">
                <a:solidFill>
                  <a:srgbClr val="294143"/>
                </a:solidFill>
              </a:rPr>
              <a:t>	</a:t>
            </a:r>
          </a:p>
        </p:txBody>
      </p:sp>
      <p:sp>
        <p:nvSpPr>
          <p:cNvPr id="11" name="Rectangle 6">
            <a:extLst>
              <a:ext uri="{FF2B5EF4-FFF2-40B4-BE49-F238E27FC236}">
                <a16:creationId xmlns:a16="http://schemas.microsoft.com/office/drawing/2014/main" id="{183157A6-6EB0-2944-BA40-7AC2CD22CC0B}"/>
              </a:ext>
            </a:extLst>
          </p:cNvPr>
          <p:cNvSpPr>
            <a:spLocks noGrp="1" noChangeArrowheads="1"/>
          </p:cNvSpPr>
          <p:nvPr>
            <p:ph type="title"/>
          </p:nvPr>
        </p:nvSpPr>
        <p:spPr>
          <a:xfrm>
            <a:off x="1608881" y="113487"/>
            <a:ext cx="9721368" cy="838200"/>
          </a:xfrm>
          <a:noFill/>
        </p:spPr>
        <p:txBody>
          <a:bodyPr/>
          <a:lstStyle/>
          <a:p>
            <a:r>
              <a:rPr lang="hu-HU" altLang="hu-HU" sz="4000" dirty="0" err="1">
                <a:solidFill>
                  <a:srgbClr val="294143"/>
                </a:solidFill>
              </a:rPr>
              <a:t>Postoperative</a:t>
            </a:r>
            <a:r>
              <a:rPr lang="hu-HU" altLang="hu-HU" sz="4000" dirty="0">
                <a:solidFill>
                  <a:srgbClr val="294143"/>
                </a:solidFill>
              </a:rPr>
              <a:t> </a:t>
            </a:r>
            <a:r>
              <a:rPr lang="hu-HU" altLang="hu-HU" sz="4000" dirty="0" err="1">
                <a:solidFill>
                  <a:srgbClr val="294143"/>
                </a:solidFill>
              </a:rPr>
              <a:t>day</a:t>
            </a:r>
            <a:r>
              <a:rPr lang="hu-HU" altLang="hu-HU" sz="4000" dirty="0">
                <a:solidFill>
                  <a:srgbClr val="294143"/>
                </a:solidFill>
              </a:rPr>
              <a:t> 3. 2:00 </a:t>
            </a:r>
            <a:r>
              <a:rPr lang="hu-HU" altLang="hu-HU" sz="4000" dirty="0" err="1">
                <a:solidFill>
                  <a:srgbClr val="294143"/>
                </a:solidFill>
              </a:rPr>
              <a:t>p.m</a:t>
            </a:r>
            <a:r>
              <a:rPr lang="hu-HU" altLang="hu-HU" sz="4000" dirty="0">
                <a:solidFill>
                  <a:srgbClr val="294143"/>
                </a:solidFill>
              </a:rPr>
              <a:t>. - </a:t>
            </a:r>
            <a:r>
              <a:rPr lang="hu-HU" altLang="hu-HU" sz="4000" dirty="0" err="1">
                <a:solidFill>
                  <a:srgbClr val="294143"/>
                </a:solidFill>
              </a:rPr>
              <a:t>weaning</a:t>
            </a:r>
            <a:endParaRPr lang="hu-HU" altLang="hu-HU" sz="4000" dirty="0">
              <a:solidFill>
                <a:srgbClr val="294143"/>
              </a:solidFill>
            </a:endParaRPr>
          </a:p>
        </p:txBody>
      </p:sp>
      <p:graphicFrame>
        <p:nvGraphicFramePr>
          <p:cNvPr id="12" name="Táblázat 14">
            <a:extLst>
              <a:ext uri="{FF2B5EF4-FFF2-40B4-BE49-F238E27FC236}">
                <a16:creationId xmlns:a16="http://schemas.microsoft.com/office/drawing/2014/main" id="{51D7989D-FE70-7E44-B948-C0EBA42DADBE}"/>
              </a:ext>
            </a:extLst>
          </p:cNvPr>
          <p:cNvGraphicFramePr>
            <a:graphicFrameLocks noGrp="1"/>
          </p:cNvGraphicFramePr>
          <p:nvPr>
            <p:extLst>
              <p:ext uri="{D42A27DB-BD31-4B8C-83A1-F6EECF244321}">
                <p14:modId xmlns:p14="http://schemas.microsoft.com/office/powerpoint/2010/main" val="1519388096"/>
              </p:ext>
            </p:extLst>
          </p:nvPr>
        </p:nvGraphicFramePr>
        <p:xfrm>
          <a:off x="2018729" y="4538663"/>
          <a:ext cx="4016095" cy="1482724"/>
        </p:xfrm>
        <a:graphic>
          <a:graphicData uri="http://schemas.openxmlformats.org/drawingml/2006/table">
            <a:tbl>
              <a:tblPr firstRow="1" bandRow="1">
                <a:tableStyleId>{5C22544A-7EE6-4342-B048-85BDC9FD1C3A}</a:tableStyleId>
              </a:tblPr>
              <a:tblGrid>
                <a:gridCol w="2099352">
                  <a:extLst>
                    <a:ext uri="{9D8B030D-6E8A-4147-A177-3AD203B41FA5}">
                      <a16:colId xmlns:a16="http://schemas.microsoft.com/office/drawing/2014/main" val="20000"/>
                    </a:ext>
                  </a:extLst>
                </a:gridCol>
                <a:gridCol w="1916743">
                  <a:extLst>
                    <a:ext uri="{9D8B030D-6E8A-4147-A177-3AD203B41FA5}">
                      <a16:colId xmlns:a16="http://schemas.microsoft.com/office/drawing/2014/main" val="20001"/>
                    </a:ext>
                  </a:extLst>
                </a:gridCol>
              </a:tblGrid>
              <a:tr h="370681">
                <a:tc>
                  <a:txBody>
                    <a:bodyPr/>
                    <a:lstStyle/>
                    <a:p>
                      <a:r>
                        <a:rPr lang="hu-HU" sz="1800" b="0" dirty="0">
                          <a:solidFill>
                            <a:srgbClr val="294143"/>
                          </a:solidFill>
                        </a:rPr>
                        <a:t>pH</a:t>
                      </a:r>
                      <a:endParaRPr lang="hu-HU" sz="1800" b="0" baseline="-25000" dirty="0">
                        <a:solidFill>
                          <a:srgbClr val="294143"/>
                        </a:solidFill>
                      </a:endParaRPr>
                    </a:p>
                  </a:txBody>
                  <a:tcPr marL="91455" marR="9145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b="0" dirty="0">
                          <a:solidFill>
                            <a:srgbClr val="294143"/>
                          </a:solidFill>
                        </a:rPr>
                        <a:t>7.34</a:t>
                      </a:r>
                    </a:p>
                  </a:txBody>
                  <a:tcPr marL="91455" marR="9145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681">
                <a:tc>
                  <a:txBody>
                    <a:bodyPr/>
                    <a:lstStyle/>
                    <a:p>
                      <a:r>
                        <a:rPr lang="hu-HU" sz="1800" dirty="0">
                          <a:solidFill>
                            <a:srgbClr val="294143"/>
                          </a:solidFill>
                        </a:rPr>
                        <a:t>pCO</a:t>
                      </a:r>
                      <a:r>
                        <a:rPr lang="hu-HU" sz="1800" baseline="-25000" dirty="0">
                          <a:solidFill>
                            <a:srgbClr val="294143"/>
                          </a:solidFill>
                        </a:rPr>
                        <a:t>2</a:t>
                      </a:r>
                      <a:r>
                        <a:rPr lang="hu-HU" sz="1800" dirty="0">
                          <a:solidFill>
                            <a:srgbClr val="294143"/>
                          </a:solidFill>
                        </a:rPr>
                        <a:t> (</a:t>
                      </a:r>
                      <a:r>
                        <a:rPr lang="hu-HU" sz="1800" dirty="0" err="1">
                          <a:solidFill>
                            <a:srgbClr val="294143"/>
                          </a:solidFill>
                        </a:rPr>
                        <a:t>mmHg</a:t>
                      </a:r>
                      <a:r>
                        <a:rPr lang="hu-HU" sz="1800" dirty="0">
                          <a:solidFill>
                            <a:srgbClr val="294143"/>
                          </a:solidFill>
                        </a:rPr>
                        <a:t>)</a:t>
                      </a:r>
                    </a:p>
                  </a:txBody>
                  <a:tcPr marL="91455" marR="9145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dirty="0">
                          <a:solidFill>
                            <a:srgbClr val="294143"/>
                          </a:solidFill>
                        </a:rPr>
                        <a:t>46</a:t>
                      </a:r>
                    </a:p>
                  </a:txBody>
                  <a:tcPr marL="91455" marR="9145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681">
                <a:tc>
                  <a:txBody>
                    <a:bodyPr/>
                    <a:lstStyle/>
                    <a:p>
                      <a:r>
                        <a:rPr lang="hu-HU" sz="1800" dirty="0">
                          <a:solidFill>
                            <a:srgbClr val="294143"/>
                          </a:solidFill>
                        </a:rPr>
                        <a:t>HCO</a:t>
                      </a:r>
                      <a:r>
                        <a:rPr lang="hu-HU" sz="1800" baseline="-25000" dirty="0">
                          <a:solidFill>
                            <a:srgbClr val="294143"/>
                          </a:solidFill>
                        </a:rPr>
                        <a:t>3</a:t>
                      </a:r>
                      <a:r>
                        <a:rPr lang="hu-HU" sz="1800" dirty="0">
                          <a:solidFill>
                            <a:srgbClr val="294143"/>
                          </a:solidFill>
                        </a:rPr>
                        <a:t> (</a:t>
                      </a:r>
                      <a:r>
                        <a:rPr lang="hu-HU" sz="1800" dirty="0" err="1">
                          <a:solidFill>
                            <a:srgbClr val="294143"/>
                          </a:solidFill>
                        </a:rPr>
                        <a:t>mmol</a:t>
                      </a:r>
                      <a:r>
                        <a:rPr lang="hu-HU" sz="1800" dirty="0">
                          <a:solidFill>
                            <a:srgbClr val="294143"/>
                          </a:solidFill>
                        </a:rPr>
                        <a:t>/l)</a:t>
                      </a:r>
                    </a:p>
                  </a:txBody>
                  <a:tcPr marL="91455" marR="9145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dirty="0">
                          <a:solidFill>
                            <a:srgbClr val="294143"/>
                          </a:solidFill>
                        </a:rPr>
                        <a:t>26</a:t>
                      </a:r>
                    </a:p>
                  </a:txBody>
                  <a:tcPr marL="91455" marR="9145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681">
                <a:tc>
                  <a:txBody>
                    <a:bodyPr/>
                    <a:lstStyle/>
                    <a:p>
                      <a:r>
                        <a:rPr lang="hu-HU" sz="1800" dirty="0" err="1">
                          <a:solidFill>
                            <a:srgbClr val="294143"/>
                          </a:solidFill>
                        </a:rPr>
                        <a:t>Lactate</a:t>
                      </a:r>
                      <a:r>
                        <a:rPr lang="hu-HU" sz="1800" dirty="0">
                          <a:solidFill>
                            <a:srgbClr val="294143"/>
                          </a:solidFill>
                        </a:rPr>
                        <a:t> (</a:t>
                      </a:r>
                      <a:r>
                        <a:rPr lang="hu-HU" sz="1800" dirty="0" err="1">
                          <a:solidFill>
                            <a:srgbClr val="294143"/>
                          </a:solidFill>
                        </a:rPr>
                        <a:t>mmol</a:t>
                      </a:r>
                      <a:r>
                        <a:rPr lang="hu-HU" sz="1800" dirty="0">
                          <a:solidFill>
                            <a:srgbClr val="294143"/>
                          </a:solidFill>
                        </a:rPr>
                        <a:t>/l)</a:t>
                      </a:r>
                    </a:p>
                  </a:txBody>
                  <a:tcPr marL="91455" marR="9145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dirty="0">
                          <a:solidFill>
                            <a:srgbClr val="294143"/>
                          </a:solidFill>
                        </a:rPr>
                        <a:t>1.9</a:t>
                      </a:r>
                    </a:p>
                  </a:txBody>
                  <a:tcPr marL="91455" marR="9145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15" name="Táblázat 15">
            <a:extLst>
              <a:ext uri="{FF2B5EF4-FFF2-40B4-BE49-F238E27FC236}">
                <a16:creationId xmlns:a16="http://schemas.microsoft.com/office/drawing/2014/main" id="{63199AEE-3BFB-CE4F-B497-03AFAC1E5C13}"/>
              </a:ext>
            </a:extLst>
          </p:cNvPr>
          <p:cNvGraphicFramePr>
            <a:graphicFrameLocks noGrp="1"/>
          </p:cNvGraphicFramePr>
          <p:nvPr>
            <p:extLst>
              <p:ext uri="{D42A27DB-BD31-4B8C-83A1-F6EECF244321}">
                <p14:modId xmlns:p14="http://schemas.microsoft.com/office/powerpoint/2010/main" val="2331013022"/>
              </p:ext>
            </p:extLst>
          </p:nvPr>
        </p:nvGraphicFramePr>
        <p:xfrm>
          <a:off x="6627242" y="4548188"/>
          <a:ext cx="3687292" cy="1112838"/>
        </p:xfrm>
        <a:graphic>
          <a:graphicData uri="http://schemas.openxmlformats.org/drawingml/2006/table">
            <a:tbl>
              <a:tblPr firstRow="1" bandRow="1">
                <a:tableStyleId>{5C22544A-7EE6-4342-B048-85BDC9FD1C3A}</a:tableStyleId>
              </a:tblPr>
              <a:tblGrid>
                <a:gridCol w="1843646">
                  <a:extLst>
                    <a:ext uri="{9D8B030D-6E8A-4147-A177-3AD203B41FA5}">
                      <a16:colId xmlns:a16="http://schemas.microsoft.com/office/drawing/2014/main" val="20000"/>
                    </a:ext>
                  </a:extLst>
                </a:gridCol>
                <a:gridCol w="1843646">
                  <a:extLst>
                    <a:ext uri="{9D8B030D-6E8A-4147-A177-3AD203B41FA5}">
                      <a16:colId xmlns:a16="http://schemas.microsoft.com/office/drawing/2014/main" val="20001"/>
                    </a:ext>
                  </a:extLst>
                </a:gridCol>
              </a:tblGrid>
              <a:tr h="370946">
                <a:tc>
                  <a:txBody>
                    <a:bodyPr/>
                    <a:lstStyle/>
                    <a:p>
                      <a:r>
                        <a:rPr lang="hu-HU" sz="1800" b="0" dirty="0">
                          <a:solidFill>
                            <a:srgbClr val="294143"/>
                          </a:solidFill>
                        </a:rPr>
                        <a:t>pCO</a:t>
                      </a:r>
                      <a:r>
                        <a:rPr lang="hu-HU" sz="1800" b="0" baseline="-25000" dirty="0">
                          <a:solidFill>
                            <a:srgbClr val="294143"/>
                          </a:solidFill>
                        </a:rPr>
                        <a:t>2</a:t>
                      </a:r>
                    </a:p>
                  </a:txBody>
                  <a:tcPr marL="91432" marR="91432"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b="0" dirty="0">
                          <a:solidFill>
                            <a:srgbClr val="294143"/>
                          </a:solidFill>
                        </a:rPr>
                        <a:t>50mmHg</a:t>
                      </a:r>
                    </a:p>
                  </a:txBody>
                  <a:tcPr marL="91432" marR="91432"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946">
                <a:tc>
                  <a:txBody>
                    <a:bodyPr/>
                    <a:lstStyle/>
                    <a:p>
                      <a:r>
                        <a:rPr lang="hu-HU" sz="1800" dirty="0">
                          <a:solidFill>
                            <a:srgbClr val="294143"/>
                          </a:solidFill>
                        </a:rPr>
                        <a:t>P(v-a)CO</a:t>
                      </a:r>
                      <a:r>
                        <a:rPr lang="hu-HU" sz="1800" baseline="-25000" dirty="0">
                          <a:solidFill>
                            <a:srgbClr val="294143"/>
                          </a:solidFill>
                        </a:rPr>
                        <a:t>2</a:t>
                      </a:r>
                    </a:p>
                  </a:txBody>
                  <a:tcPr marL="91432" marR="91432"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b="0" dirty="0">
                          <a:solidFill>
                            <a:srgbClr val="294143"/>
                          </a:solidFill>
                        </a:rPr>
                        <a:t>4</a:t>
                      </a:r>
                      <a:r>
                        <a:rPr lang="hu-HU" sz="1800" b="0" baseline="0" dirty="0">
                          <a:solidFill>
                            <a:srgbClr val="294143"/>
                          </a:solidFill>
                        </a:rPr>
                        <a:t> </a:t>
                      </a:r>
                      <a:r>
                        <a:rPr lang="hu-HU" sz="1800" b="0" dirty="0" err="1">
                          <a:solidFill>
                            <a:srgbClr val="294143"/>
                          </a:solidFill>
                        </a:rPr>
                        <a:t>mmHg</a:t>
                      </a:r>
                      <a:endParaRPr lang="hu-HU" sz="1800" b="0" dirty="0">
                        <a:solidFill>
                          <a:srgbClr val="294143"/>
                        </a:solidFill>
                      </a:endParaRPr>
                    </a:p>
                  </a:txBody>
                  <a:tcPr marL="91432" marR="91432"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946">
                <a:tc>
                  <a:txBody>
                    <a:bodyPr/>
                    <a:lstStyle/>
                    <a:p>
                      <a:r>
                        <a:rPr lang="hu-HU" sz="1800" dirty="0">
                          <a:solidFill>
                            <a:srgbClr val="294143"/>
                          </a:solidFill>
                        </a:rPr>
                        <a:t>ScvO</a:t>
                      </a:r>
                      <a:r>
                        <a:rPr lang="hu-HU" sz="1800" baseline="-25000" dirty="0">
                          <a:solidFill>
                            <a:srgbClr val="294143"/>
                          </a:solidFill>
                        </a:rPr>
                        <a:t>2</a:t>
                      </a:r>
                    </a:p>
                  </a:txBody>
                  <a:tcPr marL="91432" marR="91432"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dirty="0">
                          <a:solidFill>
                            <a:srgbClr val="294143"/>
                          </a:solidFill>
                        </a:rPr>
                        <a:t> 65%</a:t>
                      </a:r>
                      <a:endParaRPr lang="hu-HU" sz="1800" b="0" dirty="0">
                        <a:solidFill>
                          <a:srgbClr val="294143"/>
                        </a:solidFill>
                      </a:endParaRPr>
                    </a:p>
                  </a:txBody>
                  <a:tcPr marL="91432" marR="91432"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16" name="Táblázat 11">
            <a:extLst>
              <a:ext uri="{FF2B5EF4-FFF2-40B4-BE49-F238E27FC236}">
                <a16:creationId xmlns:a16="http://schemas.microsoft.com/office/drawing/2014/main" id="{2C70F901-C017-104C-AAE6-3B8AD76D7683}"/>
              </a:ext>
            </a:extLst>
          </p:cNvPr>
          <p:cNvGraphicFramePr>
            <a:graphicFrameLocks noGrp="1"/>
          </p:cNvGraphicFramePr>
          <p:nvPr>
            <p:extLst>
              <p:ext uri="{D42A27DB-BD31-4B8C-83A1-F6EECF244321}">
                <p14:modId xmlns:p14="http://schemas.microsoft.com/office/powerpoint/2010/main" val="2652069888"/>
              </p:ext>
            </p:extLst>
          </p:nvPr>
        </p:nvGraphicFramePr>
        <p:xfrm>
          <a:off x="6582792" y="2162175"/>
          <a:ext cx="3492177" cy="1112838"/>
        </p:xfrm>
        <a:graphic>
          <a:graphicData uri="http://schemas.openxmlformats.org/drawingml/2006/table">
            <a:tbl>
              <a:tblPr firstRow="1" bandRow="1">
                <a:tableStyleId>{5C22544A-7EE6-4342-B048-85BDC9FD1C3A}</a:tableStyleId>
              </a:tblPr>
              <a:tblGrid>
                <a:gridCol w="1033892">
                  <a:extLst>
                    <a:ext uri="{9D8B030D-6E8A-4147-A177-3AD203B41FA5}">
                      <a16:colId xmlns:a16="http://schemas.microsoft.com/office/drawing/2014/main" val="20000"/>
                    </a:ext>
                  </a:extLst>
                </a:gridCol>
                <a:gridCol w="2458285">
                  <a:extLst>
                    <a:ext uri="{9D8B030D-6E8A-4147-A177-3AD203B41FA5}">
                      <a16:colId xmlns:a16="http://schemas.microsoft.com/office/drawing/2014/main" val="20001"/>
                    </a:ext>
                  </a:extLst>
                </a:gridCol>
              </a:tblGrid>
              <a:tr h="370946">
                <a:tc>
                  <a:txBody>
                    <a:bodyPr/>
                    <a:lstStyle/>
                    <a:p>
                      <a:r>
                        <a:rPr lang="hu-HU" sz="1800" b="0" dirty="0">
                          <a:solidFill>
                            <a:srgbClr val="294143"/>
                          </a:solidFill>
                        </a:rPr>
                        <a:t>FiO</a:t>
                      </a:r>
                      <a:r>
                        <a:rPr lang="hu-HU" sz="1800" b="0" baseline="-25000" dirty="0">
                          <a:solidFill>
                            <a:srgbClr val="294143"/>
                          </a:solidFill>
                        </a:rPr>
                        <a:t>2</a:t>
                      </a:r>
                    </a:p>
                  </a:txBody>
                  <a:tcPr marL="91430" marR="91430"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b="0" dirty="0">
                          <a:solidFill>
                            <a:srgbClr val="294143"/>
                          </a:solidFill>
                        </a:rPr>
                        <a:t>0.5 (</a:t>
                      </a:r>
                      <a:r>
                        <a:rPr lang="hu-HU" sz="1800" b="0" dirty="0" err="1">
                          <a:solidFill>
                            <a:srgbClr val="294143"/>
                          </a:solidFill>
                        </a:rPr>
                        <a:t>on</a:t>
                      </a:r>
                      <a:r>
                        <a:rPr lang="hu-HU" sz="1800" b="0" dirty="0">
                          <a:solidFill>
                            <a:srgbClr val="294143"/>
                          </a:solidFill>
                        </a:rPr>
                        <a:t> </a:t>
                      </a:r>
                      <a:r>
                        <a:rPr lang="hu-HU" sz="1800" b="0" dirty="0" err="1">
                          <a:solidFill>
                            <a:srgbClr val="294143"/>
                          </a:solidFill>
                        </a:rPr>
                        <a:t>T-piece</a:t>
                      </a:r>
                      <a:r>
                        <a:rPr lang="hu-HU" sz="1800" b="0" dirty="0">
                          <a:solidFill>
                            <a:srgbClr val="294143"/>
                          </a:solidFill>
                        </a:rPr>
                        <a:t>)</a:t>
                      </a:r>
                    </a:p>
                  </a:txBody>
                  <a:tcPr marL="91430" marR="91430"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946">
                <a:tc>
                  <a:txBody>
                    <a:bodyPr/>
                    <a:lstStyle/>
                    <a:p>
                      <a:r>
                        <a:rPr lang="hu-HU" sz="1800" dirty="0">
                          <a:solidFill>
                            <a:srgbClr val="294143"/>
                          </a:solidFill>
                        </a:rPr>
                        <a:t>PEEP</a:t>
                      </a:r>
                    </a:p>
                  </a:txBody>
                  <a:tcPr marL="91430" marR="91430"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b="0" baseline="0" dirty="0">
                          <a:solidFill>
                            <a:srgbClr val="294143"/>
                          </a:solidFill>
                        </a:rPr>
                        <a:t>5 </a:t>
                      </a:r>
                      <a:r>
                        <a:rPr lang="hu-HU" sz="1800" b="0" dirty="0">
                          <a:solidFill>
                            <a:srgbClr val="294143"/>
                          </a:solidFill>
                        </a:rPr>
                        <a:t>cmH</a:t>
                      </a:r>
                      <a:r>
                        <a:rPr lang="hu-HU" sz="1800" b="0" baseline="-25000" dirty="0">
                          <a:solidFill>
                            <a:srgbClr val="294143"/>
                          </a:solidFill>
                        </a:rPr>
                        <a:t>2</a:t>
                      </a:r>
                      <a:r>
                        <a:rPr lang="hu-HU" sz="1800" b="0" dirty="0">
                          <a:solidFill>
                            <a:srgbClr val="294143"/>
                          </a:solidFill>
                        </a:rPr>
                        <a:t>O</a:t>
                      </a:r>
                    </a:p>
                  </a:txBody>
                  <a:tcPr marL="91430" marR="91430"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946">
                <a:tc>
                  <a:txBody>
                    <a:bodyPr/>
                    <a:lstStyle/>
                    <a:p>
                      <a:r>
                        <a:rPr lang="hu-HU" sz="1800" dirty="0">
                          <a:solidFill>
                            <a:srgbClr val="294143"/>
                          </a:solidFill>
                        </a:rPr>
                        <a:t>PaO</a:t>
                      </a:r>
                      <a:r>
                        <a:rPr lang="hu-HU" sz="1800" baseline="-25000" dirty="0">
                          <a:solidFill>
                            <a:srgbClr val="294143"/>
                          </a:solidFill>
                        </a:rPr>
                        <a:t>2</a:t>
                      </a:r>
                    </a:p>
                  </a:txBody>
                  <a:tcPr marL="91430" marR="91430"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b="0" dirty="0">
                          <a:solidFill>
                            <a:srgbClr val="294143"/>
                          </a:solidFill>
                        </a:rPr>
                        <a:t>88 </a:t>
                      </a:r>
                      <a:r>
                        <a:rPr lang="hu-HU" sz="1800" b="0" dirty="0" err="1">
                          <a:solidFill>
                            <a:srgbClr val="294143"/>
                          </a:solidFill>
                        </a:rPr>
                        <a:t>mmHg</a:t>
                      </a:r>
                      <a:endParaRPr lang="hu-HU" sz="1800" b="0" dirty="0">
                        <a:solidFill>
                          <a:srgbClr val="294143"/>
                        </a:solidFill>
                      </a:endParaRPr>
                    </a:p>
                  </a:txBody>
                  <a:tcPr marL="91430" marR="91430"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17" name="Táblázat 12">
            <a:extLst>
              <a:ext uri="{FF2B5EF4-FFF2-40B4-BE49-F238E27FC236}">
                <a16:creationId xmlns:a16="http://schemas.microsoft.com/office/drawing/2014/main" id="{F062F1C3-0017-AF45-8130-00387D62C3E4}"/>
              </a:ext>
            </a:extLst>
          </p:cNvPr>
          <p:cNvGraphicFramePr>
            <a:graphicFrameLocks noGrp="1"/>
          </p:cNvGraphicFramePr>
          <p:nvPr>
            <p:extLst>
              <p:ext uri="{D42A27DB-BD31-4B8C-83A1-F6EECF244321}">
                <p14:modId xmlns:p14="http://schemas.microsoft.com/office/powerpoint/2010/main" val="3360103391"/>
              </p:ext>
            </p:extLst>
          </p:nvPr>
        </p:nvGraphicFramePr>
        <p:xfrm>
          <a:off x="2090167" y="2162175"/>
          <a:ext cx="4016094" cy="1482724"/>
        </p:xfrm>
        <a:graphic>
          <a:graphicData uri="http://schemas.openxmlformats.org/drawingml/2006/table">
            <a:tbl>
              <a:tblPr firstRow="1" bandRow="1">
                <a:tableStyleId>{5C22544A-7EE6-4342-B048-85BDC9FD1C3A}</a:tableStyleId>
              </a:tblPr>
              <a:tblGrid>
                <a:gridCol w="2704947">
                  <a:extLst>
                    <a:ext uri="{9D8B030D-6E8A-4147-A177-3AD203B41FA5}">
                      <a16:colId xmlns:a16="http://schemas.microsoft.com/office/drawing/2014/main" val="20000"/>
                    </a:ext>
                  </a:extLst>
                </a:gridCol>
                <a:gridCol w="1311147">
                  <a:extLst>
                    <a:ext uri="{9D8B030D-6E8A-4147-A177-3AD203B41FA5}">
                      <a16:colId xmlns:a16="http://schemas.microsoft.com/office/drawing/2014/main" val="20001"/>
                    </a:ext>
                  </a:extLst>
                </a:gridCol>
              </a:tblGrid>
              <a:tr h="370681">
                <a:tc>
                  <a:txBody>
                    <a:bodyPr/>
                    <a:lstStyle/>
                    <a:p>
                      <a:r>
                        <a:rPr lang="hu-HU" sz="1800" b="0" dirty="0" err="1">
                          <a:solidFill>
                            <a:srgbClr val="294143"/>
                          </a:solidFill>
                        </a:rPr>
                        <a:t>Heart</a:t>
                      </a:r>
                      <a:r>
                        <a:rPr lang="hu-HU" sz="1800" b="0" dirty="0">
                          <a:solidFill>
                            <a:srgbClr val="294143"/>
                          </a:solidFill>
                        </a:rPr>
                        <a:t> </a:t>
                      </a:r>
                      <a:r>
                        <a:rPr lang="hu-HU" sz="1800" b="0" dirty="0" err="1">
                          <a:solidFill>
                            <a:srgbClr val="294143"/>
                          </a:solidFill>
                        </a:rPr>
                        <a:t>rate</a:t>
                      </a:r>
                      <a:r>
                        <a:rPr lang="hu-HU" sz="1800" b="0" dirty="0">
                          <a:solidFill>
                            <a:srgbClr val="294143"/>
                          </a:solidFill>
                        </a:rPr>
                        <a:t> (min-1)</a:t>
                      </a:r>
                      <a:endParaRPr lang="hu-HU" sz="1800" b="0" baseline="-25000" dirty="0">
                        <a:solidFill>
                          <a:srgbClr val="294143"/>
                        </a:solidFill>
                      </a:endParaRP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b="0" dirty="0">
                          <a:solidFill>
                            <a:srgbClr val="294143"/>
                          </a:solidFill>
                        </a:rPr>
                        <a:t>98</a:t>
                      </a: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681">
                <a:tc>
                  <a:txBody>
                    <a:bodyPr/>
                    <a:lstStyle/>
                    <a:p>
                      <a:r>
                        <a:rPr lang="hu-HU" sz="1800" dirty="0">
                          <a:solidFill>
                            <a:srgbClr val="294143"/>
                          </a:solidFill>
                        </a:rPr>
                        <a:t>MAP (</a:t>
                      </a:r>
                      <a:r>
                        <a:rPr lang="hu-HU" sz="1800" dirty="0" err="1">
                          <a:solidFill>
                            <a:srgbClr val="294143"/>
                          </a:solidFill>
                        </a:rPr>
                        <a:t>mmHg</a:t>
                      </a:r>
                      <a:r>
                        <a:rPr lang="hu-HU" sz="1800" dirty="0">
                          <a:solidFill>
                            <a:srgbClr val="294143"/>
                          </a:solidFill>
                        </a:rPr>
                        <a:t>)</a:t>
                      </a: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b="0" dirty="0">
                          <a:solidFill>
                            <a:srgbClr val="294143"/>
                          </a:solidFill>
                        </a:rPr>
                        <a:t>70 </a:t>
                      </a: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681">
                <a:tc>
                  <a:txBody>
                    <a:bodyPr/>
                    <a:lstStyle/>
                    <a:p>
                      <a:r>
                        <a:rPr lang="hu-HU" sz="1800" baseline="0" dirty="0" err="1">
                          <a:solidFill>
                            <a:srgbClr val="294143"/>
                          </a:solidFill>
                        </a:rPr>
                        <a:t>Hb</a:t>
                      </a:r>
                      <a:r>
                        <a:rPr lang="hu-HU" sz="1800" baseline="0" dirty="0">
                          <a:solidFill>
                            <a:srgbClr val="294143"/>
                          </a:solidFill>
                        </a:rPr>
                        <a:t> (g/dl)</a:t>
                      </a: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b="0" dirty="0">
                          <a:solidFill>
                            <a:srgbClr val="294143"/>
                          </a:solidFill>
                        </a:rPr>
                        <a:t>7.2 </a:t>
                      </a: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681">
                <a:tc>
                  <a:txBody>
                    <a:bodyPr/>
                    <a:lstStyle/>
                    <a:p>
                      <a:r>
                        <a:rPr lang="hu-HU" sz="1800" baseline="0" dirty="0" err="1">
                          <a:solidFill>
                            <a:srgbClr val="294143"/>
                          </a:solidFill>
                        </a:rPr>
                        <a:t>Noradrenaline</a:t>
                      </a:r>
                      <a:endParaRPr lang="hu-HU" sz="1800" baseline="0" dirty="0">
                        <a:solidFill>
                          <a:srgbClr val="294143"/>
                        </a:solidFill>
                      </a:endParaRP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b="0" dirty="0">
                          <a:solidFill>
                            <a:srgbClr val="294143"/>
                          </a:solidFill>
                        </a:rPr>
                        <a:t>-</a:t>
                      </a: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4013459952"/>
      </p:ext>
    </p:extLst>
  </p:cSld>
  <p:clrMapOvr>
    <a:masterClrMapping/>
  </p:clrMapOvr>
  <p:transition advTm="10799"/>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0" name="Rectangle 7">
            <a:extLst>
              <a:ext uri="{FF2B5EF4-FFF2-40B4-BE49-F238E27FC236}">
                <a16:creationId xmlns:a16="http://schemas.microsoft.com/office/drawing/2014/main" id="{035C81A3-AEB9-7D48-9D14-9ECFD6E09D6F}"/>
              </a:ext>
            </a:extLst>
          </p:cNvPr>
          <p:cNvSpPr txBox="1">
            <a:spLocks noChangeArrowheads="1"/>
          </p:cNvSpPr>
          <p:nvPr/>
        </p:nvSpPr>
        <p:spPr bwMode="auto">
          <a:xfrm>
            <a:off x="794766" y="1484313"/>
            <a:ext cx="11061873" cy="492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406405" indent="-406405" algn="l" defTabSz="903122" rtl="0" eaLnBrk="0" fontAlgn="base" hangingPunct="0">
              <a:spcBef>
                <a:spcPct val="20000"/>
              </a:spcBef>
              <a:spcAft>
                <a:spcPct val="0"/>
              </a:spcAft>
              <a:buSzPct val="100000"/>
              <a:buChar char="•"/>
              <a:defRPr sz="3793">
                <a:solidFill>
                  <a:schemeClr val="tx1"/>
                </a:solidFill>
                <a:latin typeface="+mn-lt"/>
                <a:ea typeface="+mn-ea"/>
                <a:cs typeface="+mn-cs"/>
              </a:defRPr>
            </a:lvl1pPr>
            <a:lvl2pPr marL="880544" indent="-338671" algn="l" defTabSz="903122" rtl="0" eaLnBrk="0" fontAlgn="base" hangingPunct="0">
              <a:spcBef>
                <a:spcPct val="20000"/>
              </a:spcBef>
              <a:spcAft>
                <a:spcPct val="0"/>
              </a:spcAft>
              <a:buSzPct val="100000"/>
              <a:buChar char="–"/>
              <a:defRPr sz="3319">
                <a:solidFill>
                  <a:schemeClr val="tx1"/>
                </a:solidFill>
                <a:latin typeface="+mn-lt"/>
              </a:defRPr>
            </a:lvl2pPr>
            <a:lvl3pPr marL="1354684" indent="-270937" algn="l" defTabSz="903122" rtl="0" eaLnBrk="0" fontAlgn="base" hangingPunct="0">
              <a:spcBef>
                <a:spcPct val="20000"/>
              </a:spcBef>
              <a:spcAft>
                <a:spcPct val="0"/>
              </a:spcAft>
              <a:buSzPct val="100000"/>
              <a:buChar char="•"/>
              <a:defRPr sz="2844">
                <a:solidFill>
                  <a:schemeClr val="tx1"/>
                </a:solidFill>
                <a:latin typeface="+mn-lt"/>
              </a:defRPr>
            </a:lvl3pPr>
            <a:lvl4pPr marL="1896557" indent="-270937" algn="l" defTabSz="903122" rtl="0" eaLnBrk="0" fontAlgn="base" hangingPunct="0">
              <a:spcBef>
                <a:spcPct val="20000"/>
              </a:spcBef>
              <a:spcAft>
                <a:spcPct val="0"/>
              </a:spcAft>
              <a:buSzPct val="100000"/>
              <a:buChar char="–"/>
              <a:defRPr sz="2370">
                <a:solidFill>
                  <a:schemeClr val="tx1"/>
                </a:solidFill>
                <a:latin typeface="+mn-lt"/>
              </a:defRPr>
            </a:lvl4pPr>
            <a:lvl5pPr marL="2438430" indent="-270937" algn="l" defTabSz="903122" rtl="0" eaLnBrk="0" fontAlgn="base" hangingPunct="0">
              <a:spcBef>
                <a:spcPct val="20000"/>
              </a:spcBef>
              <a:spcAft>
                <a:spcPct val="0"/>
              </a:spcAft>
              <a:buSzPct val="100000"/>
              <a:buChar char="•"/>
              <a:defRPr sz="2370">
                <a:solidFill>
                  <a:schemeClr val="tx1"/>
                </a:solidFill>
                <a:latin typeface="+mn-lt"/>
              </a:defRPr>
            </a:lvl5pPr>
            <a:lvl6pPr marL="2980304" indent="-270937" algn="l" defTabSz="903122" rtl="0" eaLnBrk="0" fontAlgn="base" hangingPunct="0">
              <a:spcBef>
                <a:spcPct val="20000"/>
              </a:spcBef>
              <a:spcAft>
                <a:spcPct val="0"/>
              </a:spcAft>
              <a:buSzPct val="100000"/>
              <a:buChar char="•"/>
              <a:defRPr sz="2370">
                <a:solidFill>
                  <a:schemeClr val="tx1"/>
                </a:solidFill>
                <a:latin typeface="+mn-lt"/>
              </a:defRPr>
            </a:lvl6pPr>
            <a:lvl7pPr marL="3522177" indent="-270937" algn="l" defTabSz="903122" rtl="0" eaLnBrk="0" fontAlgn="base" hangingPunct="0">
              <a:spcBef>
                <a:spcPct val="20000"/>
              </a:spcBef>
              <a:spcAft>
                <a:spcPct val="0"/>
              </a:spcAft>
              <a:buSzPct val="100000"/>
              <a:buChar char="•"/>
              <a:defRPr sz="2370">
                <a:solidFill>
                  <a:schemeClr val="tx1"/>
                </a:solidFill>
                <a:latin typeface="+mn-lt"/>
              </a:defRPr>
            </a:lvl7pPr>
            <a:lvl8pPr marL="4064051" indent="-270937" algn="l" defTabSz="903122" rtl="0" eaLnBrk="0" fontAlgn="base" hangingPunct="0">
              <a:spcBef>
                <a:spcPct val="20000"/>
              </a:spcBef>
              <a:spcAft>
                <a:spcPct val="0"/>
              </a:spcAft>
              <a:buSzPct val="100000"/>
              <a:buChar char="•"/>
              <a:defRPr sz="2370">
                <a:solidFill>
                  <a:schemeClr val="tx1"/>
                </a:solidFill>
                <a:latin typeface="+mn-lt"/>
              </a:defRPr>
            </a:lvl8pPr>
            <a:lvl9pPr marL="4605924" indent="-270937" algn="l" defTabSz="903122" rtl="0" eaLnBrk="0" fontAlgn="base" hangingPunct="0">
              <a:spcBef>
                <a:spcPct val="20000"/>
              </a:spcBef>
              <a:spcAft>
                <a:spcPct val="0"/>
              </a:spcAft>
              <a:buSzPct val="100000"/>
              <a:buChar char="•"/>
              <a:defRPr sz="2370">
                <a:solidFill>
                  <a:schemeClr val="tx1"/>
                </a:solidFill>
                <a:latin typeface="+mn-lt"/>
              </a:defRPr>
            </a:lvl9pPr>
          </a:lstStyle>
          <a:p>
            <a:pPr lvl="2" indent="-209550" algn="ctr">
              <a:lnSpc>
                <a:spcPct val="90000"/>
              </a:lnSpc>
              <a:buFontTx/>
              <a:buNone/>
            </a:pPr>
            <a:r>
              <a:rPr lang="hu-HU" altLang="hu-HU" sz="3600" kern="0">
                <a:solidFill>
                  <a:srgbClr val="294143"/>
                </a:solidFill>
              </a:rPr>
              <a:t>Circulation				Respiratory Function</a:t>
            </a:r>
          </a:p>
          <a:p>
            <a:pPr lvl="3" indent="-209550" algn="ctr">
              <a:lnSpc>
                <a:spcPct val="90000"/>
              </a:lnSpc>
              <a:buFontTx/>
              <a:buNone/>
            </a:pPr>
            <a:r>
              <a:rPr lang="hu-HU" altLang="hu-HU" kern="0">
                <a:solidFill>
                  <a:srgbClr val="294143"/>
                </a:solidFill>
              </a:rPr>
              <a:t>					</a:t>
            </a:r>
          </a:p>
          <a:p>
            <a:pPr lvl="3" indent="-209550" algn="ctr">
              <a:lnSpc>
                <a:spcPct val="90000"/>
              </a:lnSpc>
              <a:buFontTx/>
              <a:buNone/>
            </a:pPr>
            <a:r>
              <a:rPr lang="hu-HU" altLang="hu-HU" kern="0">
                <a:solidFill>
                  <a:srgbClr val="294143"/>
                </a:solidFill>
              </a:rPr>
              <a:t>			</a:t>
            </a:r>
          </a:p>
          <a:p>
            <a:pPr lvl="3" indent="-209550" algn="ctr">
              <a:lnSpc>
                <a:spcPct val="90000"/>
              </a:lnSpc>
              <a:buFontTx/>
              <a:buNone/>
            </a:pPr>
            <a:r>
              <a:rPr lang="hu-HU" altLang="hu-HU" kern="0">
                <a:solidFill>
                  <a:srgbClr val="294143"/>
                </a:solidFill>
              </a:rPr>
              <a:t>					</a:t>
            </a:r>
          </a:p>
          <a:p>
            <a:pPr lvl="3" indent="-209550" algn="ctr">
              <a:lnSpc>
                <a:spcPct val="90000"/>
              </a:lnSpc>
              <a:buFontTx/>
              <a:buNone/>
            </a:pPr>
            <a:r>
              <a:rPr lang="hu-HU" altLang="hu-HU" kern="0">
                <a:solidFill>
                  <a:srgbClr val="294143"/>
                </a:solidFill>
              </a:rPr>
              <a:t>			</a:t>
            </a:r>
          </a:p>
          <a:p>
            <a:pPr lvl="3" indent="-209550" algn="ctr">
              <a:lnSpc>
                <a:spcPct val="90000"/>
              </a:lnSpc>
            </a:pPr>
            <a:endParaRPr lang="hu-HU" altLang="hu-HU" sz="1600" kern="0">
              <a:solidFill>
                <a:srgbClr val="294143"/>
              </a:solidFill>
            </a:endParaRPr>
          </a:p>
          <a:p>
            <a:pPr lvl="2" indent="-209550" algn="ctr">
              <a:lnSpc>
                <a:spcPct val="90000"/>
              </a:lnSpc>
              <a:buFontTx/>
              <a:buNone/>
            </a:pPr>
            <a:r>
              <a:rPr lang="hu-HU" altLang="hu-HU" sz="3600" kern="0">
                <a:solidFill>
                  <a:srgbClr val="294143"/>
                </a:solidFill>
              </a:rPr>
              <a:t>Arterial BG			Central venous BG			</a:t>
            </a:r>
          </a:p>
          <a:p>
            <a:pPr lvl="3" indent="-209550" algn="ctr">
              <a:lnSpc>
                <a:spcPct val="90000"/>
              </a:lnSpc>
              <a:buFontTx/>
              <a:buNone/>
            </a:pPr>
            <a:r>
              <a:rPr lang="hu-HU" altLang="hu-HU" kern="0">
                <a:solidFill>
                  <a:srgbClr val="294143"/>
                </a:solidFill>
              </a:rPr>
              <a:t>	</a:t>
            </a:r>
          </a:p>
        </p:txBody>
      </p:sp>
      <p:sp>
        <p:nvSpPr>
          <p:cNvPr id="11" name="Rectangle 6">
            <a:extLst>
              <a:ext uri="{FF2B5EF4-FFF2-40B4-BE49-F238E27FC236}">
                <a16:creationId xmlns:a16="http://schemas.microsoft.com/office/drawing/2014/main" id="{183157A6-6EB0-2944-BA40-7AC2CD22CC0B}"/>
              </a:ext>
            </a:extLst>
          </p:cNvPr>
          <p:cNvSpPr>
            <a:spLocks noGrp="1" noChangeArrowheads="1"/>
          </p:cNvSpPr>
          <p:nvPr>
            <p:ph type="title"/>
          </p:nvPr>
        </p:nvSpPr>
        <p:spPr>
          <a:xfrm>
            <a:off x="1608881" y="113487"/>
            <a:ext cx="9721368" cy="838200"/>
          </a:xfrm>
          <a:noFill/>
        </p:spPr>
        <p:txBody>
          <a:bodyPr/>
          <a:lstStyle/>
          <a:p>
            <a:r>
              <a:rPr lang="hu-HU" altLang="hu-HU" sz="4000" dirty="0" err="1">
                <a:solidFill>
                  <a:srgbClr val="294143"/>
                </a:solidFill>
              </a:rPr>
              <a:t>Postoperative</a:t>
            </a:r>
            <a:r>
              <a:rPr lang="hu-HU" altLang="hu-HU" sz="4000" dirty="0">
                <a:solidFill>
                  <a:srgbClr val="294143"/>
                </a:solidFill>
              </a:rPr>
              <a:t> </a:t>
            </a:r>
            <a:r>
              <a:rPr lang="hu-HU" altLang="hu-HU" sz="4000" dirty="0" err="1">
                <a:solidFill>
                  <a:srgbClr val="294143"/>
                </a:solidFill>
              </a:rPr>
              <a:t>day</a:t>
            </a:r>
            <a:r>
              <a:rPr lang="hu-HU" altLang="hu-HU" sz="4000" dirty="0">
                <a:solidFill>
                  <a:srgbClr val="294143"/>
                </a:solidFill>
              </a:rPr>
              <a:t> 3. 2:00 </a:t>
            </a:r>
            <a:r>
              <a:rPr lang="hu-HU" altLang="hu-HU" sz="4000" dirty="0" err="1">
                <a:solidFill>
                  <a:srgbClr val="294143"/>
                </a:solidFill>
              </a:rPr>
              <a:t>p.m</a:t>
            </a:r>
            <a:r>
              <a:rPr lang="hu-HU" altLang="hu-HU" sz="4000" dirty="0">
                <a:solidFill>
                  <a:srgbClr val="294143"/>
                </a:solidFill>
              </a:rPr>
              <a:t>. - </a:t>
            </a:r>
            <a:r>
              <a:rPr lang="hu-HU" altLang="hu-HU" sz="4000" dirty="0" err="1">
                <a:solidFill>
                  <a:srgbClr val="294143"/>
                </a:solidFill>
              </a:rPr>
              <a:t>weaning</a:t>
            </a:r>
            <a:endParaRPr lang="hu-HU" altLang="hu-HU" sz="4000" dirty="0">
              <a:solidFill>
                <a:srgbClr val="294143"/>
              </a:solidFill>
            </a:endParaRPr>
          </a:p>
        </p:txBody>
      </p:sp>
      <p:graphicFrame>
        <p:nvGraphicFramePr>
          <p:cNvPr id="12" name="Táblázat 14">
            <a:extLst>
              <a:ext uri="{FF2B5EF4-FFF2-40B4-BE49-F238E27FC236}">
                <a16:creationId xmlns:a16="http://schemas.microsoft.com/office/drawing/2014/main" id="{51D7989D-FE70-7E44-B948-C0EBA42DADBE}"/>
              </a:ext>
            </a:extLst>
          </p:cNvPr>
          <p:cNvGraphicFramePr>
            <a:graphicFrameLocks noGrp="1"/>
          </p:cNvGraphicFramePr>
          <p:nvPr/>
        </p:nvGraphicFramePr>
        <p:xfrm>
          <a:off x="2018729" y="4538663"/>
          <a:ext cx="4016095" cy="1482724"/>
        </p:xfrm>
        <a:graphic>
          <a:graphicData uri="http://schemas.openxmlformats.org/drawingml/2006/table">
            <a:tbl>
              <a:tblPr firstRow="1" bandRow="1">
                <a:tableStyleId>{5C22544A-7EE6-4342-B048-85BDC9FD1C3A}</a:tableStyleId>
              </a:tblPr>
              <a:tblGrid>
                <a:gridCol w="2099352">
                  <a:extLst>
                    <a:ext uri="{9D8B030D-6E8A-4147-A177-3AD203B41FA5}">
                      <a16:colId xmlns:a16="http://schemas.microsoft.com/office/drawing/2014/main" val="20000"/>
                    </a:ext>
                  </a:extLst>
                </a:gridCol>
                <a:gridCol w="1916743">
                  <a:extLst>
                    <a:ext uri="{9D8B030D-6E8A-4147-A177-3AD203B41FA5}">
                      <a16:colId xmlns:a16="http://schemas.microsoft.com/office/drawing/2014/main" val="20001"/>
                    </a:ext>
                  </a:extLst>
                </a:gridCol>
              </a:tblGrid>
              <a:tr h="370681">
                <a:tc>
                  <a:txBody>
                    <a:bodyPr/>
                    <a:lstStyle/>
                    <a:p>
                      <a:r>
                        <a:rPr lang="hu-HU" sz="1800" b="0" dirty="0">
                          <a:solidFill>
                            <a:srgbClr val="294143"/>
                          </a:solidFill>
                        </a:rPr>
                        <a:t>pH</a:t>
                      </a:r>
                      <a:endParaRPr lang="hu-HU" sz="1800" b="0" baseline="-25000" dirty="0">
                        <a:solidFill>
                          <a:srgbClr val="294143"/>
                        </a:solidFill>
                      </a:endParaRPr>
                    </a:p>
                  </a:txBody>
                  <a:tcPr marL="91455" marR="9145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b="0" dirty="0">
                          <a:solidFill>
                            <a:srgbClr val="294143"/>
                          </a:solidFill>
                        </a:rPr>
                        <a:t>7.34</a:t>
                      </a:r>
                    </a:p>
                  </a:txBody>
                  <a:tcPr marL="91455" marR="9145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681">
                <a:tc>
                  <a:txBody>
                    <a:bodyPr/>
                    <a:lstStyle/>
                    <a:p>
                      <a:r>
                        <a:rPr lang="hu-HU" sz="1800" dirty="0">
                          <a:solidFill>
                            <a:srgbClr val="294143"/>
                          </a:solidFill>
                        </a:rPr>
                        <a:t>pCO</a:t>
                      </a:r>
                      <a:r>
                        <a:rPr lang="hu-HU" sz="1800" baseline="-25000" dirty="0">
                          <a:solidFill>
                            <a:srgbClr val="294143"/>
                          </a:solidFill>
                        </a:rPr>
                        <a:t>2</a:t>
                      </a:r>
                      <a:r>
                        <a:rPr lang="hu-HU" sz="1800" dirty="0">
                          <a:solidFill>
                            <a:srgbClr val="294143"/>
                          </a:solidFill>
                        </a:rPr>
                        <a:t> (</a:t>
                      </a:r>
                      <a:r>
                        <a:rPr lang="hu-HU" sz="1800" dirty="0" err="1">
                          <a:solidFill>
                            <a:srgbClr val="294143"/>
                          </a:solidFill>
                        </a:rPr>
                        <a:t>mmHg</a:t>
                      </a:r>
                      <a:r>
                        <a:rPr lang="hu-HU" sz="1800" dirty="0">
                          <a:solidFill>
                            <a:srgbClr val="294143"/>
                          </a:solidFill>
                        </a:rPr>
                        <a:t>)</a:t>
                      </a:r>
                    </a:p>
                  </a:txBody>
                  <a:tcPr marL="91455" marR="9145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dirty="0">
                          <a:solidFill>
                            <a:srgbClr val="294143"/>
                          </a:solidFill>
                        </a:rPr>
                        <a:t>46</a:t>
                      </a:r>
                    </a:p>
                  </a:txBody>
                  <a:tcPr marL="91455" marR="9145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681">
                <a:tc>
                  <a:txBody>
                    <a:bodyPr/>
                    <a:lstStyle/>
                    <a:p>
                      <a:r>
                        <a:rPr lang="hu-HU" sz="1800" dirty="0">
                          <a:solidFill>
                            <a:srgbClr val="294143"/>
                          </a:solidFill>
                        </a:rPr>
                        <a:t>HCO</a:t>
                      </a:r>
                      <a:r>
                        <a:rPr lang="hu-HU" sz="1800" baseline="-25000" dirty="0">
                          <a:solidFill>
                            <a:srgbClr val="294143"/>
                          </a:solidFill>
                        </a:rPr>
                        <a:t>3</a:t>
                      </a:r>
                      <a:r>
                        <a:rPr lang="hu-HU" sz="1800" dirty="0">
                          <a:solidFill>
                            <a:srgbClr val="294143"/>
                          </a:solidFill>
                        </a:rPr>
                        <a:t> (</a:t>
                      </a:r>
                      <a:r>
                        <a:rPr lang="hu-HU" sz="1800" dirty="0" err="1">
                          <a:solidFill>
                            <a:srgbClr val="294143"/>
                          </a:solidFill>
                        </a:rPr>
                        <a:t>mmol</a:t>
                      </a:r>
                      <a:r>
                        <a:rPr lang="hu-HU" sz="1800" dirty="0">
                          <a:solidFill>
                            <a:srgbClr val="294143"/>
                          </a:solidFill>
                        </a:rPr>
                        <a:t>/l)</a:t>
                      </a:r>
                    </a:p>
                  </a:txBody>
                  <a:tcPr marL="91455" marR="9145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dirty="0">
                          <a:solidFill>
                            <a:srgbClr val="294143"/>
                          </a:solidFill>
                        </a:rPr>
                        <a:t>26</a:t>
                      </a:r>
                    </a:p>
                  </a:txBody>
                  <a:tcPr marL="91455" marR="9145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681">
                <a:tc>
                  <a:txBody>
                    <a:bodyPr/>
                    <a:lstStyle/>
                    <a:p>
                      <a:r>
                        <a:rPr lang="hu-HU" sz="1800" dirty="0" err="1">
                          <a:solidFill>
                            <a:srgbClr val="294143"/>
                          </a:solidFill>
                        </a:rPr>
                        <a:t>Lactate</a:t>
                      </a:r>
                      <a:r>
                        <a:rPr lang="hu-HU" sz="1800" dirty="0">
                          <a:solidFill>
                            <a:srgbClr val="294143"/>
                          </a:solidFill>
                        </a:rPr>
                        <a:t> (</a:t>
                      </a:r>
                      <a:r>
                        <a:rPr lang="hu-HU" sz="1800" dirty="0" err="1">
                          <a:solidFill>
                            <a:srgbClr val="294143"/>
                          </a:solidFill>
                        </a:rPr>
                        <a:t>mmol</a:t>
                      </a:r>
                      <a:r>
                        <a:rPr lang="hu-HU" sz="1800" dirty="0">
                          <a:solidFill>
                            <a:srgbClr val="294143"/>
                          </a:solidFill>
                        </a:rPr>
                        <a:t>/l)</a:t>
                      </a:r>
                    </a:p>
                  </a:txBody>
                  <a:tcPr marL="91455" marR="9145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dirty="0">
                          <a:solidFill>
                            <a:srgbClr val="294143"/>
                          </a:solidFill>
                        </a:rPr>
                        <a:t>1.9</a:t>
                      </a:r>
                    </a:p>
                  </a:txBody>
                  <a:tcPr marL="91455" marR="91455"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graphicFrame>
        <p:nvGraphicFramePr>
          <p:cNvPr id="15" name="Táblázat 15">
            <a:extLst>
              <a:ext uri="{FF2B5EF4-FFF2-40B4-BE49-F238E27FC236}">
                <a16:creationId xmlns:a16="http://schemas.microsoft.com/office/drawing/2014/main" id="{63199AEE-3BFB-CE4F-B497-03AFAC1E5C13}"/>
              </a:ext>
            </a:extLst>
          </p:cNvPr>
          <p:cNvGraphicFramePr>
            <a:graphicFrameLocks noGrp="1"/>
          </p:cNvGraphicFramePr>
          <p:nvPr/>
        </p:nvGraphicFramePr>
        <p:xfrm>
          <a:off x="6627242" y="4548188"/>
          <a:ext cx="3687292" cy="1112838"/>
        </p:xfrm>
        <a:graphic>
          <a:graphicData uri="http://schemas.openxmlformats.org/drawingml/2006/table">
            <a:tbl>
              <a:tblPr firstRow="1" bandRow="1">
                <a:tableStyleId>{5C22544A-7EE6-4342-B048-85BDC9FD1C3A}</a:tableStyleId>
              </a:tblPr>
              <a:tblGrid>
                <a:gridCol w="1843646">
                  <a:extLst>
                    <a:ext uri="{9D8B030D-6E8A-4147-A177-3AD203B41FA5}">
                      <a16:colId xmlns:a16="http://schemas.microsoft.com/office/drawing/2014/main" val="20000"/>
                    </a:ext>
                  </a:extLst>
                </a:gridCol>
                <a:gridCol w="1843646">
                  <a:extLst>
                    <a:ext uri="{9D8B030D-6E8A-4147-A177-3AD203B41FA5}">
                      <a16:colId xmlns:a16="http://schemas.microsoft.com/office/drawing/2014/main" val="20001"/>
                    </a:ext>
                  </a:extLst>
                </a:gridCol>
              </a:tblGrid>
              <a:tr h="370946">
                <a:tc>
                  <a:txBody>
                    <a:bodyPr/>
                    <a:lstStyle/>
                    <a:p>
                      <a:r>
                        <a:rPr lang="hu-HU" sz="1800" b="0" dirty="0">
                          <a:solidFill>
                            <a:srgbClr val="294143"/>
                          </a:solidFill>
                        </a:rPr>
                        <a:t>pCO</a:t>
                      </a:r>
                      <a:r>
                        <a:rPr lang="hu-HU" sz="1800" b="0" baseline="-25000" dirty="0">
                          <a:solidFill>
                            <a:srgbClr val="294143"/>
                          </a:solidFill>
                        </a:rPr>
                        <a:t>2</a:t>
                      </a:r>
                    </a:p>
                  </a:txBody>
                  <a:tcPr marL="91432" marR="91432"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b="0" dirty="0">
                          <a:solidFill>
                            <a:srgbClr val="294143"/>
                          </a:solidFill>
                        </a:rPr>
                        <a:t>50mmHg</a:t>
                      </a:r>
                    </a:p>
                  </a:txBody>
                  <a:tcPr marL="91432" marR="91432"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946">
                <a:tc>
                  <a:txBody>
                    <a:bodyPr/>
                    <a:lstStyle/>
                    <a:p>
                      <a:r>
                        <a:rPr lang="hu-HU" sz="1800" dirty="0">
                          <a:solidFill>
                            <a:srgbClr val="294143"/>
                          </a:solidFill>
                        </a:rPr>
                        <a:t>P(v-a)CO</a:t>
                      </a:r>
                      <a:r>
                        <a:rPr lang="hu-HU" sz="1800" baseline="-25000" dirty="0">
                          <a:solidFill>
                            <a:srgbClr val="294143"/>
                          </a:solidFill>
                        </a:rPr>
                        <a:t>2</a:t>
                      </a:r>
                    </a:p>
                  </a:txBody>
                  <a:tcPr marL="91432" marR="91432"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b="0" dirty="0">
                          <a:solidFill>
                            <a:srgbClr val="294143"/>
                          </a:solidFill>
                        </a:rPr>
                        <a:t>4</a:t>
                      </a:r>
                      <a:r>
                        <a:rPr lang="hu-HU" sz="1800" b="0" baseline="0" dirty="0">
                          <a:solidFill>
                            <a:srgbClr val="294143"/>
                          </a:solidFill>
                        </a:rPr>
                        <a:t> </a:t>
                      </a:r>
                      <a:r>
                        <a:rPr lang="hu-HU" sz="1800" b="0" dirty="0" err="1">
                          <a:solidFill>
                            <a:srgbClr val="294143"/>
                          </a:solidFill>
                        </a:rPr>
                        <a:t>mmHg</a:t>
                      </a:r>
                      <a:endParaRPr lang="hu-HU" sz="1800" b="0" dirty="0">
                        <a:solidFill>
                          <a:srgbClr val="294143"/>
                        </a:solidFill>
                      </a:endParaRPr>
                    </a:p>
                  </a:txBody>
                  <a:tcPr marL="91432" marR="91432"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946">
                <a:tc>
                  <a:txBody>
                    <a:bodyPr/>
                    <a:lstStyle/>
                    <a:p>
                      <a:r>
                        <a:rPr lang="hu-HU" sz="1800" dirty="0">
                          <a:solidFill>
                            <a:srgbClr val="294143"/>
                          </a:solidFill>
                        </a:rPr>
                        <a:t>ScvO</a:t>
                      </a:r>
                      <a:r>
                        <a:rPr lang="hu-HU" sz="1800" baseline="-25000" dirty="0">
                          <a:solidFill>
                            <a:srgbClr val="294143"/>
                          </a:solidFill>
                        </a:rPr>
                        <a:t>2</a:t>
                      </a:r>
                    </a:p>
                  </a:txBody>
                  <a:tcPr marL="91432" marR="91432"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r>
                        <a:rPr lang="hu-HU" sz="1800" dirty="0">
                          <a:solidFill>
                            <a:srgbClr val="294143"/>
                          </a:solidFill>
                        </a:rPr>
                        <a:t> 65%</a:t>
                      </a:r>
                      <a:endParaRPr lang="hu-HU" sz="1800" b="0" dirty="0">
                        <a:solidFill>
                          <a:srgbClr val="294143"/>
                        </a:solidFill>
                      </a:endParaRPr>
                    </a:p>
                  </a:txBody>
                  <a:tcPr marL="91432" marR="91432"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val="10002"/>
                  </a:ext>
                </a:extLst>
              </a:tr>
            </a:tbl>
          </a:graphicData>
        </a:graphic>
      </p:graphicFrame>
      <p:graphicFrame>
        <p:nvGraphicFramePr>
          <p:cNvPr id="16" name="Táblázat 11">
            <a:extLst>
              <a:ext uri="{FF2B5EF4-FFF2-40B4-BE49-F238E27FC236}">
                <a16:creationId xmlns:a16="http://schemas.microsoft.com/office/drawing/2014/main" id="{2C70F901-C017-104C-AAE6-3B8AD76D7683}"/>
              </a:ext>
            </a:extLst>
          </p:cNvPr>
          <p:cNvGraphicFramePr>
            <a:graphicFrameLocks noGrp="1"/>
          </p:cNvGraphicFramePr>
          <p:nvPr/>
        </p:nvGraphicFramePr>
        <p:xfrm>
          <a:off x="6582792" y="2162175"/>
          <a:ext cx="3492177" cy="1112838"/>
        </p:xfrm>
        <a:graphic>
          <a:graphicData uri="http://schemas.openxmlformats.org/drawingml/2006/table">
            <a:tbl>
              <a:tblPr firstRow="1" bandRow="1">
                <a:tableStyleId>{5C22544A-7EE6-4342-B048-85BDC9FD1C3A}</a:tableStyleId>
              </a:tblPr>
              <a:tblGrid>
                <a:gridCol w="1033892">
                  <a:extLst>
                    <a:ext uri="{9D8B030D-6E8A-4147-A177-3AD203B41FA5}">
                      <a16:colId xmlns:a16="http://schemas.microsoft.com/office/drawing/2014/main" val="20000"/>
                    </a:ext>
                  </a:extLst>
                </a:gridCol>
                <a:gridCol w="2458285">
                  <a:extLst>
                    <a:ext uri="{9D8B030D-6E8A-4147-A177-3AD203B41FA5}">
                      <a16:colId xmlns:a16="http://schemas.microsoft.com/office/drawing/2014/main" val="20001"/>
                    </a:ext>
                  </a:extLst>
                </a:gridCol>
              </a:tblGrid>
              <a:tr h="370946">
                <a:tc>
                  <a:txBody>
                    <a:bodyPr/>
                    <a:lstStyle/>
                    <a:p>
                      <a:r>
                        <a:rPr lang="hu-HU" sz="1800" b="0" dirty="0">
                          <a:solidFill>
                            <a:srgbClr val="294143"/>
                          </a:solidFill>
                        </a:rPr>
                        <a:t>FiO</a:t>
                      </a:r>
                      <a:r>
                        <a:rPr lang="hu-HU" sz="1800" b="0" baseline="-25000" dirty="0">
                          <a:solidFill>
                            <a:srgbClr val="294143"/>
                          </a:solidFill>
                        </a:rPr>
                        <a:t>2</a:t>
                      </a:r>
                    </a:p>
                  </a:txBody>
                  <a:tcPr marL="91430" marR="91430"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b="0" dirty="0">
                          <a:solidFill>
                            <a:srgbClr val="294143"/>
                          </a:solidFill>
                        </a:rPr>
                        <a:t>0.5 (</a:t>
                      </a:r>
                      <a:r>
                        <a:rPr lang="hu-HU" sz="1800" b="0" dirty="0" err="1">
                          <a:solidFill>
                            <a:srgbClr val="294143"/>
                          </a:solidFill>
                        </a:rPr>
                        <a:t>on</a:t>
                      </a:r>
                      <a:r>
                        <a:rPr lang="hu-HU" sz="1800" b="0" dirty="0">
                          <a:solidFill>
                            <a:srgbClr val="294143"/>
                          </a:solidFill>
                        </a:rPr>
                        <a:t> </a:t>
                      </a:r>
                      <a:r>
                        <a:rPr lang="hu-HU" sz="1800" b="0" dirty="0" err="1">
                          <a:solidFill>
                            <a:srgbClr val="294143"/>
                          </a:solidFill>
                        </a:rPr>
                        <a:t>T-piece</a:t>
                      </a:r>
                      <a:r>
                        <a:rPr lang="hu-HU" sz="1800" b="0" dirty="0">
                          <a:solidFill>
                            <a:srgbClr val="294143"/>
                          </a:solidFill>
                        </a:rPr>
                        <a:t>)</a:t>
                      </a:r>
                    </a:p>
                  </a:txBody>
                  <a:tcPr marL="91430" marR="91430"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946">
                <a:tc>
                  <a:txBody>
                    <a:bodyPr/>
                    <a:lstStyle/>
                    <a:p>
                      <a:r>
                        <a:rPr lang="hu-HU" sz="1800" dirty="0">
                          <a:solidFill>
                            <a:srgbClr val="294143"/>
                          </a:solidFill>
                        </a:rPr>
                        <a:t>PEEP</a:t>
                      </a:r>
                    </a:p>
                  </a:txBody>
                  <a:tcPr marL="91430" marR="91430"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b="0" baseline="0" dirty="0">
                          <a:solidFill>
                            <a:srgbClr val="294143"/>
                          </a:solidFill>
                        </a:rPr>
                        <a:t>5 </a:t>
                      </a:r>
                      <a:r>
                        <a:rPr lang="hu-HU" sz="1800" b="0" dirty="0">
                          <a:solidFill>
                            <a:srgbClr val="294143"/>
                          </a:solidFill>
                        </a:rPr>
                        <a:t>cmH</a:t>
                      </a:r>
                      <a:r>
                        <a:rPr lang="hu-HU" sz="1800" b="0" baseline="-25000" dirty="0">
                          <a:solidFill>
                            <a:srgbClr val="294143"/>
                          </a:solidFill>
                        </a:rPr>
                        <a:t>2</a:t>
                      </a:r>
                      <a:r>
                        <a:rPr lang="hu-HU" sz="1800" b="0" dirty="0">
                          <a:solidFill>
                            <a:srgbClr val="294143"/>
                          </a:solidFill>
                        </a:rPr>
                        <a:t>O</a:t>
                      </a:r>
                    </a:p>
                  </a:txBody>
                  <a:tcPr marL="91430" marR="91430"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946">
                <a:tc>
                  <a:txBody>
                    <a:bodyPr/>
                    <a:lstStyle/>
                    <a:p>
                      <a:r>
                        <a:rPr lang="hu-HU" sz="1800" dirty="0">
                          <a:solidFill>
                            <a:srgbClr val="294143"/>
                          </a:solidFill>
                        </a:rPr>
                        <a:t>PaO</a:t>
                      </a:r>
                      <a:r>
                        <a:rPr lang="hu-HU" sz="1800" baseline="-25000" dirty="0">
                          <a:solidFill>
                            <a:srgbClr val="294143"/>
                          </a:solidFill>
                        </a:rPr>
                        <a:t>2</a:t>
                      </a:r>
                    </a:p>
                  </a:txBody>
                  <a:tcPr marL="91430" marR="91430"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b="0" dirty="0">
                          <a:solidFill>
                            <a:srgbClr val="294143"/>
                          </a:solidFill>
                        </a:rPr>
                        <a:t>88 </a:t>
                      </a:r>
                      <a:r>
                        <a:rPr lang="hu-HU" sz="1800" b="0" dirty="0" err="1">
                          <a:solidFill>
                            <a:srgbClr val="294143"/>
                          </a:solidFill>
                        </a:rPr>
                        <a:t>mmHg</a:t>
                      </a:r>
                      <a:endParaRPr lang="hu-HU" sz="1800" b="0" dirty="0">
                        <a:solidFill>
                          <a:srgbClr val="294143"/>
                        </a:solidFill>
                      </a:endParaRPr>
                    </a:p>
                  </a:txBody>
                  <a:tcPr marL="91430" marR="91430" marT="45733" marB="4573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graphicFrame>
        <p:nvGraphicFramePr>
          <p:cNvPr id="17" name="Táblázat 12">
            <a:extLst>
              <a:ext uri="{FF2B5EF4-FFF2-40B4-BE49-F238E27FC236}">
                <a16:creationId xmlns:a16="http://schemas.microsoft.com/office/drawing/2014/main" id="{F062F1C3-0017-AF45-8130-00387D62C3E4}"/>
              </a:ext>
            </a:extLst>
          </p:cNvPr>
          <p:cNvGraphicFramePr>
            <a:graphicFrameLocks noGrp="1"/>
          </p:cNvGraphicFramePr>
          <p:nvPr/>
        </p:nvGraphicFramePr>
        <p:xfrm>
          <a:off x="2090167" y="2162175"/>
          <a:ext cx="4016094" cy="1482724"/>
        </p:xfrm>
        <a:graphic>
          <a:graphicData uri="http://schemas.openxmlformats.org/drawingml/2006/table">
            <a:tbl>
              <a:tblPr firstRow="1" bandRow="1">
                <a:tableStyleId>{5C22544A-7EE6-4342-B048-85BDC9FD1C3A}</a:tableStyleId>
              </a:tblPr>
              <a:tblGrid>
                <a:gridCol w="2704947">
                  <a:extLst>
                    <a:ext uri="{9D8B030D-6E8A-4147-A177-3AD203B41FA5}">
                      <a16:colId xmlns:a16="http://schemas.microsoft.com/office/drawing/2014/main" val="20000"/>
                    </a:ext>
                  </a:extLst>
                </a:gridCol>
                <a:gridCol w="1311147">
                  <a:extLst>
                    <a:ext uri="{9D8B030D-6E8A-4147-A177-3AD203B41FA5}">
                      <a16:colId xmlns:a16="http://schemas.microsoft.com/office/drawing/2014/main" val="20001"/>
                    </a:ext>
                  </a:extLst>
                </a:gridCol>
              </a:tblGrid>
              <a:tr h="370681">
                <a:tc>
                  <a:txBody>
                    <a:bodyPr/>
                    <a:lstStyle/>
                    <a:p>
                      <a:r>
                        <a:rPr lang="hu-HU" sz="1800" b="0" dirty="0" err="1">
                          <a:solidFill>
                            <a:srgbClr val="294143"/>
                          </a:solidFill>
                        </a:rPr>
                        <a:t>Heart</a:t>
                      </a:r>
                      <a:r>
                        <a:rPr lang="hu-HU" sz="1800" b="0" dirty="0">
                          <a:solidFill>
                            <a:srgbClr val="294143"/>
                          </a:solidFill>
                        </a:rPr>
                        <a:t> </a:t>
                      </a:r>
                      <a:r>
                        <a:rPr lang="hu-HU" sz="1800" b="0" dirty="0" err="1">
                          <a:solidFill>
                            <a:srgbClr val="294143"/>
                          </a:solidFill>
                        </a:rPr>
                        <a:t>rate</a:t>
                      </a:r>
                      <a:r>
                        <a:rPr lang="hu-HU" sz="1800" b="0" dirty="0">
                          <a:solidFill>
                            <a:srgbClr val="294143"/>
                          </a:solidFill>
                        </a:rPr>
                        <a:t> (min-1)</a:t>
                      </a:r>
                      <a:endParaRPr lang="hu-HU" sz="1800" b="0" baseline="-25000" dirty="0">
                        <a:solidFill>
                          <a:srgbClr val="294143"/>
                        </a:solidFill>
                      </a:endParaRP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b="0" dirty="0">
                          <a:solidFill>
                            <a:srgbClr val="294143"/>
                          </a:solidFill>
                        </a:rPr>
                        <a:t>98</a:t>
                      </a: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70681">
                <a:tc>
                  <a:txBody>
                    <a:bodyPr/>
                    <a:lstStyle/>
                    <a:p>
                      <a:r>
                        <a:rPr lang="hu-HU" sz="1800" dirty="0">
                          <a:solidFill>
                            <a:srgbClr val="294143"/>
                          </a:solidFill>
                        </a:rPr>
                        <a:t>MAP (</a:t>
                      </a:r>
                      <a:r>
                        <a:rPr lang="hu-HU" sz="1800" dirty="0" err="1">
                          <a:solidFill>
                            <a:srgbClr val="294143"/>
                          </a:solidFill>
                        </a:rPr>
                        <a:t>mmHg</a:t>
                      </a:r>
                      <a:r>
                        <a:rPr lang="hu-HU" sz="1800" dirty="0">
                          <a:solidFill>
                            <a:srgbClr val="294143"/>
                          </a:solidFill>
                        </a:rPr>
                        <a:t>)</a:t>
                      </a: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b="0" dirty="0">
                          <a:solidFill>
                            <a:srgbClr val="294143"/>
                          </a:solidFill>
                        </a:rPr>
                        <a:t>70 </a:t>
                      </a: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370681">
                <a:tc>
                  <a:txBody>
                    <a:bodyPr/>
                    <a:lstStyle/>
                    <a:p>
                      <a:r>
                        <a:rPr lang="hu-HU" sz="1800" baseline="0" dirty="0" err="1">
                          <a:solidFill>
                            <a:srgbClr val="294143"/>
                          </a:solidFill>
                        </a:rPr>
                        <a:t>Hb</a:t>
                      </a:r>
                      <a:r>
                        <a:rPr lang="hu-HU" sz="1800" baseline="0" dirty="0">
                          <a:solidFill>
                            <a:srgbClr val="294143"/>
                          </a:solidFill>
                        </a:rPr>
                        <a:t> (g/dl)</a:t>
                      </a: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b="0" dirty="0">
                          <a:solidFill>
                            <a:srgbClr val="294143"/>
                          </a:solidFill>
                        </a:rPr>
                        <a:t>7.2 </a:t>
                      </a: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370681">
                <a:tc>
                  <a:txBody>
                    <a:bodyPr/>
                    <a:lstStyle/>
                    <a:p>
                      <a:r>
                        <a:rPr lang="hu-HU" sz="1800" baseline="0" dirty="0" err="1">
                          <a:solidFill>
                            <a:srgbClr val="294143"/>
                          </a:solidFill>
                        </a:rPr>
                        <a:t>Noradrenaline</a:t>
                      </a:r>
                      <a:endParaRPr lang="hu-HU" sz="1800" baseline="0" dirty="0">
                        <a:solidFill>
                          <a:srgbClr val="294143"/>
                        </a:solidFill>
                      </a:endParaRP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hu-HU" sz="1800" b="0" dirty="0">
                          <a:solidFill>
                            <a:srgbClr val="294143"/>
                          </a:solidFill>
                        </a:rPr>
                        <a:t>-</a:t>
                      </a:r>
                    </a:p>
                  </a:txBody>
                  <a:tcPr marT="45700" marB="457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bl>
          </a:graphicData>
        </a:graphic>
      </p:graphicFrame>
      <p:sp>
        <p:nvSpPr>
          <p:cNvPr id="18" name="Ellipszis feliratnak 7">
            <a:extLst>
              <a:ext uri="{FF2B5EF4-FFF2-40B4-BE49-F238E27FC236}">
                <a16:creationId xmlns:a16="http://schemas.microsoft.com/office/drawing/2014/main" id="{A686318A-7BA3-1A4F-A24B-B678FEA0C30F}"/>
              </a:ext>
            </a:extLst>
          </p:cNvPr>
          <p:cNvSpPr>
            <a:spLocks noChangeArrowheads="1"/>
          </p:cNvSpPr>
          <p:nvPr/>
        </p:nvSpPr>
        <p:spPr bwMode="auto">
          <a:xfrm>
            <a:off x="120179" y="1451063"/>
            <a:ext cx="3311525" cy="975445"/>
          </a:xfrm>
          <a:prstGeom prst="wedgeEllipseCallout">
            <a:avLst>
              <a:gd name="adj1" fmla="val 89610"/>
              <a:gd name="adj2" fmla="val 99401"/>
            </a:avLst>
          </a:prstGeom>
          <a:solidFill>
            <a:srgbClr val="FFC000"/>
          </a:solidFill>
          <a:ln w="28575">
            <a:solidFill>
              <a:srgbClr val="FF33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2800" dirty="0" err="1">
                <a:solidFill>
                  <a:srgbClr val="294143"/>
                </a:solidFill>
              </a:rPr>
              <a:t>Would</a:t>
            </a:r>
            <a:r>
              <a:rPr lang="hu-HU" altLang="hu-HU" sz="2800" dirty="0">
                <a:solidFill>
                  <a:srgbClr val="294143"/>
                </a:solidFill>
              </a:rPr>
              <a:t> </a:t>
            </a:r>
            <a:r>
              <a:rPr lang="hu-HU" altLang="hu-HU" sz="2800" dirty="0" err="1">
                <a:solidFill>
                  <a:srgbClr val="294143"/>
                </a:solidFill>
              </a:rPr>
              <a:t>you</a:t>
            </a:r>
            <a:r>
              <a:rPr lang="hu-HU" altLang="hu-HU" sz="2800" dirty="0">
                <a:solidFill>
                  <a:srgbClr val="294143"/>
                </a:solidFill>
              </a:rPr>
              <a:t> </a:t>
            </a:r>
            <a:r>
              <a:rPr lang="hu-HU" altLang="hu-HU" sz="2800" dirty="0" err="1">
                <a:solidFill>
                  <a:srgbClr val="294143"/>
                </a:solidFill>
              </a:rPr>
              <a:t>transfuse</a:t>
            </a:r>
            <a:r>
              <a:rPr lang="hu-HU" altLang="hu-HU" sz="2800" dirty="0">
                <a:solidFill>
                  <a:srgbClr val="294143"/>
                </a:solidFill>
              </a:rPr>
              <a:t>?</a:t>
            </a:r>
          </a:p>
        </p:txBody>
      </p:sp>
      <p:sp>
        <p:nvSpPr>
          <p:cNvPr id="19" name="Lekerekített téglalap 2">
            <a:extLst>
              <a:ext uri="{FF2B5EF4-FFF2-40B4-BE49-F238E27FC236}">
                <a16:creationId xmlns:a16="http://schemas.microsoft.com/office/drawing/2014/main" id="{FF2B6641-348A-334C-AE43-149B12D34BA8}"/>
              </a:ext>
            </a:extLst>
          </p:cNvPr>
          <p:cNvSpPr>
            <a:spLocks noChangeArrowheads="1"/>
          </p:cNvSpPr>
          <p:nvPr/>
        </p:nvSpPr>
        <p:spPr bwMode="auto">
          <a:xfrm>
            <a:off x="5056414" y="3507534"/>
            <a:ext cx="2623762" cy="857570"/>
          </a:xfrm>
          <a:prstGeom prst="roundRect">
            <a:avLst>
              <a:gd name="adj" fmla="val 16667"/>
            </a:avLst>
          </a:prstGeom>
          <a:solidFill>
            <a:srgbClr val="FFC000"/>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FontTx/>
              <a:buNone/>
            </a:pPr>
            <a:r>
              <a:rPr lang="hu-HU" altLang="hu-HU" sz="4000" dirty="0" err="1">
                <a:solidFill>
                  <a:srgbClr val="294143"/>
                </a:solidFill>
              </a:rPr>
              <a:t>Yes</a:t>
            </a:r>
            <a:r>
              <a:rPr lang="hu-HU" altLang="hu-HU" sz="4000" dirty="0">
                <a:solidFill>
                  <a:srgbClr val="294143"/>
                </a:solidFill>
              </a:rPr>
              <a:t>!</a:t>
            </a:r>
          </a:p>
        </p:txBody>
      </p:sp>
    </p:spTree>
    <p:custDataLst>
      <p:tags r:id="rId1"/>
    </p:custDataLst>
    <p:extLst>
      <p:ext uri="{BB962C8B-B14F-4D97-AF65-F5344CB8AC3E}">
        <p14:creationId xmlns:p14="http://schemas.microsoft.com/office/powerpoint/2010/main" val="1908098189"/>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strVal val="#ppt_w*0.70"/>
                                          </p:val>
                                        </p:tav>
                                        <p:tav tm="100000">
                                          <p:val>
                                            <p:strVal val="#ppt_w"/>
                                          </p:val>
                                        </p:tav>
                                      </p:tavLst>
                                    </p:anim>
                                    <p:anim calcmode="lin" valueType="num">
                                      <p:cBhvr>
                                        <p:cTn id="8" dur="1000" fill="hold"/>
                                        <p:tgtEl>
                                          <p:spTgt spid="18"/>
                                        </p:tgtEl>
                                        <p:attrNameLst>
                                          <p:attrName>ppt_h</p:attrName>
                                        </p:attrNameLst>
                                      </p:cBhvr>
                                      <p:tavLst>
                                        <p:tav tm="0">
                                          <p:val>
                                            <p:strVal val="#ppt_h"/>
                                          </p:val>
                                        </p:tav>
                                        <p:tav tm="100000">
                                          <p:val>
                                            <p:strVal val="#ppt_h"/>
                                          </p:val>
                                        </p:tav>
                                      </p:tavLst>
                                    </p:anim>
                                    <p:animEffect transition="in" filter="fade">
                                      <p:cBhvr>
                                        <p:cTn id="9" dur="1000"/>
                                        <p:tgtEl>
                                          <p:spTgt spid="1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060">
            <a:extLst>
              <a:ext uri="{FF2B5EF4-FFF2-40B4-BE49-F238E27FC236}">
                <a16:creationId xmlns:a16="http://schemas.microsoft.com/office/drawing/2014/main" id="{1D3F96C7-2BE1-D64E-8287-C72A9D5CDE0D}"/>
              </a:ext>
            </a:extLst>
          </p:cNvPr>
          <p:cNvSpPr>
            <a:spLocks noGrp="1" noChangeArrowheads="1"/>
          </p:cNvSpPr>
          <p:nvPr>
            <p:ph type="title"/>
          </p:nvPr>
        </p:nvSpPr>
        <p:spPr>
          <a:xfrm>
            <a:off x="2077155" y="-273755"/>
            <a:ext cx="8579556" cy="993422"/>
          </a:xfrm>
        </p:spPr>
        <p:txBody>
          <a:bodyPr vert="horz" wrap="square" lIns="107245" tIns="52681" rIns="107245" bIns="52681" numCol="1" anchor="ctr" anchorCtr="0" compatLnSpc="1">
            <a:prstTxWarp prst="textNoShape">
              <a:avLst/>
            </a:prstTxWarp>
          </a:bodyPr>
          <a:lstStyle/>
          <a:p>
            <a:pPr algn="l"/>
            <a:r>
              <a:rPr lang="hu-HU" altLang="hu-HU">
                <a:solidFill>
                  <a:schemeClr val="tx1"/>
                </a:solidFill>
              </a:rPr>
              <a:t> </a:t>
            </a:r>
            <a:endParaRPr lang="en-GB" altLang="hu-HU" b="1">
              <a:solidFill>
                <a:srgbClr val="FFFFFF"/>
              </a:solidFill>
            </a:endParaRPr>
          </a:p>
        </p:txBody>
      </p:sp>
      <p:sp>
        <p:nvSpPr>
          <p:cNvPr id="8" name="Rectangle 9" descr="Vastag átlós felfelé">
            <a:extLst>
              <a:ext uri="{FF2B5EF4-FFF2-40B4-BE49-F238E27FC236}">
                <a16:creationId xmlns:a16="http://schemas.microsoft.com/office/drawing/2014/main" id="{E9374596-2F4B-924E-B50E-EB6F45A059F6}"/>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13" name="Kép 44">
            <a:extLst>
              <a:ext uri="{FF2B5EF4-FFF2-40B4-BE49-F238E27FC236}">
                <a16:creationId xmlns:a16="http://schemas.microsoft.com/office/drawing/2014/main" id="{61B1D45C-EBC5-0144-8212-B6776A7056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14" name="Picture 13" descr="A picture containing food&#10;&#10;Description automatically generated">
            <a:extLst>
              <a:ext uri="{FF2B5EF4-FFF2-40B4-BE49-F238E27FC236}">
                <a16:creationId xmlns:a16="http://schemas.microsoft.com/office/drawing/2014/main" id="{CBC18AD6-29BC-1D4D-B155-5C08CB848A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5" name="Téglalap 40">
            <a:extLst>
              <a:ext uri="{FF2B5EF4-FFF2-40B4-BE49-F238E27FC236}">
                <a16:creationId xmlns:a16="http://schemas.microsoft.com/office/drawing/2014/main" id="{1C536F62-E0FF-6447-A34E-1C9A4ADD2C9E}"/>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1" name="Lekerekített téglalap 2">
            <a:extLst>
              <a:ext uri="{FF2B5EF4-FFF2-40B4-BE49-F238E27FC236}">
                <a16:creationId xmlns:a16="http://schemas.microsoft.com/office/drawing/2014/main" id="{48840CEF-7C08-0F40-873E-23FF6F72D199}"/>
              </a:ext>
            </a:extLst>
          </p:cNvPr>
          <p:cNvSpPr>
            <a:spLocks noChangeArrowheads="1"/>
          </p:cNvSpPr>
          <p:nvPr/>
        </p:nvSpPr>
        <p:spPr bwMode="auto">
          <a:xfrm>
            <a:off x="1631504" y="3063019"/>
            <a:ext cx="9577064" cy="993422"/>
          </a:xfrm>
          <a:prstGeom prst="roundRect">
            <a:avLst>
              <a:gd name="adj" fmla="val 16667"/>
            </a:avLst>
          </a:prstGeom>
          <a:solidFill>
            <a:schemeClr val="bg1"/>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None/>
            </a:pPr>
            <a:r>
              <a:rPr lang="hu-HU" altLang="hu-HU" sz="4400" dirty="0" err="1">
                <a:solidFill>
                  <a:srgbClr val="294143"/>
                </a:solidFill>
              </a:rPr>
              <a:t>Instead</a:t>
            </a:r>
            <a:r>
              <a:rPr lang="hu-HU" altLang="hu-HU" sz="4400" dirty="0">
                <a:solidFill>
                  <a:srgbClr val="294143"/>
                </a:solidFill>
              </a:rPr>
              <a:t> of </a:t>
            </a:r>
            <a:r>
              <a:rPr lang="hu-HU" altLang="hu-HU" sz="4400" dirty="0" err="1">
                <a:solidFill>
                  <a:srgbClr val="294143"/>
                </a:solidFill>
              </a:rPr>
              <a:t>summary</a:t>
            </a:r>
            <a:endParaRPr lang="hu-HU" altLang="hu-HU" sz="4400" dirty="0">
              <a:solidFill>
                <a:srgbClr val="294143"/>
              </a:solidFill>
            </a:endParaRPr>
          </a:p>
        </p:txBody>
      </p:sp>
      <p:pic>
        <p:nvPicPr>
          <p:cNvPr id="10" name="Kép 43">
            <a:extLst>
              <a:ext uri="{FF2B5EF4-FFF2-40B4-BE49-F238E27FC236}">
                <a16:creationId xmlns:a16="http://schemas.microsoft.com/office/drawing/2014/main" id="{4D40331B-AAE9-AF46-8A45-FCCA7EA20D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16" name="Kép 45">
            <a:extLst>
              <a:ext uri="{FF2B5EF4-FFF2-40B4-BE49-F238E27FC236}">
                <a16:creationId xmlns:a16="http://schemas.microsoft.com/office/drawing/2014/main" id="{34C45FD4-9477-3749-9B7D-55F040017E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spTree>
    <p:extLst>
      <p:ext uri="{BB962C8B-B14F-4D97-AF65-F5344CB8AC3E}">
        <p14:creationId xmlns:p14="http://schemas.microsoft.com/office/powerpoint/2010/main" val="2983262704"/>
      </p:ext>
    </p:extLst>
  </p:cSld>
  <p:clrMapOvr>
    <a:masterClrMapping/>
  </p:clrMapOvr>
  <mc:AlternateContent xmlns:mc="http://schemas.openxmlformats.org/markup-compatibility/2006" xmlns:p14="http://schemas.microsoft.com/office/powerpoint/2010/main">
    <mc:Choice Requires="p14">
      <p:transition spd="slow" p14:dur="2000" advTm="1008"/>
    </mc:Choice>
    <mc:Fallback xmlns="">
      <p:transition spd="slow" advTm="1008"/>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pic>
        <p:nvPicPr>
          <p:cNvPr id="22" name="Kép 1">
            <a:extLst>
              <a:ext uri="{FF2B5EF4-FFF2-40B4-BE49-F238E27FC236}">
                <a16:creationId xmlns:a16="http://schemas.microsoft.com/office/drawing/2014/main" id="{D84BF591-DC1C-064B-937A-F680BF9F74E5}"/>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28614" y="333375"/>
            <a:ext cx="6527800" cy="2211388"/>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Kép 2">
            <a:extLst>
              <a:ext uri="{FF2B5EF4-FFF2-40B4-BE49-F238E27FC236}">
                <a16:creationId xmlns:a16="http://schemas.microsoft.com/office/drawing/2014/main" id="{39D6DF1A-A443-3F41-B118-96E754EBE807}"/>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8688064" y="2133600"/>
            <a:ext cx="1824038" cy="301625"/>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Ellipszis buborék 9">
            <a:extLst>
              <a:ext uri="{FF2B5EF4-FFF2-40B4-BE49-F238E27FC236}">
                <a16:creationId xmlns:a16="http://schemas.microsoft.com/office/drawing/2014/main" id="{4AE5F8E8-693E-C34B-B071-A7314236B275}"/>
              </a:ext>
            </a:extLst>
          </p:cNvPr>
          <p:cNvSpPr>
            <a:spLocks noChangeArrowheads="1"/>
          </p:cNvSpPr>
          <p:nvPr/>
        </p:nvSpPr>
        <p:spPr bwMode="auto">
          <a:xfrm>
            <a:off x="8976989" y="693738"/>
            <a:ext cx="2087563" cy="1223962"/>
          </a:xfrm>
          <a:prstGeom prst="wedgeEllipseCallout">
            <a:avLst>
              <a:gd name="adj1" fmla="val -64875"/>
              <a:gd name="adj2" fmla="val 3051"/>
            </a:avLst>
          </a:prstGeom>
          <a:solidFill>
            <a:schemeClr val="bg1"/>
          </a:solidFill>
          <a:ln w="28575">
            <a:solidFill>
              <a:srgbClr val="FF0000"/>
            </a:solidFill>
            <a:round/>
            <a:headEnd type="none" w="sm" len="sm"/>
            <a:tailEnd type="none" w="sm" len="sm"/>
          </a:ln>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hu-HU" altLang="hu-HU" sz="2800">
                <a:solidFill>
                  <a:srgbClr val="294143"/>
                </a:solidFill>
              </a:rPr>
              <a:t>TRISS</a:t>
            </a:r>
          </a:p>
          <a:p>
            <a:pPr algn="ctr">
              <a:spcBef>
                <a:spcPct val="0"/>
              </a:spcBef>
              <a:buFontTx/>
              <a:buNone/>
            </a:pPr>
            <a:r>
              <a:rPr lang="hu-HU" altLang="hu-HU" sz="1400">
                <a:solidFill>
                  <a:srgbClr val="294143"/>
                </a:solidFill>
              </a:rPr>
              <a:t>N=1005</a:t>
            </a:r>
          </a:p>
          <a:p>
            <a:pPr algn="ctr">
              <a:spcBef>
                <a:spcPct val="0"/>
              </a:spcBef>
              <a:buFontTx/>
              <a:buNone/>
            </a:pPr>
            <a:r>
              <a:rPr lang="hu-HU" altLang="hu-HU" sz="1400">
                <a:solidFill>
                  <a:srgbClr val="294143"/>
                </a:solidFill>
              </a:rPr>
              <a:t>7 vs 9 g/dL</a:t>
            </a:r>
          </a:p>
        </p:txBody>
      </p:sp>
      <p:pic>
        <p:nvPicPr>
          <p:cNvPr id="25" name="Kép 3">
            <a:extLst>
              <a:ext uri="{FF2B5EF4-FFF2-40B4-BE49-F238E27FC236}">
                <a16:creationId xmlns:a16="http://schemas.microsoft.com/office/drawing/2014/main" id="{BDA199BD-4C4B-2A40-929F-6E2BE387F921}"/>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469952" y="3194050"/>
            <a:ext cx="5108575" cy="318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ext Box 13">
            <a:extLst>
              <a:ext uri="{FF2B5EF4-FFF2-40B4-BE49-F238E27FC236}">
                <a16:creationId xmlns:a16="http://schemas.microsoft.com/office/drawing/2014/main" id="{21FF6D99-E5D5-244C-96DD-838DF846E0D1}"/>
              </a:ext>
            </a:extLst>
          </p:cNvPr>
          <p:cNvSpPr txBox="1">
            <a:spLocks noChangeArrowheads="1"/>
          </p:cNvSpPr>
          <p:nvPr/>
        </p:nvSpPr>
        <p:spPr bwMode="auto">
          <a:xfrm>
            <a:off x="3446139" y="2970213"/>
            <a:ext cx="5314950" cy="1754187"/>
          </a:xfrm>
          <a:prstGeom prst="rect">
            <a:avLst/>
          </a:prstGeom>
          <a:solidFill>
            <a:schemeClr val="bg1"/>
          </a:solidFill>
          <a:ln w="28575">
            <a:solidFill>
              <a:srgbClr val="FF0000"/>
            </a:solidFill>
            <a:miter lim="800000"/>
            <a:headEnd/>
            <a:tailEnd/>
          </a:ln>
        </p:spPr>
        <p:txBody>
          <a:bodyPr wrap="none">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hu-HU" altLang="hu-HU" sz="3600">
                <a:solidFill>
                  <a:srgbClr val="294143"/>
                </a:solidFill>
              </a:rPr>
              <a:t>Hb: 7 or 9?</a:t>
            </a:r>
          </a:p>
          <a:p>
            <a:pPr algn="ctr">
              <a:spcBef>
                <a:spcPct val="0"/>
              </a:spcBef>
              <a:buFontTx/>
              <a:buNone/>
            </a:pPr>
            <a:r>
              <a:rPr lang="hu-HU" altLang="hu-HU" sz="3600">
                <a:solidFill>
                  <a:srgbClr val="294143"/>
                </a:solidFill>
              </a:rPr>
              <a:t>a) It doesn’t matter</a:t>
            </a:r>
          </a:p>
          <a:p>
            <a:pPr algn="ctr">
              <a:spcBef>
                <a:spcPct val="0"/>
              </a:spcBef>
              <a:buFontTx/>
              <a:buNone/>
            </a:pPr>
            <a:r>
              <a:rPr lang="hu-HU" altLang="hu-HU" sz="3600">
                <a:solidFill>
                  <a:srgbClr val="294143"/>
                </a:solidFill>
              </a:rPr>
              <a:t>b) Restrictive is not inferior</a:t>
            </a:r>
          </a:p>
        </p:txBody>
      </p:sp>
      <p:sp>
        <p:nvSpPr>
          <p:cNvPr id="27" name="Lekerekített téglalap 2">
            <a:extLst>
              <a:ext uri="{FF2B5EF4-FFF2-40B4-BE49-F238E27FC236}">
                <a16:creationId xmlns:a16="http://schemas.microsoft.com/office/drawing/2014/main" id="{FB4D8D59-F47B-414C-8A3D-CDEC6084650C}"/>
              </a:ext>
            </a:extLst>
          </p:cNvPr>
          <p:cNvSpPr>
            <a:spLocks noChangeArrowheads="1"/>
          </p:cNvSpPr>
          <p:nvPr/>
        </p:nvSpPr>
        <p:spPr bwMode="auto">
          <a:xfrm>
            <a:off x="1631504" y="5013176"/>
            <a:ext cx="9299575" cy="1406815"/>
          </a:xfrm>
          <a:prstGeom prst="roundRect">
            <a:avLst>
              <a:gd name="adj" fmla="val 16667"/>
            </a:avLst>
          </a:prstGeom>
          <a:solidFill>
            <a:srgbClr val="FFC000"/>
          </a:solidFill>
          <a:ln w="28575">
            <a:solidFill>
              <a:srgbClr val="FF0000"/>
            </a:solidFill>
            <a:round/>
            <a:headEnd type="none" w="sm" len="sm"/>
            <a:tailEnd type="none" w="sm" len="sm"/>
          </a:ln>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hu-HU" altLang="hu-HU" sz="4400" dirty="0">
                <a:solidFill>
                  <a:srgbClr val="294143"/>
                </a:solidFill>
              </a:rPr>
              <a:t>We </a:t>
            </a:r>
            <a:r>
              <a:rPr lang="hu-HU" altLang="hu-HU" sz="4400" dirty="0" err="1">
                <a:solidFill>
                  <a:srgbClr val="294143"/>
                </a:solidFill>
              </a:rPr>
              <a:t>treat</a:t>
            </a:r>
            <a:r>
              <a:rPr lang="hu-HU" altLang="hu-HU" sz="4400" dirty="0">
                <a:solidFill>
                  <a:srgbClr val="294143"/>
                </a:solidFill>
              </a:rPr>
              <a:t> </a:t>
            </a:r>
            <a:r>
              <a:rPr lang="hu-HU" altLang="hu-HU" sz="4400" dirty="0" err="1">
                <a:solidFill>
                  <a:srgbClr val="294143"/>
                </a:solidFill>
              </a:rPr>
              <a:t>individuals</a:t>
            </a:r>
            <a:r>
              <a:rPr lang="hu-HU" altLang="hu-HU" sz="4400" dirty="0">
                <a:solidFill>
                  <a:srgbClr val="294143"/>
                </a:solidFill>
              </a:rPr>
              <a:t> and </a:t>
            </a:r>
            <a:r>
              <a:rPr lang="hu-HU" altLang="hu-HU" sz="4400" dirty="0" err="1">
                <a:solidFill>
                  <a:srgbClr val="294143"/>
                </a:solidFill>
              </a:rPr>
              <a:t>not</a:t>
            </a:r>
            <a:r>
              <a:rPr lang="hu-HU" altLang="hu-HU" sz="4400" dirty="0">
                <a:solidFill>
                  <a:srgbClr val="294143"/>
                </a:solidFill>
              </a:rPr>
              <a:t> a </a:t>
            </a:r>
            <a:r>
              <a:rPr lang="hu-HU" altLang="hu-HU" sz="4400" dirty="0" err="1">
                <a:solidFill>
                  <a:srgbClr val="294143"/>
                </a:solidFill>
              </a:rPr>
              <a:t>population</a:t>
            </a:r>
            <a:endParaRPr lang="hu-HU" altLang="hu-HU" sz="4400" dirty="0">
              <a:solidFill>
                <a:srgbClr val="294143"/>
              </a:solidFill>
            </a:endParaRPr>
          </a:p>
        </p:txBody>
      </p:sp>
    </p:spTree>
    <p:custDataLst>
      <p:tags r:id="rId1"/>
    </p:custDataLst>
    <p:extLst>
      <p:ext uri="{BB962C8B-B14F-4D97-AF65-F5344CB8AC3E}">
        <p14:creationId xmlns:p14="http://schemas.microsoft.com/office/powerpoint/2010/main" val="1840383845"/>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1000"/>
                                        <p:tgtEl>
                                          <p:spTgt spid="26"/>
                                        </p:tgtEl>
                                      </p:cBhvr>
                                    </p:animEffect>
                                    <p:anim calcmode="lin" valueType="num">
                                      <p:cBhvr>
                                        <p:cTn id="15" dur="1000" fill="hold"/>
                                        <p:tgtEl>
                                          <p:spTgt spid="26"/>
                                        </p:tgtEl>
                                        <p:attrNameLst>
                                          <p:attrName>ppt_x</p:attrName>
                                        </p:attrNameLst>
                                      </p:cBhvr>
                                      <p:tavLst>
                                        <p:tav tm="0">
                                          <p:val>
                                            <p:strVal val="#ppt_x"/>
                                          </p:val>
                                        </p:tav>
                                        <p:tav tm="100000">
                                          <p:val>
                                            <p:strVal val="#ppt_x"/>
                                          </p:val>
                                        </p:tav>
                                      </p:tavLst>
                                    </p:anim>
                                    <p:anim calcmode="lin" valueType="num">
                                      <p:cBhvr>
                                        <p:cTn id="16"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sp>
        <p:nvSpPr>
          <p:cNvPr id="10" name="Téglalap 40">
            <a:extLst>
              <a:ext uri="{FF2B5EF4-FFF2-40B4-BE49-F238E27FC236}">
                <a16:creationId xmlns:a16="http://schemas.microsoft.com/office/drawing/2014/main" id="{6C23D829-9411-D14E-96C2-F079CBA468EF}"/>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pic>
        <p:nvPicPr>
          <p:cNvPr id="11" name="Kép 44">
            <a:extLst>
              <a:ext uri="{FF2B5EF4-FFF2-40B4-BE49-F238E27FC236}">
                <a16:creationId xmlns:a16="http://schemas.microsoft.com/office/drawing/2014/main" id="{5EDF8335-9D53-8545-A462-5FF14B7A5E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12" name="Picture 11" descr="A picture containing food&#10;&#10;Description automatically generated">
            <a:extLst>
              <a:ext uri="{FF2B5EF4-FFF2-40B4-BE49-F238E27FC236}">
                <a16:creationId xmlns:a16="http://schemas.microsoft.com/office/drawing/2014/main" id="{A040A33F-C248-324F-9EFB-9F2FEA1915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ext Box 4">
            <a:extLst>
              <a:ext uri="{FF2B5EF4-FFF2-40B4-BE49-F238E27FC236}">
                <a16:creationId xmlns:a16="http://schemas.microsoft.com/office/drawing/2014/main" id="{9202FFE8-F21A-414B-9806-AB6E3E9D5A9E}"/>
              </a:ext>
            </a:extLst>
          </p:cNvPr>
          <p:cNvSpPr txBox="1">
            <a:spLocks noChangeArrowheads="1"/>
          </p:cNvSpPr>
          <p:nvPr/>
        </p:nvSpPr>
        <p:spPr bwMode="auto">
          <a:xfrm>
            <a:off x="2279576" y="188640"/>
            <a:ext cx="8286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hu-HU" altLang="hu-HU" sz="4000" dirty="0">
                <a:solidFill>
                  <a:srgbClr val="294143"/>
                </a:solidFill>
              </a:rPr>
              <a:t>The </a:t>
            </a:r>
            <a:r>
              <a:rPr lang="hu-HU" altLang="hu-HU" sz="4000" dirty="0" err="1">
                <a:solidFill>
                  <a:srgbClr val="294143"/>
                </a:solidFill>
              </a:rPr>
              <a:t>best</a:t>
            </a:r>
            <a:r>
              <a:rPr lang="hu-HU" altLang="hu-HU" sz="4000" dirty="0">
                <a:solidFill>
                  <a:srgbClr val="294143"/>
                </a:solidFill>
              </a:rPr>
              <a:t> </a:t>
            </a:r>
            <a:r>
              <a:rPr lang="hu-HU" altLang="hu-HU" sz="4000" dirty="0" err="1">
                <a:solidFill>
                  <a:srgbClr val="294143"/>
                </a:solidFill>
              </a:rPr>
              <a:t>transfusion</a:t>
            </a:r>
            <a:r>
              <a:rPr lang="hu-HU" altLang="hu-HU" sz="4000" dirty="0">
                <a:solidFill>
                  <a:srgbClr val="294143"/>
                </a:solidFill>
              </a:rPr>
              <a:t> </a:t>
            </a:r>
            <a:r>
              <a:rPr lang="hu-HU" altLang="hu-HU" sz="4000" dirty="0" err="1">
                <a:solidFill>
                  <a:srgbClr val="294143"/>
                </a:solidFill>
              </a:rPr>
              <a:t>indicator</a:t>
            </a:r>
            <a:r>
              <a:rPr lang="hu-HU" altLang="hu-HU" sz="4000" dirty="0">
                <a:solidFill>
                  <a:srgbClr val="294143"/>
                </a:solidFill>
              </a:rPr>
              <a:t>:</a:t>
            </a:r>
          </a:p>
        </p:txBody>
      </p:sp>
      <p:sp>
        <p:nvSpPr>
          <p:cNvPr id="15" name="Text Box 13">
            <a:extLst>
              <a:ext uri="{FF2B5EF4-FFF2-40B4-BE49-F238E27FC236}">
                <a16:creationId xmlns:a16="http://schemas.microsoft.com/office/drawing/2014/main" id="{5B0886C0-110B-AA4E-94D0-C3B8455C648F}"/>
              </a:ext>
            </a:extLst>
          </p:cNvPr>
          <p:cNvSpPr txBox="1">
            <a:spLocks noChangeArrowheads="1"/>
          </p:cNvSpPr>
          <p:nvPr/>
        </p:nvSpPr>
        <p:spPr bwMode="auto">
          <a:xfrm>
            <a:off x="4713262" y="6156325"/>
            <a:ext cx="28368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defTabSz="762000">
              <a:spcBef>
                <a:spcPct val="20000"/>
              </a:spcBef>
              <a:buChar char="•"/>
              <a:defRPr sz="3200">
                <a:solidFill>
                  <a:schemeClr val="tx1"/>
                </a:solidFill>
                <a:latin typeface="Times New Roman" panose="02020603050405020304" pitchFamily="18" charset="0"/>
              </a:defRPr>
            </a:lvl1pPr>
            <a:lvl2pPr marL="742950" indent="-285750" defTabSz="762000">
              <a:spcBef>
                <a:spcPct val="20000"/>
              </a:spcBef>
              <a:buChar char="–"/>
              <a:defRPr sz="2800">
                <a:solidFill>
                  <a:schemeClr val="tx1"/>
                </a:solidFill>
                <a:latin typeface="Times New Roman" panose="02020603050405020304" pitchFamily="18" charset="0"/>
              </a:defRPr>
            </a:lvl2pPr>
            <a:lvl3pPr marL="1143000" indent="-228600" defTabSz="762000">
              <a:spcBef>
                <a:spcPct val="20000"/>
              </a:spcBef>
              <a:buChar char="•"/>
              <a:defRPr sz="2400">
                <a:solidFill>
                  <a:schemeClr val="tx1"/>
                </a:solidFill>
                <a:latin typeface="Times New Roman" panose="02020603050405020304" pitchFamily="18" charset="0"/>
              </a:defRPr>
            </a:lvl3pPr>
            <a:lvl4pPr marL="1600200" indent="-228600" defTabSz="762000">
              <a:spcBef>
                <a:spcPct val="20000"/>
              </a:spcBef>
              <a:buChar char="–"/>
              <a:defRPr sz="2000">
                <a:solidFill>
                  <a:schemeClr val="tx1"/>
                </a:solidFill>
                <a:latin typeface="Times New Roman" panose="02020603050405020304" pitchFamily="18" charset="0"/>
              </a:defRPr>
            </a:lvl4pPr>
            <a:lvl5pPr marL="2057400" indent="-228600" defTabSz="762000">
              <a:spcBef>
                <a:spcPct val="20000"/>
              </a:spcBef>
              <a:buChar char="»"/>
              <a:defRPr sz="2000">
                <a:solidFill>
                  <a:schemeClr val="tx1"/>
                </a:solidFill>
                <a:latin typeface="Times New Roman" panose="02020603050405020304" pitchFamily="18" charset="0"/>
              </a:defRPr>
            </a:lvl5pPr>
            <a:lvl6pPr marL="25146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defTabSz="7620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hu-HU" altLang="hu-HU" sz="1800">
                <a:solidFill>
                  <a:srgbClr val="FC0128"/>
                </a:solidFill>
              </a:rPr>
              <a:t>Auguste Rodin: The Thinker</a:t>
            </a:r>
          </a:p>
        </p:txBody>
      </p:sp>
      <p:pic>
        <p:nvPicPr>
          <p:cNvPr id="16" name="Picture 2" descr="http://nft.neti.hu/kepek/rodin_a_gondolkodo.jpg">
            <a:extLst>
              <a:ext uri="{FF2B5EF4-FFF2-40B4-BE49-F238E27FC236}">
                <a16:creationId xmlns:a16="http://schemas.microsoft.com/office/drawing/2014/main" id="{DFDC1904-F6B5-364D-B6E8-B1F3F76A88F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52900" y="1341438"/>
            <a:ext cx="3543300" cy="476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30844217"/>
      </p:ext>
    </p:extLst>
  </p:cSld>
  <p:clrMapOvr>
    <a:masterClrMapping/>
  </p:clrMapOvr>
  <p:transition advTm="10799"/>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pic>
        <p:nvPicPr>
          <p:cNvPr id="10" name="Picture 2">
            <a:extLst>
              <a:ext uri="{FF2B5EF4-FFF2-40B4-BE49-F238E27FC236}">
                <a16:creationId xmlns:a16="http://schemas.microsoft.com/office/drawing/2014/main" id="{3C59BE5B-06B5-5640-84EE-59BB53D59EB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5640" y="1979613"/>
            <a:ext cx="6569075" cy="4762500"/>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Ellipszis 6">
            <a:extLst>
              <a:ext uri="{FF2B5EF4-FFF2-40B4-BE49-F238E27FC236}">
                <a16:creationId xmlns:a16="http://schemas.microsoft.com/office/drawing/2014/main" id="{E17C47ED-0C90-F14C-A346-733105B863DF}"/>
              </a:ext>
            </a:extLst>
          </p:cNvPr>
          <p:cNvSpPr/>
          <p:nvPr/>
        </p:nvSpPr>
        <p:spPr>
          <a:xfrm>
            <a:off x="3592240" y="2133600"/>
            <a:ext cx="5111750" cy="1150938"/>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hu-HU"/>
          </a:p>
        </p:txBody>
      </p:sp>
      <p:pic>
        <p:nvPicPr>
          <p:cNvPr id="12" name="Picture 2">
            <a:extLst>
              <a:ext uri="{FF2B5EF4-FFF2-40B4-BE49-F238E27FC236}">
                <a16:creationId xmlns:a16="http://schemas.microsoft.com/office/drawing/2014/main" id="{29BD8E21-1EC2-F74E-8B4E-D2340EABA55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45655" y="214313"/>
            <a:ext cx="7870825" cy="1712912"/>
          </a:xfrm>
          <a:prstGeom prst="rect">
            <a:avLst/>
          </a:prstGeom>
          <a:noFill/>
          <a:ln>
            <a:noFill/>
          </a:ln>
          <a:effectLst>
            <a:outerShdw blurRad="292100" dist="139700" dir="2700000" algn="tl" rotWithShape="0">
              <a:srgbClr val="333333">
                <a:alpha val="64998"/>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a:extLst>
              <a:ext uri="{FF2B5EF4-FFF2-40B4-BE49-F238E27FC236}">
                <a16:creationId xmlns:a16="http://schemas.microsoft.com/office/drawing/2014/main" id="{35B219D4-2703-FF4B-ABB5-12CE62D31571}"/>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27967" y="1624013"/>
            <a:ext cx="1263650"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a:extLst>
              <a:ext uri="{FF2B5EF4-FFF2-40B4-BE49-F238E27FC236}">
                <a16:creationId xmlns:a16="http://schemas.microsoft.com/office/drawing/2014/main" id="{4EDE3597-113B-6247-903B-B0840659B307}"/>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26380" y="3300413"/>
            <a:ext cx="1265237"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17746807"/>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060">
            <a:extLst>
              <a:ext uri="{FF2B5EF4-FFF2-40B4-BE49-F238E27FC236}">
                <a16:creationId xmlns:a16="http://schemas.microsoft.com/office/drawing/2014/main" id="{1D3F96C7-2BE1-D64E-8287-C72A9D5CDE0D}"/>
              </a:ext>
            </a:extLst>
          </p:cNvPr>
          <p:cNvSpPr>
            <a:spLocks noGrp="1" noChangeArrowheads="1"/>
          </p:cNvSpPr>
          <p:nvPr>
            <p:ph type="title"/>
          </p:nvPr>
        </p:nvSpPr>
        <p:spPr>
          <a:xfrm>
            <a:off x="2077155" y="-273755"/>
            <a:ext cx="8579556" cy="993422"/>
          </a:xfrm>
        </p:spPr>
        <p:txBody>
          <a:bodyPr vert="horz" wrap="square" lIns="107245" tIns="52681" rIns="107245" bIns="52681" numCol="1" anchor="ctr" anchorCtr="0" compatLnSpc="1">
            <a:prstTxWarp prst="textNoShape">
              <a:avLst/>
            </a:prstTxWarp>
          </a:bodyPr>
          <a:lstStyle/>
          <a:p>
            <a:pPr algn="l"/>
            <a:r>
              <a:rPr lang="hu-HU" altLang="hu-HU">
                <a:solidFill>
                  <a:schemeClr val="tx1"/>
                </a:solidFill>
              </a:rPr>
              <a:t> </a:t>
            </a:r>
            <a:endParaRPr lang="en-GB" altLang="hu-HU" b="1">
              <a:solidFill>
                <a:srgbClr val="FFFFFF"/>
              </a:solidFill>
            </a:endParaRPr>
          </a:p>
        </p:txBody>
      </p:sp>
      <p:sp>
        <p:nvSpPr>
          <p:cNvPr id="8" name="Rectangle 9" descr="Vastag átlós felfelé">
            <a:extLst>
              <a:ext uri="{FF2B5EF4-FFF2-40B4-BE49-F238E27FC236}">
                <a16:creationId xmlns:a16="http://schemas.microsoft.com/office/drawing/2014/main" id="{E9374596-2F4B-924E-B50E-EB6F45A059F6}"/>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13" name="Kép 44">
            <a:extLst>
              <a:ext uri="{FF2B5EF4-FFF2-40B4-BE49-F238E27FC236}">
                <a16:creationId xmlns:a16="http://schemas.microsoft.com/office/drawing/2014/main" id="{61B1D45C-EBC5-0144-8212-B6776A7056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14" name="Picture 13" descr="A picture containing food&#10;&#10;Description automatically generated">
            <a:extLst>
              <a:ext uri="{FF2B5EF4-FFF2-40B4-BE49-F238E27FC236}">
                <a16:creationId xmlns:a16="http://schemas.microsoft.com/office/drawing/2014/main" id="{CBC18AD6-29BC-1D4D-B155-5C08CB848A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5" name="Téglalap 40">
            <a:extLst>
              <a:ext uri="{FF2B5EF4-FFF2-40B4-BE49-F238E27FC236}">
                <a16:creationId xmlns:a16="http://schemas.microsoft.com/office/drawing/2014/main" id="{1C536F62-E0FF-6447-A34E-1C9A4ADD2C9E}"/>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sp>
        <p:nvSpPr>
          <p:cNvPr id="11" name="Lekerekített téglalap 2">
            <a:extLst>
              <a:ext uri="{FF2B5EF4-FFF2-40B4-BE49-F238E27FC236}">
                <a16:creationId xmlns:a16="http://schemas.microsoft.com/office/drawing/2014/main" id="{48840CEF-7C08-0F40-873E-23FF6F72D199}"/>
              </a:ext>
            </a:extLst>
          </p:cNvPr>
          <p:cNvSpPr>
            <a:spLocks noChangeArrowheads="1"/>
          </p:cNvSpPr>
          <p:nvPr/>
        </p:nvSpPr>
        <p:spPr bwMode="auto">
          <a:xfrm>
            <a:off x="1631504" y="3063019"/>
            <a:ext cx="9577064" cy="993422"/>
          </a:xfrm>
          <a:prstGeom prst="roundRect">
            <a:avLst>
              <a:gd name="adj" fmla="val 16667"/>
            </a:avLst>
          </a:prstGeom>
          <a:solidFill>
            <a:schemeClr val="bg1"/>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algn="ctr">
              <a:spcBef>
                <a:spcPct val="0"/>
              </a:spcBef>
              <a:buSzTx/>
              <a:buNone/>
            </a:pPr>
            <a:r>
              <a:rPr lang="hu-HU" altLang="hu-HU" sz="4400" dirty="0">
                <a:solidFill>
                  <a:srgbClr val="294143"/>
                </a:solidFill>
              </a:rPr>
              <a:t>Miért adunk vért?</a:t>
            </a:r>
          </a:p>
        </p:txBody>
      </p:sp>
      <p:pic>
        <p:nvPicPr>
          <p:cNvPr id="10" name="Kép 43">
            <a:extLst>
              <a:ext uri="{FF2B5EF4-FFF2-40B4-BE49-F238E27FC236}">
                <a16:creationId xmlns:a16="http://schemas.microsoft.com/office/drawing/2014/main" id="{4D40331B-AAE9-AF46-8A45-FCCA7EA20D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16" name="Kép 45">
            <a:extLst>
              <a:ext uri="{FF2B5EF4-FFF2-40B4-BE49-F238E27FC236}">
                <a16:creationId xmlns:a16="http://schemas.microsoft.com/office/drawing/2014/main" id="{34C45FD4-9477-3749-9B7D-55F040017E4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spTree>
    <p:extLst>
      <p:ext uri="{BB962C8B-B14F-4D97-AF65-F5344CB8AC3E}">
        <p14:creationId xmlns:p14="http://schemas.microsoft.com/office/powerpoint/2010/main" val="779500286"/>
      </p:ext>
    </p:extLst>
  </p:cSld>
  <p:clrMapOvr>
    <a:masterClrMapping/>
  </p:clrMapOvr>
  <mc:AlternateContent xmlns:mc="http://schemas.openxmlformats.org/markup-compatibility/2006" xmlns:p14="http://schemas.microsoft.com/office/powerpoint/2010/main">
    <mc:Choice Requires="p14">
      <p:transition spd="slow" p14:dur="2000" advTm="1008"/>
    </mc:Choice>
    <mc:Fallback xmlns="">
      <p:transition spd="slow" advTm="1008"/>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de-DE" altLang="hu-HU" sz="2844"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 name="Téglalap 40">
            <a:extLst>
              <a:ext uri="{FF2B5EF4-FFF2-40B4-BE49-F238E27FC236}">
                <a16:creationId xmlns:a16="http://schemas.microsoft.com/office/drawing/2014/main" id="{6DA4F302-DDAE-E448-B3B7-3EC41C8CD9C0}"/>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sp>
        <p:nvSpPr>
          <p:cNvPr id="13" name="Rectangle 4">
            <a:extLst>
              <a:ext uri="{FF2B5EF4-FFF2-40B4-BE49-F238E27FC236}">
                <a16:creationId xmlns:a16="http://schemas.microsoft.com/office/drawing/2014/main" id="{EECDEA01-6BBF-BE46-A4E3-3A70306EAD64}"/>
              </a:ext>
            </a:extLst>
          </p:cNvPr>
          <p:cNvSpPr>
            <a:spLocks noChangeArrowheads="1"/>
          </p:cNvSpPr>
          <p:nvPr/>
        </p:nvSpPr>
        <p:spPr bwMode="auto">
          <a:xfrm>
            <a:off x="1930524" y="4436790"/>
            <a:ext cx="8497887"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609600" marR="0" lvl="0" indent="-609600" algn="l" defTabSz="914400" rtl="0" eaLnBrk="0" fontAlgn="base" latinLnBrk="0" hangingPunct="0">
              <a:lnSpc>
                <a:spcPct val="90000"/>
              </a:lnSpc>
              <a:spcBef>
                <a:spcPct val="20000"/>
              </a:spcBef>
              <a:spcAft>
                <a:spcPct val="0"/>
              </a:spcAft>
              <a:buClrTx/>
              <a:buSzTx/>
              <a:buFontTx/>
              <a:buNone/>
              <a:tabLst/>
              <a:defRPr/>
            </a:pPr>
            <a:r>
              <a:rPr kumimoji="0" lang="hu-HU" altLang="hu-HU" sz="2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DO</a:t>
            </a:r>
            <a:r>
              <a:rPr kumimoji="0" lang="hu-HU" altLang="hu-HU" sz="26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mn-cs"/>
              </a:rPr>
              <a:t>2</a:t>
            </a:r>
            <a:r>
              <a:rPr kumimoji="0" lang="hu-HU" altLang="hu-HU" sz="26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 (SV•HR) • (Hb•1.39•SaO</a:t>
            </a:r>
            <a:r>
              <a:rPr kumimoji="0" lang="hu-HU" altLang="hu-HU" sz="2600" b="0" i="0" u="none" strike="noStrike" kern="1200" cap="none" spc="0" normalizeH="0" baseline="-25000" noProof="0" dirty="0">
                <a:ln>
                  <a:noFill/>
                </a:ln>
                <a:solidFill>
                  <a:srgbClr val="294143"/>
                </a:solidFill>
                <a:effectLst/>
                <a:uLnTx/>
                <a:uFillTx/>
                <a:latin typeface="Times New Roman" panose="02020603050405020304" pitchFamily="18" charset="0"/>
                <a:ea typeface="+mn-ea"/>
                <a:cs typeface="+mn-cs"/>
              </a:rPr>
              <a:t>2</a:t>
            </a:r>
            <a:r>
              <a:rPr kumimoji="0" lang="hu-HU" altLang="hu-HU" sz="26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+0.003•PaO</a:t>
            </a:r>
            <a:r>
              <a:rPr kumimoji="0" lang="hu-HU" altLang="hu-HU" sz="2600" b="0" i="0" u="none" strike="noStrike" kern="1200" cap="none" spc="0" normalizeH="0" baseline="-25000" noProof="0" dirty="0">
                <a:ln>
                  <a:noFill/>
                </a:ln>
                <a:solidFill>
                  <a:srgbClr val="294143"/>
                </a:solidFill>
                <a:effectLst/>
                <a:uLnTx/>
                <a:uFillTx/>
                <a:latin typeface="Times New Roman" panose="02020603050405020304" pitchFamily="18" charset="0"/>
                <a:ea typeface="+mn-ea"/>
                <a:cs typeface="+mn-cs"/>
              </a:rPr>
              <a:t>2</a:t>
            </a:r>
            <a:r>
              <a:rPr kumimoji="0" lang="hu-HU" altLang="hu-HU" sz="26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 ~ </a:t>
            </a:r>
            <a:r>
              <a:rPr kumimoji="0" lang="hu-HU" altLang="hu-HU" sz="2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1000ml/min </a:t>
            </a:r>
          </a:p>
          <a:p>
            <a:pPr marL="609600" marR="0" lvl="0" indent="-609600" algn="ctr" defTabSz="914400" rtl="0" eaLnBrk="0" fontAlgn="base" latinLnBrk="0" hangingPunct="0">
              <a:lnSpc>
                <a:spcPct val="90000"/>
              </a:lnSpc>
              <a:spcBef>
                <a:spcPct val="20000"/>
              </a:spcBef>
              <a:spcAft>
                <a:spcPct val="0"/>
              </a:spcAft>
              <a:buClrTx/>
              <a:buSzTx/>
              <a:buFontTx/>
              <a:buNone/>
              <a:tabLst/>
              <a:defRPr/>
            </a:pPr>
            <a:endParaRPr kumimoji="0" lang="hu-HU" altLang="hu-HU" sz="2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a:p>
            <a:pPr marL="609600" marR="0" lvl="0" indent="-609600" algn="l" defTabSz="914400" rtl="0" eaLnBrk="0" fontAlgn="base" latinLnBrk="0" hangingPunct="0">
              <a:lnSpc>
                <a:spcPct val="90000"/>
              </a:lnSpc>
              <a:spcBef>
                <a:spcPct val="20000"/>
              </a:spcBef>
              <a:spcAft>
                <a:spcPct val="0"/>
              </a:spcAft>
              <a:buClrTx/>
              <a:buSzTx/>
              <a:buFontTx/>
              <a:buNone/>
              <a:tabLst/>
              <a:defRPr/>
            </a:pPr>
            <a:r>
              <a:rPr kumimoji="0" lang="hu-HU" altLang="hu-HU" sz="2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VO</a:t>
            </a:r>
            <a:r>
              <a:rPr kumimoji="0" lang="hu-HU" altLang="hu-HU" sz="26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mn-cs"/>
              </a:rPr>
              <a:t>2</a:t>
            </a:r>
            <a:r>
              <a:rPr kumimoji="0" lang="hu-HU" altLang="hu-HU"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26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 CO • (CaO</a:t>
            </a:r>
            <a:r>
              <a:rPr kumimoji="0" lang="hu-HU" altLang="hu-HU" sz="2600" b="0" i="0" u="none" strike="noStrike" kern="1200" cap="none" spc="0" normalizeH="0" baseline="-25000" noProof="0" dirty="0">
                <a:ln>
                  <a:noFill/>
                </a:ln>
                <a:solidFill>
                  <a:srgbClr val="294143"/>
                </a:solidFill>
                <a:effectLst/>
                <a:uLnTx/>
                <a:uFillTx/>
                <a:latin typeface="Times New Roman" panose="02020603050405020304" pitchFamily="18" charset="0"/>
                <a:ea typeface="+mn-ea"/>
                <a:cs typeface="+mn-cs"/>
              </a:rPr>
              <a:t>2</a:t>
            </a:r>
            <a:r>
              <a:rPr kumimoji="0" lang="hu-HU" altLang="hu-HU" sz="26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 - CvO</a:t>
            </a:r>
            <a:r>
              <a:rPr kumimoji="0" lang="hu-HU" altLang="hu-HU" sz="2600" b="0" i="0" u="none" strike="noStrike" kern="1200" cap="none" spc="0" normalizeH="0" baseline="-25000" noProof="0" dirty="0">
                <a:ln>
                  <a:noFill/>
                </a:ln>
                <a:solidFill>
                  <a:srgbClr val="294143"/>
                </a:solidFill>
                <a:effectLst/>
                <a:uLnTx/>
                <a:uFillTx/>
                <a:latin typeface="Times New Roman" panose="02020603050405020304" pitchFamily="18" charset="0"/>
                <a:ea typeface="+mn-ea"/>
                <a:cs typeface="+mn-cs"/>
              </a:rPr>
              <a:t>2</a:t>
            </a:r>
            <a:r>
              <a:rPr kumimoji="0" lang="hu-HU" altLang="hu-HU" sz="26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 ~ </a:t>
            </a:r>
            <a:r>
              <a:rPr kumimoji="0" lang="hu-HU" altLang="hu-HU" sz="26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300 ml/min</a:t>
            </a:r>
            <a:endParaRPr kumimoji="0" lang="hu-HU" altLang="hu-HU"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609600" marR="0" lvl="0" indent="-609600" algn="r" defTabSz="914400" rtl="0" eaLnBrk="0" fontAlgn="base" latinLnBrk="0" hangingPunct="0">
              <a:lnSpc>
                <a:spcPct val="90000"/>
              </a:lnSpc>
              <a:spcBef>
                <a:spcPct val="20000"/>
              </a:spcBef>
              <a:spcAft>
                <a:spcPct val="0"/>
              </a:spcAft>
              <a:buClrTx/>
              <a:buSzTx/>
              <a:buFontTx/>
              <a:buNone/>
              <a:tabLst/>
              <a:defRPr/>
            </a:pPr>
            <a:endParaRPr kumimoji="0" lang="hu-HU" altLang="hu-HU" sz="1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a:p>
            <a:pPr marL="609600" marR="0" lvl="0" indent="-609600" algn="r" defTabSz="914400" rtl="0" eaLnBrk="0" fontAlgn="base" latinLnBrk="0" hangingPunct="0">
              <a:lnSpc>
                <a:spcPct val="90000"/>
              </a:lnSpc>
              <a:spcBef>
                <a:spcPct val="20000"/>
              </a:spcBef>
              <a:spcAft>
                <a:spcPct val="0"/>
              </a:spcAft>
              <a:buClrTx/>
              <a:buSzTx/>
              <a:buFontTx/>
              <a:buNone/>
              <a:tabLst/>
              <a:defRPr/>
            </a:pPr>
            <a:endParaRPr kumimoji="0" lang="hu-HU" altLang="hu-HU" sz="14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endParaRPr>
          </a:p>
        </p:txBody>
      </p:sp>
      <p:pic>
        <p:nvPicPr>
          <p:cNvPr id="14" name="Picture 7">
            <a:extLst>
              <a:ext uri="{FF2B5EF4-FFF2-40B4-BE49-F238E27FC236}">
                <a16:creationId xmlns:a16="http://schemas.microsoft.com/office/drawing/2014/main" id="{7E80CF55-E74F-7942-A961-D2F8DFE23B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5128"/>
          <a:stretch>
            <a:fillRect/>
          </a:stretch>
        </p:blipFill>
        <p:spPr bwMode="auto">
          <a:xfrm>
            <a:off x="1714624" y="1628503"/>
            <a:ext cx="8424862"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zövegdoboz 5">
            <a:extLst>
              <a:ext uri="{FF2B5EF4-FFF2-40B4-BE49-F238E27FC236}">
                <a16:creationId xmlns:a16="http://schemas.microsoft.com/office/drawing/2014/main" id="{23733C64-5481-0041-AA90-E4461D73CD0E}"/>
              </a:ext>
            </a:extLst>
          </p:cNvPr>
          <p:cNvSpPr txBox="1">
            <a:spLocks noChangeArrowheads="1"/>
          </p:cNvSpPr>
          <p:nvPr/>
        </p:nvSpPr>
        <p:spPr bwMode="auto">
          <a:xfrm>
            <a:off x="1930524" y="3212828"/>
            <a:ext cx="1909762" cy="584200"/>
          </a:xfrm>
          <a:prstGeom prst="rect">
            <a:avLst/>
          </a:prstGeom>
          <a:solidFill>
            <a:srgbClr val="FFFFFF"/>
          </a:solidFill>
          <a:ln w="28575">
            <a:solidFill>
              <a:schemeClr val="accent2"/>
            </a:solidFill>
            <a:miter lim="800000"/>
            <a:headEnd/>
            <a:tailEnd/>
          </a:ln>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Fluid</a:t>
            </a:r>
          </a:p>
        </p:txBody>
      </p:sp>
      <p:cxnSp>
        <p:nvCxnSpPr>
          <p:cNvPr id="16" name="Egyenes összekötő nyíllal 10">
            <a:extLst>
              <a:ext uri="{FF2B5EF4-FFF2-40B4-BE49-F238E27FC236}">
                <a16:creationId xmlns:a16="http://schemas.microsoft.com/office/drawing/2014/main" id="{B56CC905-A377-014B-8122-507429652DC1}"/>
              </a:ext>
            </a:extLst>
          </p:cNvPr>
          <p:cNvCxnSpPr>
            <a:cxnSpLocks noChangeShapeType="1"/>
          </p:cNvCxnSpPr>
          <p:nvPr/>
        </p:nvCxnSpPr>
        <p:spPr bwMode="auto">
          <a:xfrm>
            <a:off x="3154486" y="3860528"/>
            <a:ext cx="0" cy="4318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7" name="Téglalap 15">
            <a:extLst>
              <a:ext uri="{FF2B5EF4-FFF2-40B4-BE49-F238E27FC236}">
                <a16:creationId xmlns:a16="http://schemas.microsoft.com/office/drawing/2014/main" id="{DBB39590-F0B8-9A42-B6F8-AA6C8610E1FE}"/>
              </a:ext>
            </a:extLst>
          </p:cNvPr>
          <p:cNvSpPr>
            <a:spLocks noChangeArrowheads="1"/>
          </p:cNvSpPr>
          <p:nvPr/>
        </p:nvSpPr>
        <p:spPr bwMode="auto">
          <a:xfrm>
            <a:off x="2948111" y="4363765"/>
            <a:ext cx="495300" cy="504825"/>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8" name="Téglalap 13">
            <a:extLst>
              <a:ext uri="{FF2B5EF4-FFF2-40B4-BE49-F238E27FC236}">
                <a16:creationId xmlns:a16="http://schemas.microsoft.com/office/drawing/2014/main" id="{7BC6F478-B81E-DF4D-8B91-C86726C46C37}"/>
              </a:ext>
            </a:extLst>
          </p:cNvPr>
          <p:cNvSpPr>
            <a:spLocks noChangeArrowheads="1"/>
          </p:cNvSpPr>
          <p:nvPr/>
        </p:nvSpPr>
        <p:spPr bwMode="auto">
          <a:xfrm>
            <a:off x="4460999" y="4363765"/>
            <a:ext cx="493712" cy="504825"/>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 name="Téglalap 16">
            <a:extLst>
              <a:ext uri="{FF2B5EF4-FFF2-40B4-BE49-F238E27FC236}">
                <a16:creationId xmlns:a16="http://schemas.microsoft.com/office/drawing/2014/main" id="{3A4E542E-4447-164E-9150-1B25CCFD3E9D}"/>
              </a:ext>
            </a:extLst>
          </p:cNvPr>
          <p:cNvSpPr>
            <a:spLocks noChangeArrowheads="1"/>
          </p:cNvSpPr>
          <p:nvPr/>
        </p:nvSpPr>
        <p:spPr bwMode="auto">
          <a:xfrm>
            <a:off x="5578599" y="4363765"/>
            <a:ext cx="817562" cy="504825"/>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 name="Szövegdoboz 17">
            <a:extLst>
              <a:ext uri="{FF2B5EF4-FFF2-40B4-BE49-F238E27FC236}">
                <a16:creationId xmlns:a16="http://schemas.microsoft.com/office/drawing/2014/main" id="{6EB6417D-F1E9-8B45-8DED-78C1CFB202D2}"/>
              </a:ext>
            </a:extLst>
          </p:cNvPr>
          <p:cNvSpPr txBox="1">
            <a:spLocks noChangeArrowheads="1"/>
          </p:cNvSpPr>
          <p:nvPr/>
        </p:nvSpPr>
        <p:spPr bwMode="auto">
          <a:xfrm>
            <a:off x="3838699" y="3212828"/>
            <a:ext cx="1260475" cy="584200"/>
          </a:xfrm>
          <a:prstGeom prst="rect">
            <a:avLst/>
          </a:prstGeom>
          <a:solidFill>
            <a:srgbClr val="FFFFFF"/>
          </a:solidFill>
          <a:ln w="28575">
            <a:solidFill>
              <a:schemeClr val="accent2"/>
            </a:solidFill>
            <a:miter lim="800000"/>
            <a:headEnd/>
            <a:tailEnd/>
          </a:ln>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Blood</a:t>
            </a:r>
          </a:p>
        </p:txBody>
      </p:sp>
      <p:sp>
        <p:nvSpPr>
          <p:cNvPr id="21" name="Szövegdoboz 18">
            <a:extLst>
              <a:ext uri="{FF2B5EF4-FFF2-40B4-BE49-F238E27FC236}">
                <a16:creationId xmlns:a16="http://schemas.microsoft.com/office/drawing/2014/main" id="{86AACFFA-EBB8-5943-906C-DA3D449E3349}"/>
              </a:ext>
            </a:extLst>
          </p:cNvPr>
          <p:cNvSpPr txBox="1">
            <a:spLocks noChangeArrowheads="1"/>
          </p:cNvSpPr>
          <p:nvPr/>
        </p:nvSpPr>
        <p:spPr bwMode="auto">
          <a:xfrm>
            <a:off x="5116636" y="3212828"/>
            <a:ext cx="1495425" cy="584200"/>
          </a:xfrm>
          <a:prstGeom prst="rect">
            <a:avLst/>
          </a:prstGeom>
          <a:solidFill>
            <a:srgbClr val="FFFFFF"/>
          </a:solidFill>
          <a:ln w="28575">
            <a:solidFill>
              <a:schemeClr val="accent2"/>
            </a:solidFill>
            <a:miter lim="800000"/>
            <a:headEnd/>
            <a:tailEnd/>
          </a:ln>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hu-HU" altLang="hu-HU"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Oxygen</a:t>
            </a:r>
          </a:p>
        </p:txBody>
      </p:sp>
      <p:cxnSp>
        <p:nvCxnSpPr>
          <p:cNvPr id="22" name="Egyenes összekötő nyíllal 19">
            <a:extLst>
              <a:ext uri="{FF2B5EF4-FFF2-40B4-BE49-F238E27FC236}">
                <a16:creationId xmlns:a16="http://schemas.microsoft.com/office/drawing/2014/main" id="{0433B19C-52D2-9040-A7F0-F01B2B164E55}"/>
              </a:ext>
            </a:extLst>
          </p:cNvPr>
          <p:cNvCxnSpPr>
            <a:cxnSpLocks noChangeShapeType="1"/>
          </p:cNvCxnSpPr>
          <p:nvPr/>
        </p:nvCxnSpPr>
        <p:spPr bwMode="auto">
          <a:xfrm>
            <a:off x="4667374" y="3860528"/>
            <a:ext cx="0" cy="4318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3" name="Egyenes összekötő nyíllal 20">
            <a:extLst>
              <a:ext uri="{FF2B5EF4-FFF2-40B4-BE49-F238E27FC236}">
                <a16:creationId xmlns:a16="http://schemas.microsoft.com/office/drawing/2014/main" id="{E1EF0B20-23C5-E943-930E-221B5AD9C7C5}"/>
              </a:ext>
            </a:extLst>
          </p:cNvPr>
          <p:cNvCxnSpPr>
            <a:cxnSpLocks noChangeShapeType="1"/>
          </p:cNvCxnSpPr>
          <p:nvPr/>
        </p:nvCxnSpPr>
        <p:spPr bwMode="auto">
          <a:xfrm>
            <a:off x="5962774" y="3860528"/>
            <a:ext cx="0" cy="4318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24" name="Szövegdoboz 21">
            <a:extLst>
              <a:ext uri="{FF2B5EF4-FFF2-40B4-BE49-F238E27FC236}">
                <a16:creationId xmlns:a16="http://schemas.microsoft.com/office/drawing/2014/main" id="{35C8E518-DFB3-DF4E-A374-4F5639F4D057}"/>
              </a:ext>
            </a:extLst>
          </p:cNvPr>
          <p:cNvSpPr txBox="1">
            <a:spLocks noChangeArrowheads="1"/>
          </p:cNvSpPr>
          <p:nvPr/>
        </p:nvSpPr>
        <p:spPr bwMode="auto">
          <a:xfrm>
            <a:off x="1570161" y="6021115"/>
            <a:ext cx="3097213" cy="460375"/>
          </a:xfrm>
          <a:prstGeom prst="rect">
            <a:avLst/>
          </a:prstGeom>
          <a:solidFill>
            <a:srgbClr val="FFFFFF"/>
          </a:solidFill>
          <a:ln w="28575">
            <a:solidFill>
              <a:schemeClr val="accent2"/>
            </a:solidFill>
            <a:miter lim="800000"/>
            <a:headEnd/>
            <a:tailEnd/>
          </a:ln>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Analgesia, sedation</a:t>
            </a:r>
          </a:p>
        </p:txBody>
      </p:sp>
      <p:sp>
        <p:nvSpPr>
          <p:cNvPr id="25" name="Téglalap 22">
            <a:extLst>
              <a:ext uri="{FF2B5EF4-FFF2-40B4-BE49-F238E27FC236}">
                <a16:creationId xmlns:a16="http://schemas.microsoft.com/office/drawing/2014/main" id="{1B938782-2D06-FB44-AF01-B8C65BCD792B}"/>
              </a:ext>
            </a:extLst>
          </p:cNvPr>
          <p:cNvSpPr>
            <a:spLocks noChangeArrowheads="1"/>
          </p:cNvSpPr>
          <p:nvPr/>
        </p:nvSpPr>
        <p:spPr bwMode="auto">
          <a:xfrm>
            <a:off x="1930524" y="5300390"/>
            <a:ext cx="728662" cy="504825"/>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26" name="Egyenes összekötő nyíllal 33">
            <a:extLst>
              <a:ext uri="{FF2B5EF4-FFF2-40B4-BE49-F238E27FC236}">
                <a16:creationId xmlns:a16="http://schemas.microsoft.com/office/drawing/2014/main" id="{5686650E-59EB-4A4F-96B5-A57959469CFF}"/>
              </a:ext>
            </a:extLst>
          </p:cNvPr>
          <p:cNvCxnSpPr>
            <a:cxnSpLocks noChangeShapeType="1"/>
          </p:cNvCxnSpPr>
          <p:nvPr/>
        </p:nvCxnSpPr>
        <p:spPr bwMode="auto">
          <a:xfrm flipV="1">
            <a:off x="2290886" y="5805215"/>
            <a:ext cx="0" cy="2159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27" name="Rectangle 11">
            <a:extLst>
              <a:ext uri="{FF2B5EF4-FFF2-40B4-BE49-F238E27FC236}">
                <a16:creationId xmlns:a16="http://schemas.microsoft.com/office/drawing/2014/main" id="{0708292B-F3A9-F84A-A6AC-0D6FDC8F60C0}"/>
              </a:ext>
            </a:extLst>
          </p:cNvPr>
          <p:cNvSpPr txBox="1">
            <a:spLocks noChangeArrowheads="1"/>
          </p:cNvSpPr>
          <p:nvPr/>
        </p:nvSpPr>
        <p:spPr>
          <a:xfrm>
            <a:off x="2351584" y="146720"/>
            <a:ext cx="8286750" cy="762000"/>
          </a:xfrm>
          <a:prstGeom prst="rect">
            <a:avLst/>
          </a:prstGeom>
          <a:noFill/>
        </p:spPr>
        <p:txBody>
          <a:bodyPr lIns="90488" tIns="44450" rIns="90488" bIns="44450"/>
          <a:lstStyle/>
          <a:p>
            <a:pPr marL="0" marR="0" lvl="0" indent="0" algn="ctr" defTabSz="762000" rtl="0" eaLnBrk="0" fontAlgn="base" latinLnBrk="0" hangingPunct="0">
              <a:lnSpc>
                <a:spcPct val="100000"/>
              </a:lnSpc>
              <a:spcBef>
                <a:spcPct val="0"/>
              </a:spcBef>
              <a:spcAft>
                <a:spcPct val="0"/>
              </a:spcAft>
              <a:buClrTx/>
              <a:buSzTx/>
              <a:buFontTx/>
              <a:buNone/>
              <a:tabLst/>
              <a:defRPr/>
            </a:pPr>
            <a:r>
              <a:rPr kumimoji="0" lang="hu-HU" sz="4400" b="0" i="0" u="none" strike="noStrike" kern="0" cap="none" spc="0" normalizeH="0" baseline="0" noProof="0" dirty="0">
                <a:ln>
                  <a:noFill/>
                </a:ln>
                <a:solidFill>
                  <a:srgbClr val="294143"/>
                </a:solidFill>
                <a:effectLst/>
                <a:uLnTx/>
                <a:uFillTx/>
                <a:latin typeface="Times New Roman"/>
                <a:ea typeface="+mn-ea"/>
                <a:cs typeface="+mn-cs"/>
              </a:rPr>
              <a:t>A adósság...</a:t>
            </a:r>
            <a:endParaRPr kumimoji="0" lang="hu-HU" sz="4400" b="1" i="0" u="none" strike="noStrike" kern="0" cap="none" spc="0" normalizeH="0" baseline="-25000" noProof="0" dirty="0">
              <a:ln>
                <a:noFill/>
              </a:ln>
              <a:solidFill>
                <a:srgbClr val="294143"/>
              </a:solidFill>
              <a:effectLst/>
              <a:uLnTx/>
              <a:uFillTx/>
              <a:latin typeface="Times New Roman"/>
              <a:ea typeface="+mn-ea"/>
              <a:cs typeface="+mn-cs"/>
            </a:endParaRPr>
          </a:p>
        </p:txBody>
      </p:sp>
      <p:pic>
        <p:nvPicPr>
          <p:cNvPr id="31" name="Kép 44">
            <a:extLst>
              <a:ext uri="{FF2B5EF4-FFF2-40B4-BE49-F238E27FC236}">
                <a16:creationId xmlns:a16="http://schemas.microsoft.com/office/drawing/2014/main" id="{E8D44944-CA73-DE4D-BF15-5F78111FD2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32" name="Picture 31" descr="A picture containing food&#10;&#10;Description automatically generated">
            <a:extLst>
              <a:ext uri="{FF2B5EF4-FFF2-40B4-BE49-F238E27FC236}">
                <a16:creationId xmlns:a16="http://schemas.microsoft.com/office/drawing/2014/main" id="{69E8160F-DF6C-A74B-8341-41BBE0BE8A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38" name="AutoShape 10">
            <a:extLst>
              <a:ext uri="{FF2B5EF4-FFF2-40B4-BE49-F238E27FC236}">
                <a16:creationId xmlns:a16="http://schemas.microsoft.com/office/drawing/2014/main" id="{4235655B-4779-2A42-B24E-184777F33346}"/>
              </a:ext>
            </a:extLst>
          </p:cNvPr>
          <p:cNvSpPr>
            <a:spLocks/>
          </p:cNvSpPr>
          <p:nvPr/>
        </p:nvSpPr>
        <p:spPr bwMode="auto">
          <a:xfrm rot="16241813">
            <a:off x="3436267" y="4497710"/>
            <a:ext cx="153988" cy="838200"/>
          </a:xfrm>
          <a:prstGeom prst="leftBrace">
            <a:avLst>
              <a:gd name="adj1" fmla="val 45361"/>
              <a:gd name="adj2" fmla="val 50000"/>
            </a:avLst>
          </a:prstGeom>
          <a:noFill/>
          <a:ln w="19050">
            <a:solidFill>
              <a:srgbClr val="294143"/>
            </a:solidFill>
            <a:round/>
            <a:headEnd type="none" w="sm" len="sm"/>
            <a:tailEnd type="none" w="lg"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294143"/>
              </a:solidFill>
              <a:effectLst/>
              <a:uLnTx/>
              <a:uFillTx/>
              <a:latin typeface="Times New Roman" panose="02020603050405020304" pitchFamily="18" charset="0"/>
              <a:ea typeface="+mn-ea"/>
              <a:cs typeface="+mn-cs"/>
            </a:endParaRPr>
          </a:p>
        </p:txBody>
      </p:sp>
      <p:sp>
        <p:nvSpPr>
          <p:cNvPr id="39" name="AutoShape 11">
            <a:extLst>
              <a:ext uri="{FF2B5EF4-FFF2-40B4-BE49-F238E27FC236}">
                <a16:creationId xmlns:a16="http://schemas.microsoft.com/office/drawing/2014/main" id="{3912D3DC-EC8F-384A-AC83-F7F8259962F8}"/>
              </a:ext>
            </a:extLst>
          </p:cNvPr>
          <p:cNvSpPr>
            <a:spLocks/>
          </p:cNvSpPr>
          <p:nvPr/>
        </p:nvSpPr>
        <p:spPr bwMode="auto">
          <a:xfrm rot="16241813">
            <a:off x="6184835" y="3239616"/>
            <a:ext cx="152400" cy="3352800"/>
          </a:xfrm>
          <a:prstGeom prst="leftBrace">
            <a:avLst>
              <a:gd name="adj1" fmla="val 183333"/>
              <a:gd name="adj2" fmla="val 50000"/>
            </a:avLst>
          </a:prstGeom>
          <a:noFill/>
          <a:ln w="19050">
            <a:solidFill>
              <a:srgbClr val="294143"/>
            </a:solidFill>
            <a:round/>
            <a:headEnd type="none" w="sm" len="sm"/>
            <a:tailEnd type="none" w="lg"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294143"/>
              </a:solidFill>
              <a:effectLst/>
              <a:uLnTx/>
              <a:uFillTx/>
              <a:latin typeface="Times New Roman" panose="02020603050405020304" pitchFamily="18" charset="0"/>
              <a:ea typeface="+mn-ea"/>
              <a:cs typeface="+mn-cs"/>
            </a:endParaRPr>
          </a:p>
        </p:txBody>
      </p:sp>
      <p:sp>
        <p:nvSpPr>
          <p:cNvPr id="42" name="Text Box 12">
            <a:extLst>
              <a:ext uri="{FF2B5EF4-FFF2-40B4-BE49-F238E27FC236}">
                <a16:creationId xmlns:a16="http://schemas.microsoft.com/office/drawing/2014/main" id="{E31EA8D6-46BE-374E-94ED-BDC8036834F1}"/>
              </a:ext>
            </a:extLst>
          </p:cNvPr>
          <p:cNvSpPr txBox="1">
            <a:spLocks noChangeArrowheads="1"/>
          </p:cNvSpPr>
          <p:nvPr/>
        </p:nvSpPr>
        <p:spPr bwMode="auto">
          <a:xfrm>
            <a:off x="3170361" y="4916016"/>
            <a:ext cx="60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lg" len="lg"/>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en-US" sz="24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CO</a:t>
            </a:r>
          </a:p>
        </p:txBody>
      </p:sp>
      <p:sp>
        <p:nvSpPr>
          <p:cNvPr id="45" name="Text Box 13">
            <a:extLst>
              <a:ext uri="{FF2B5EF4-FFF2-40B4-BE49-F238E27FC236}">
                <a16:creationId xmlns:a16="http://schemas.microsoft.com/office/drawing/2014/main" id="{F0749D19-EAE0-B441-93F8-5B44BBED39A8}"/>
              </a:ext>
            </a:extLst>
          </p:cNvPr>
          <p:cNvSpPr txBox="1">
            <a:spLocks noChangeArrowheads="1"/>
          </p:cNvSpPr>
          <p:nvPr/>
        </p:nvSpPr>
        <p:spPr bwMode="auto">
          <a:xfrm>
            <a:off x="5897934" y="4916016"/>
            <a:ext cx="846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lg" len="lg"/>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en-US" sz="24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CaO</a:t>
            </a:r>
            <a:r>
              <a:rPr kumimoji="0" lang="hu-HU" altLang="en-US" sz="2400" b="0" i="0" u="none" strike="noStrike" kern="1200" cap="none" spc="0" normalizeH="0" baseline="-25000" noProof="0" dirty="0">
                <a:ln>
                  <a:noFill/>
                </a:ln>
                <a:solidFill>
                  <a:srgbClr val="294143"/>
                </a:solidFill>
                <a:effectLst/>
                <a:uLnTx/>
                <a:uFillTx/>
                <a:latin typeface="Times New Roman" panose="02020603050405020304" pitchFamily="18" charset="0"/>
                <a:ea typeface="+mn-ea"/>
                <a:cs typeface="+mn-cs"/>
              </a:rPr>
              <a:t>2</a:t>
            </a:r>
            <a:endParaRPr kumimoji="0" lang="hu-HU" altLang="en-US" sz="24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endParaRPr>
          </a:p>
        </p:txBody>
      </p:sp>
    </p:spTree>
    <p:custDataLst>
      <p:tags r:id="rId1"/>
    </p:custDataLst>
    <p:extLst>
      <p:ext uri="{BB962C8B-B14F-4D97-AF65-F5344CB8AC3E}">
        <p14:creationId xmlns:p14="http://schemas.microsoft.com/office/powerpoint/2010/main" val="4075566957"/>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par>
                                <p:cTn id="10" presetID="55"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ppt_w</p:attrName>
                                        </p:attrNameLst>
                                      </p:cBhvr>
                                      <p:tavLst>
                                        <p:tav tm="0">
                                          <p:val>
                                            <p:strVal val="#ppt_w*0.70"/>
                                          </p:val>
                                        </p:tav>
                                        <p:tav tm="100000">
                                          <p:val>
                                            <p:strVal val="#ppt_w"/>
                                          </p:val>
                                        </p:tav>
                                      </p:tavLst>
                                    </p:anim>
                                    <p:anim calcmode="lin" valueType="num">
                                      <p:cBhvr>
                                        <p:cTn id="13" dur="1000" fill="hold"/>
                                        <p:tgtEl>
                                          <p:spTgt spid="16"/>
                                        </p:tgtEl>
                                        <p:attrNameLst>
                                          <p:attrName>ppt_h</p:attrName>
                                        </p:attrNameLst>
                                      </p:cBhvr>
                                      <p:tavLst>
                                        <p:tav tm="0">
                                          <p:val>
                                            <p:strVal val="#ppt_h"/>
                                          </p:val>
                                        </p:tav>
                                        <p:tav tm="100000">
                                          <p:val>
                                            <p:strVal val="#ppt_h"/>
                                          </p:val>
                                        </p:tav>
                                      </p:tavLst>
                                    </p:anim>
                                    <p:animEffect transition="in" filter="fade">
                                      <p:cBhvr>
                                        <p:cTn id="14" dur="1000"/>
                                        <p:tgtEl>
                                          <p:spTgt spid="16"/>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1000" fill="hold"/>
                                        <p:tgtEl>
                                          <p:spTgt spid="17"/>
                                        </p:tgtEl>
                                        <p:attrNameLst>
                                          <p:attrName>ppt_w</p:attrName>
                                        </p:attrNameLst>
                                      </p:cBhvr>
                                      <p:tavLst>
                                        <p:tav tm="0">
                                          <p:val>
                                            <p:strVal val="#ppt_w*0.70"/>
                                          </p:val>
                                        </p:tav>
                                        <p:tav tm="100000">
                                          <p:val>
                                            <p:strVal val="#ppt_w"/>
                                          </p:val>
                                        </p:tav>
                                      </p:tavLst>
                                    </p:anim>
                                    <p:anim calcmode="lin" valueType="num">
                                      <p:cBhvr>
                                        <p:cTn id="18" dur="1000" fill="hold"/>
                                        <p:tgtEl>
                                          <p:spTgt spid="17"/>
                                        </p:tgtEl>
                                        <p:attrNameLst>
                                          <p:attrName>ppt_h</p:attrName>
                                        </p:attrNameLst>
                                      </p:cBhvr>
                                      <p:tavLst>
                                        <p:tav tm="0">
                                          <p:val>
                                            <p:strVal val="#ppt_h"/>
                                          </p:val>
                                        </p:tav>
                                        <p:tav tm="100000">
                                          <p:val>
                                            <p:strVal val="#ppt_h"/>
                                          </p:val>
                                        </p:tav>
                                      </p:tavLst>
                                    </p:anim>
                                    <p:animEffect transition="in" filter="fade">
                                      <p:cBhvr>
                                        <p:cTn id="19" dur="10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1000" fill="hold"/>
                                        <p:tgtEl>
                                          <p:spTgt spid="20"/>
                                        </p:tgtEl>
                                        <p:attrNameLst>
                                          <p:attrName>ppt_w</p:attrName>
                                        </p:attrNameLst>
                                      </p:cBhvr>
                                      <p:tavLst>
                                        <p:tav tm="0">
                                          <p:val>
                                            <p:strVal val="#ppt_w*0.70"/>
                                          </p:val>
                                        </p:tav>
                                        <p:tav tm="100000">
                                          <p:val>
                                            <p:strVal val="#ppt_w"/>
                                          </p:val>
                                        </p:tav>
                                      </p:tavLst>
                                    </p:anim>
                                    <p:anim calcmode="lin" valueType="num">
                                      <p:cBhvr>
                                        <p:cTn id="25" dur="1000" fill="hold"/>
                                        <p:tgtEl>
                                          <p:spTgt spid="20"/>
                                        </p:tgtEl>
                                        <p:attrNameLst>
                                          <p:attrName>ppt_h</p:attrName>
                                        </p:attrNameLst>
                                      </p:cBhvr>
                                      <p:tavLst>
                                        <p:tav tm="0">
                                          <p:val>
                                            <p:strVal val="#ppt_h"/>
                                          </p:val>
                                        </p:tav>
                                        <p:tav tm="100000">
                                          <p:val>
                                            <p:strVal val="#ppt_h"/>
                                          </p:val>
                                        </p:tav>
                                      </p:tavLst>
                                    </p:anim>
                                    <p:animEffect transition="in" filter="fade">
                                      <p:cBhvr>
                                        <p:cTn id="26" dur="1000"/>
                                        <p:tgtEl>
                                          <p:spTgt spid="20"/>
                                        </p:tgtEl>
                                      </p:cBhvr>
                                    </p:animEffect>
                                  </p:childTnLst>
                                </p:cTn>
                              </p:par>
                              <p:par>
                                <p:cTn id="27" presetID="55"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1000" fill="hold"/>
                                        <p:tgtEl>
                                          <p:spTgt spid="22"/>
                                        </p:tgtEl>
                                        <p:attrNameLst>
                                          <p:attrName>ppt_w</p:attrName>
                                        </p:attrNameLst>
                                      </p:cBhvr>
                                      <p:tavLst>
                                        <p:tav tm="0">
                                          <p:val>
                                            <p:strVal val="#ppt_w*0.70"/>
                                          </p:val>
                                        </p:tav>
                                        <p:tav tm="100000">
                                          <p:val>
                                            <p:strVal val="#ppt_w"/>
                                          </p:val>
                                        </p:tav>
                                      </p:tavLst>
                                    </p:anim>
                                    <p:anim calcmode="lin" valueType="num">
                                      <p:cBhvr>
                                        <p:cTn id="30" dur="1000" fill="hold"/>
                                        <p:tgtEl>
                                          <p:spTgt spid="22"/>
                                        </p:tgtEl>
                                        <p:attrNameLst>
                                          <p:attrName>ppt_h</p:attrName>
                                        </p:attrNameLst>
                                      </p:cBhvr>
                                      <p:tavLst>
                                        <p:tav tm="0">
                                          <p:val>
                                            <p:strVal val="#ppt_h"/>
                                          </p:val>
                                        </p:tav>
                                        <p:tav tm="100000">
                                          <p:val>
                                            <p:strVal val="#ppt_h"/>
                                          </p:val>
                                        </p:tav>
                                      </p:tavLst>
                                    </p:anim>
                                    <p:animEffect transition="in" filter="fade">
                                      <p:cBhvr>
                                        <p:cTn id="31" dur="1000"/>
                                        <p:tgtEl>
                                          <p:spTgt spid="22"/>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1000" fill="hold"/>
                                        <p:tgtEl>
                                          <p:spTgt spid="18"/>
                                        </p:tgtEl>
                                        <p:attrNameLst>
                                          <p:attrName>ppt_w</p:attrName>
                                        </p:attrNameLst>
                                      </p:cBhvr>
                                      <p:tavLst>
                                        <p:tav tm="0">
                                          <p:val>
                                            <p:strVal val="#ppt_w*0.70"/>
                                          </p:val>
                                        </p:tav>
                                        <p:tav tm="100000">
                                          <p:val>
                                            <p:strVal val="#ppt_w"/>
                                          </p:val>
                                        </p:tav>
                                      </p:tavLst>
                                    </p:anim>
                                    <p:anim calcmode="lin" valueType="num">
                                      <p:cBhvr>
                                        <p:cTn id="35" dur="1000" fill="hold"/>
                                        <p:tgtEl>
                                          <p:spTgt spid="18"/>
                                        </p:tgtEl>
                                        <p:attrNameLst>
                                          <p:attrName>ppt_h</p:attrName>
                                        </p:attrNameLst>
                                      </p:cBhvr>
                                      <p:tavLst>
                                        <p:tav tm="0">
                                          <p:val>
                                            <p:strVal val="#ppt_h"/>
                                          </p:val>
                                        </p:tav>
                                        <p:tav tm="100000">
                                          <p:val>
                                            <p:strVal val="#ppt_h"/>
                                          </p:val>
                                        </p:tav>
                                      </p:tavLst>
                                    </p:anim>
                                    <p:animEffect transition="in" filter="fade">
                                      <p:cBhvr>
                                        <p:cTn id="36" dur="10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55"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 calcmode="lin" valueType="num">
                                      <p:cBhvr>
                                        <p:cTn id="41" dur="1000" fill="hold"/>
                                        <p:tgtEl>
                                          <p:spTgt spid="21"/>
                                        </p:tgtEl>
                                        <p:attrNameLst>
                                          <p:attrName>ppt_w</p:attrName>
                                        </p:attrNameLst>
                                      </p:cBhvr>
                                      <p:tavLst>
                                        <p:tav tm="0">
                                          <p:val>
                                            <p:strVal val="#ppt_w*0.70"/>
                                          </p:val>
                                        </p:tav>
                                        <p:tav tm="100000">
                                          <p:val>
                                            <p:strVal val="#ppt_w"/>
                                          </p:val>
                                        </p:tav>
                                      </p:tavLst>
                                    </p:anim>
                                    <p:anim calcmode="lin" valueType="num">
                                      <p:cBhvr>
                                        <p:cTn id="42" dur="1000" fill="hold"/>
                                        <p:tgtEl>
                                          <p:spTgt spid="21"/>
                                        </p:tgtEl>
                                        <p:attrNameLst>
                                          <p:attrName>ppt_h</p:attrName>
                                        </p:attrNameLst>
                                      </p:cBhvr>
                                      <p:tavLst>
                                        <p:tav tm="0">
                                          <p:val>
                                            <p:strVal val="#ppt_h"/>
                                          </p:val>
                                        </p:tav>
                                        <p:tav tm="100000">
                                          <p:val>
                                            <p:strVal val="#ppt_h"/>
                                          </p:val>
                                        </p:tav>
                                      </p:tavLst>
                                    </p:anim>
                                    <p:animEffect transition="in" filter="fade">
                                      <p:cBhvr>
                                        <p:cTn id="43" dur="1000"/>
                                        <p:tgtEl>
                                          <p:spTgt spid="21"/>
                                        </p:tgtEl>
                                      </p:cBhvr>
                                    </p:animEffect>
                                  </p:childTnLst>
                                </p:cTn>
                              </p:par>
                              <p:par>
                                <p:cTn id="44" presetID="55" presetClass="entr" presetSubtype="0" fill="hold" nodeType="with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1000" fill="hold"/>
                                        <p:tgtEl>
                                          <p:spTgt spid="23"/>
                                        </p:tgtEl>
                                        <p:attrNameLst>
                                          <p:attrName>ppt_w</p:attrName>
                                        </p:attrNameLst>
                                      </p:cBhvr>
                                      <p:tavLst>
                                        <p:tav tm="0">
                                          <p:val>
                                            <p:strVal val="#ppt_w*0.70"/>
                                          </p:val>
                                        </p:tav>
                                        <p:tav tm="100000">
                                          <p:val>
                                            <p:strVal val="#ppt_w"/>
                                          </p:val>
                                        </p:tav>
                                      </p:tavLst>
                                    </p:anim>
                                    <p:anim calcmode="lin" valueType="num">
                                      <p:cBhvr>
                                        <p:cTn id="47" dur="1000" fill="hold"/>
                                        <p:tgtEl>
                                          <p:spTgt spid="23"/>
                                        </p:tgtEl>
                                        <p:attrNameLst>
                                          <p:attrName>ppt_h</p:attrName>
                                        </p:attrNameLst>
                                      </p:cBhvr>
                                      <p:tavLst>
                                        <p:tav tm="0">
                                          <p:val>
                                            <p:strVal val="#ppt_h"/>
                                          </p:val>
                                        </p:tav>
                                        <p:tav tm="100000">
                                          <p:val>
                                            <p:strVal val="#ppt_h"/>
                                          </p:val>
                                        </p:tav>
                                      </p:tavLst>
                                    </p:anim>
                                    <p:animEffect transition="in" filter="fade">
                                      <p:cBhvr>
                                        <p:cTn id="48" dur="1000"/>
                                        <p:tgtEl>
                                          <p:spTgt spid="23"/>
                                        </p:tgtEl>
                                      </p:cBhvr>
                                    </p:animEffect>
                                  </p:childTnLst>
                                </p:cTn>
                              </p:par>
                              <p:par>
                                <p:cTn id="49" presetID="55"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1000" fill="hold"/>
                                        <p:tgtEl>
                                          <p:spTgt spid="19"/>
                                        </p:tgtEl>
                                        <p:attrNameLst>
                                          <p:attrName>ppt_w</p:attrName>
                                        </p:attrNameLst>
                                      </p:cBhvr>
                                      <p:tavLst>
                                        <p:tav tm="0">
                                          <p:val>
                                            <p:strVal val="#ppt_w*0.70"/>
                                          </p:val>
                                        </p:tav>
                                        <p:tav tm="100000">
                                          <p:val>
                                            <p:strVal val="#ppt_w"/>
                                          </p:val>
                                        </p:tav>
                                      </p:tavLst>
                                    </p:anim>
                                    <p:anim calcmode="lin" valueType="num">
                                      <p:cBhvr>
                                        <p:cTn id="52" dur="1000" fill="hold"/>
                                        <p:tgtEl>
                                          <p:spTgt spid="19"/>
                                        </p:tgtEl>
                                        <p:attrNameLst>
                                          <p:attrName>ppt_h</p:attrName>
                                        </p:attrNameLst>
                                      </p:cBhvr>
                                      <p:tavLst>
                                        <p:tav tm="0">
                                          <p:val>
                                            <p:strVal val="#ppt_h"/>
                                          </p:val>
                                        </p:tav>
                                        <p:tav tm="100000">
                                          <p:val>
                                            <p:strVal val="#ppt_h"/>
                                          </p:val>
                                        </p:tav>
                                      </p:tavLst>
                                    </p:anim>
                                    <p:animEffect transition="in" filter="fade">
                                      <p:cBhvr>
                                        <p:cTn id="53" dur="1000"/>
                                        <p:tgtEl>
                                          <p:spTgt spid="19"/>
                                        </p:tgtEl>
                                      </p:cBhvr>
                                    </p:animEffect>
                                  </p:childTnLst>
                                </p:cTn>
                              </p:par>
                            </p:childTnLst>
                          </p:cTn>
                        </p:par>
                      </p:childTnLst>
                    </p:cTn>
                  </p:par>
                  <p:par>
                    <p:cTn id="54" fill="hold">
                      <p:stCondLst>
                        <p:cond delay="indefinite"/>
                      </p:stCondLst>
                      <p:childTnLst>
                        <p:par>
                          <p:cTn id="55" fill="hold">
                            <p:stCondLst>
                              <p:cond delay="0"/>
                            </p:stCondLst>
                            <p:childTnLst>
                              <p:par>
                                <p:cTn id="56" presetID="55" presetClass="entr" presetSubtype="0" fill="hold" grpId="0" nodeType="click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strVal val="#ppt_w*0.70"/>
                                          </p:val>
                                        </p:tav>
                                        <p:tav tm="100000">
                                          <p:val>
                                            <p:strVal val="#ppt_w"/>
                                          </p:val>
                                        </p:tav>
                                      </p:tavLst>
                                    </p:anim>
                                    <p:anim calcmode="lin" valueType="num">
                                      <p:cBhvr>
                                        <p:cTn id="59" dur="1000" fill="hold"/>
                                        <p:tgtEl>
                                          <p:spTgt spid="24"/>
                                        </p:tgtEl>
                                        <p:attrNameLst>
                                          <p:attrName>ppt_h</p:attrName>
                                        </p:attrNameLst>
                                      </p:cBhvr>
                                      <p:tavLst>
                                        <p:tav tm="0">
                                          <p:val>
                                            <p:strVal val="#ppt_h"/>
                                          </p:val>
                                        </p:tav>
                                        <p:tav tm="100000">
                                          <p:val>
                                            <p:strVal val="#ppt_h"/>
                                          </p:val>
                                        </p:tav>
                                      </p:tavLst>
                                    </p:anim>
                                    <p:animEffect transition="in" filter="fade">
                                      <p:cBhvr>
                                        <p:cTn id="60" dur="1000"/>
                                        <p:tgtEl>
                                          <p:spTgt spid="24"/>
                                        </p:tgtEl>
                                      </p:cBhvr>
                                    </p:animEffect>
                                  </p:childTnLst>
                                </p:cTn>
                              </p:par>
                              <p:par>
                                <p:cTn id="61" presetID="55" presetClass="entr" presetSubtype="0" fill="hold"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1000" fill="hold"/>
                                        <p:tgtEl>
                                          <p:spTgt spid="26"/>
                                        </p:tgtEl>
                                        <p:attrNameLst>
                                          <p:attrName>ppt_w</p:attrName>
                                        </p:attrNameLst>
                                      </p:cBhvr>
                                      <p:tavLst>
                                        <p:tav tm="0">
                                          <p:val>
                                            <p:strVal val="#ppt_w*0.70"/>
                                          </p:val>
                                        </p:tav>
                                        <p:tav tm="100000">
                                          <p:val>
                                            <p:strVal val="#ppt_w"/>
                                          </p:val>
                                        </p:tav>
                                      </p:tavLst>
                                    </p:anim>
                                    <p:anim calcmode="lin" valueType="num">
                                      <p:cBhvr>
                                        <p:cTn id="64" dur="1000" fill="hold"/>
                                        <p:tgtEl>
                                          <p:spTgt spid="26"/>
                                        </p:tgtEl>
                                        <p:attrNameLst>
                                          <p:attrName>ppt_h</p:attrName>
                                        </p:attrNameLst>
                                      </p:cBhvr>
                                      <p:tavLst>
                                        <p:tav tm="0">
                                          <p:val>
                                            <p:strVal val="#ppt_h"/>
                                          </p:val>
                                        </p:tav>
                                        <p:tav tm="100000">
                                          <p:val>
                                            <p:strVal val="#ppt_h"/>
                                          </p:val>
                                        </p:tav>
                                      </p:tavLst>
                                    </p:anim>
                                    <p:animEffect transition="in" filter="fade">
                                      <p:cBhvr>
                                        <p:cTn id="65" dur="1000"/>
                                        <p:tgtEl>
                                          <p:spTgt spid="26"/>
                                        </p:tgtEl>
                                      </p:cBhvr>
                                    </p:animEffect>
                                  </p:childTnLst>
                                </p:cTn>
                              </p:par>
                              <p:par>
                                <p:cTn id="66" presetID="55" presetClass="entr" presetSubtype="0" fill="hold" grpId="0" nodeType="with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p:cTn id="68" dur="1000" fill="hold"/>
                                        <p:tgtEl>
                                          <p:spTgt spid="25"/>
                                        </p:tgtEl>
                                        <p:attrNameLst>
                                          <p:attrName>ppt_w</p:attrName>
                                        </p:attrNameLst>
                                      </p:cBhvr>
                                      <p:tavLst>
                                        <p:tav tm="0">
                                          <p:val>
                                            <p:strVal val="#ppt_w*0.70"/>
                                          </p:val>
                                        </p:tav>
                                        <p:tav tm="100000">
                                          <p:val>
                                            <p:strVal val="#ppt_w"/>
                                          </p:val>
                                        </p:tav>
                                      </p:tavLst>
                                    </p:anim>
                                    <p:anim calcmode="lin" valueType="num">
                                      <p:cBhvr>
                                        <p:cTn id="69" dur="1000" fill="hold"/>
                                        <p:tgtEl>
                                          <p:spTgt spid="25"/>
                                        </p:tgtEl>
                                        <p:attrNameLst>
                                          <p:attrName>ppt_h</p:attrName>
                                        </p:attrNameLst>
                                      </p:cBhvr>
                                      <p:tavLst>
                                        <p:tav tm="0">
                                          <p:val>
                                            <p:strVal val="#ppt_h"/>
                                          </p:val>
                                        </p:tav>
                                        <p:tav tm="100000">
                                          <p:val>
                                            <p:strVal val="#ppt_h"/>
                                          </p:val>
                                        </p:tav>
                                      </p:tavLst>
                                    </p:anim>
                                    <p:animEffect transition="in" filter="fade">
                                      <p:cBhvr>
                                        <p:cTn id="70"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animBg="1"/>
      <p:bldP spid="19" grpId="0" animBg="1"/>
      <p:bldP spid="20" grpId="0" animBg="1"/>
      <p:bldP spid="21"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de-DE" altLang="hu-HU" sz="2844">
              <a:solidFill>
                <a:srgbClr val="000000"/>
              </a:solidFill>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defTabSz="1083747">
              <a:spcBef>
                <a:spcPct val="0"/>
              </a:spcBef>
              <a:buSzTx/>
              <a:buNone/>
              <a:defRPr/>
            </a:pPr>
            <a:endParaRPr lang="en-US" altLang="hu-HU" sz="2133">
              <a:solidFill>
                <a:srgbClr val="000000"/>
              </a:solidFill>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5" name="Kép 44">
            <a:extLst>
              <a:ext uri="{FF2B5EF4-FFF2-40B4-BE49-F238E27FC236}">
                <a16:creationId xmlns:a16="http://schemas.microsoft.com/office/drawing/2014/main" id="{25B8F450-A741-7F46-96DE-1406641072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pic>
        <p:nvPicPr>
          <p:cNvPr id="13" name="Picture 12" descr="A picture containing food&#10;&#10;Description automatically generated">
            <a:extLst>
              <a:ext uri="{FF2B5EF4-FFF2-40B4-BE49-F238E27FC236}">
                <a16:creationId xmlns:a16="http://schemas.microsoft.com/office/drawing/2014/main" id="{01305211-F37C-0F40-B215-33625F792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14" name="Téglalap 40">
            <a:extLst>
              <a:ext uri="{FF2B5EF4-FFF2-40B4-BE49-F238E27FC236}">
                <a16:creationId xmlns:a16="http://schemas.microsoft.com/office/drawing/2014/main" id="{8C171D1F-E5E9-E740-8C4B-417546C0C148}"/>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defTabSz="1083747">
              <a:defRPr/>
            </a:pPr>
            <a:endParaRPr lang="hu-HU" sz="2133">
              <a:solidFill>
                <a:srgbClr val="000000"/>
              </a:solidFill>
            </a:endParaRPr>
          </a:p>
        </p:txBody>
      </p:sp>
      <p:pic>
        <p:nvPicPr>
          <p:cNvPr id="10" name="Picture 5">
            <a:extLst>
              <a:ext uri="{FF2B5EF4-FFF2-40B4-BE49-F238E27FC236}">
                <a16:creationId xmlns:a16="http://schemas.microsoft.com/office/drawing/2014/main" id="{B45F251E-BE0B-8748-BB11-C255EB8A275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04281" y="260350"/>
            <a:ext cx="7496175" cy="1181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8A8A31EB-0947-3A45-ABAE-F220C2DB515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07406" y="2205038"/>
            <a:ext cx="3133725" cy="41433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7">
            <a:extLst>
              <a:ext uri="{FF2B5EF4-FFF2-40B4-BE49-F238E27FC236}">
                <a16:creationId xmlns:a16="http://schemas.microsoft.com/office/drawing/2014/main" id="{41D0D7B3-1EE2-7C42-B5E1-8715551C4A6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93656" y="2205038"/>
            <a:ext cx="3167063" cy="41735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5" name="Left Arrow 14">
            <a:extLst>
              <a:ext uri="{FF2B5EF4-FFF2-40B4-BE49-F238E27FC236}">
                <a16:creationId xmlns:a16="http://schemas.microsoft.com/office/drawing/2014/main" id="{8657CA18-3F57-F24F-8527-304A51B5F1F3}"/>
              </a:ext>
            </a:extLst>
          </p:cNvPr>
          <p:cNvSpPr>
            <a:spLocks noChangeArrowheads="1"/>
          </p:cNvSpPr>
          <p:nvPr/>
        </p:nvSpPr>
        <p:spPr bwMode="auto">
          <a:xfrm>
            <a:off x="7385819" y="5516563"/>
            <a:ext cx="1871662" cy="215900"/>
          </a:xfrm>
          <a:prstGeom prst="leftArrow">
            <a:avLst>
              <a:gd name="adj1" fmla="val 50000"/>
              <a:gd name="adj2" fmla="val 50008"/>
            </a:avLst>
          </a:prstGeom>
          <a:solidFill>
            <a:srgbClr val="FF0000"/>
          </a:solidFill>
          <a:ln w="12700">
            <a:solidFill>
              <a:schemeClr val="tx1"/>
            </a:solidFill>
            <a:round/>
            <a:headEnd type="none" w="sm" len="sm"/>
            <a:tailEnd type="none" w="sm" len="sm"/>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p>
        </p:txBody>
      </p:sp>
      <p:sp>
        <p:nvSpPr>
          <p:cNvPr id="16" name="Left Arrow 15">
            <a:extLst>
              <a:ext uri="{FF2B5EF4-FFF2-40B4-BE49-F238E27FC236}">
                <a16:creationId xmlns:a16="http://schemas.microsoft.com/office/drawing/2014/main" id="{E1068EBB-AAB1-E04C-A9FF-02AF625B82D4}"/>
              </a:ext>
            </a:extLst>
          </p:cNvPr>
          <p:cNvSpPr>
            <a:spLocks noChangeArrowheads="1"/>
          </p:cNvSpPr>
          <p:nvPr/>
        </p:nvSpPr>
        <p:spPr bwMode="auto">
          <a:xfrm rot="1767865">
            <a:off x="7374706" y="3011488"/>
            <a:ext cx="1871663" cy="215900"/>
          </a:xfrm>
          <a:prstGeom prst="leftArrow">
            <a:avLst>
              <a:gd name="adj1" fmla="val 50000"/>
              <a:gd name="adj2" fmla="val 50008"/>
            </a:avLst>
          </a:prstGeom>
          <a:solidFill>
            <a:srgbClr val="FF0000"/>
          </a:solidFill>
          <a:ln w="12700">
            <a:solidFill>
              <a:schemeClr val="tx1"/>
            </a:solidFill>
            <a:round/>
            <a:headEnd type="none" w="sm" len="sm"/>
            <a:tailEnd type="none" w="sm" len="sm"/>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p>
        </p:txBody>
      </p:sp>
      <p:sp>
        <p:nvSpPr>
          <p:cNvPr id="17" name="Left Arrow 16">
            <a:extLst>
              <a:ext uri="{FF2B5EF4-FFF2-40B4-BE49-F238E27FC236}">
                <a16:creationId xmlns:a16="http://schemas.microsoft.com/office/drawing/2014/main" id="{674EF77B-B4A1-054A-B48F-0387979B37CC}"/>
              </a:ext>
            </a:extLst>
          </p:cNvPr>
          <p:cNvSpPr>
            <a:spLocks noChangeArrowheads="1"/>
          </p:cNvSpPr>
          <p:nvPr/>
        </p:nvSpPr>
        <p:spPr bwMode="auto">
          <a:xfrm rot="1767865">
            <a:off x="7527106" y="4494213"/>
            <a:ext cx="1871663" cy="215900"/>
          </a:xfrm>
          <a:prstGeom prst="leftArrow">
            <a:avLst>
              <a:gd name="adj1" fmla="val 50000"/>
              <a:gd name="adj2" fmla="val 50008"/>
            </a:avLst>
          </a:prstGeom>
          <a:solidFill>
            <a:srgbClr val="FF0000"/>
          </a:solidFill>
          <a:ln w="12700">
            <a:solidFill>
              <a:schemeClr val="tx1"/>
            </a:solidFill>
            <a:round/>
            <a:headEnd type="none" w="sm" len="sm"/>
            <a:tailEnd type="none" w="sm" len="sm"/>
          </a:ln>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1800"/>
          </a:p>
        </p:txBody>
      </p:sp>
    </p:spTree>
    <p:custDataLst>
      <p:tags r:id="rId1"/>
    </p:custDataLst>
    <p:extLst>
      <p:ext uri="{BB962C8B-B14F-4D97-AF65-F5344CB8AC3E}">
        <p14:creationId xmlns:p14="http://schemas.microsoft.com/office/powerpoint/2010/main" val="1803005992"/>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 calcmode="lin" valueType="num">
                                      <p:cBhvr>
                                        <p:cTn id="14" dur="1000" fill="hold"/>
                                        <p:tgtEl>
                                          <p:spTgt spid="16"/>
                                        </p:tgtEl>
                                        <p:attrNameLst>
                                          <p:attrName>ppt_w</p:attrName>
                                        </p:attrNameLst>
                                      </p:cBhvr>
                                      <p:tavLst>
                                        <p:tav tm="0">
                                          <p:val>
                                            <p:strVal val="#ppt_w*0.70"/>
                                          </p:val>
                                        </p:tav>
                                        <p:tav tm="100000">
                                          <p:val>
                                            <p:strVal val="#ppt_w"/>
                                          </p:val>
                                        </p:tav>
                                      </p:tavLst>
                                    </p:anim>
                                    <p:anim calcmode="lin" valueType="num">
                                      <p:cBhvr>
                                        <p:cTn id="15" dur="1000" fill="hold"/>
                                        <p:tgtEl>
                                          <p:spTgt spid="16"/>
                                        </p:tgtEl>
                                        <p:attrNameLst>
                                          <p:attrName>ppt_h</p:attrName>
                                        </p:attrNameLst>
                                      </p:cBhvr>
                                      <p:tavLst>
                                        <p:tav tm="0">
                                          <p:val>
                                            <p:strVal val="#ppt_h"/>
                                          </p:val>
                                        </p:tav>
                                        <p:tav tm="100000">
                                          <p:val>
                                            <p:strVal val="#ppt_h"/>
                                          </p:val>
                                        </p:tav>
                                      </p:tavLst>
                                    </p:anim>
                                    <p:animEffect transition="in" filter="fade">
                                      <p:cBhvr>
                                        <p:cTn id="16" dur="10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strVal val="#ppt_w*0.70"/>
                                          </p:val>
                                        </p:tav>
                                        <p:tav tm="100000">
                                          <p:val>
                                            <p:strVal val="#ppt_w"/>
                                          </p:val>
                                        </p:tav>
                                      </p:tavLst>
                                    </p:anim>
                                    <p:anim calcmode="lin" valueType="num">
                                      <p:cBhvr>
                                        <p:cTn id="22" dur="1000" fill="hold"/>
                                        <p:tgtEl>
                                          <p:spTgt spid="17"/>
                                        </p:tgtEl>
                                        <p:attrNameLst>
                                          <p:attrName>ppt_h</p:attrName>
                                        </p:attrNameLst>
                                      </p:cBhvr>
                                      <p:tavLst>
                                        <p:tav tm="0">
                                          <p:val>
                                            <p:strVal val="#ppt_h"/>
                                          </p:val>
                                        </p:tav>
                                        <p:tav tm="100000">
                                          <p:val>
                                            <p:strVal val="#ppt_h"/>
                                          </p:val>
                                        </p:tav>
                                      </p:tavLst>
                                    </p:anim>
                                    <p:animEffect transition="in" filter="fade">
                                      <p:cBhvr>
                                        <p:cTn id="2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4">
            <a:extLst>
              <a:ext uri="{FF2B5EF4-FFF2-40B4-BE49-F238E27FC236}">
                <a16:creationId xmlns:a16="http://schemas.microsoft.com/office/drawing/2014/main" id="{E8D9DFB0-F643-6146-AEBC-7893DF38D478}"/>
              </a:ext>
            </a:extLst>
          </p:cNvPr>
          <p:cNvSpPr>
            <a:spLocks noChangeArrowheads="1"/>
          </p:cNvSpPr>
          <p:nvPr/>
        </p:nvSpPr>
        <p:spPr bwMode="auto">
          <a:xfrm>
            <a:off x="4165600" y="6770511"/>
            <a:ext cx="3860800" cy="541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de-DE" altLang="hu-HU" sz="2844"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0" name="Rectangle 9" descr="Vastag átlós felfelé">
            <a:extLst>
              <a:ext uri="{FF2B5EF4-FFF2-40B4-BE49-F238E27FC236}">
                <a16:creationId xmlns:a16="http://schemas.microsoft.com/office/drawing/2014/main" id="{C6D2B10B-11F0-D849-8EEE-E9F775A152B6}"/>
              </a:ext>
            </a:extLst>
          </p:cNvPr>
          <p:cNvSpPr>
            <a:spLocks noChangeArrowheads="1"/>
          </p:cNvSpPr>
          <p:nvPr/>
        </p:nvSpPr>
        <p:spPr bwMode="auto">
          <a:xfrm>
            <a:off x="1618287" y="868446"/>
            <a:ext cx="9505055" cy="62517"/>
          </a:xfrm>
          <a:prstGeom prst="rect">
            <a:avLst/>
          </a:prstGeom>
          <a:gradFill rotWithShape="0">
            <a:gsLst>
              <a:gs pos="0">
                <a:srgbClr val="15AAA6"/>
              </a:gs>
              <a:gs pos="50000">
                <a:srgbClr val="73BFBF"/>
              </a:gs>
              <a:gs pos="100000">
                <a:srgbClr val="D9F3EE"/>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1" name="Téglalap 40">
            <a:extLst>
              <a:ext uri="{FF2B5EF4-FFF2-40B4-BE49-F238E27FC236}">
                <a16:creationId xmlns:a16="http://schemas.microsoft.com/office/drawing/2014/main" id="{6DA4F302-DDAE-E448-B3B7-3EC41C8CD9C0}"/>
              </a:ext>
            </a:extLst>
          </p:cNvPr>
          <p:cNvSpPr/>
          <p:nvPr/>
        </p:nvSpPr>
        <p:spPr bwMode="auto">
          <a:xfrm>
            <a:off x="-28191" y="6568693"/>
            <a:ext cx="12220192" cy="359387"/>
          </a:xfrm>
          <a:prstGeom prst="rect">
            <a:avLst/>
          </a:prstGeom>
          <a:solidFill>
            <a:srgbClr val="ECECEC"/>
          </a:solidFill>
          <a:ln w="12700" cap="flat" cmpd="sng" algn="ctr">
            <a:noFill/>
            <a:prstDash val="solid"/>
            <a:round/>
            <a:headEnd type="none" w="sm" len="sm"/>
            <a:tailEnd type="none" w="sm" len="sm"/>
          </a:ln>
          <a:effectLst/>
        </p:spPr>
        <p:txBody>
          <a:bodyPr vert="horz" wrap="square" lIns="108373" tIns="54187" rIns="108373" bIns="54187" numCol="1" rtlCol="0" anchor="t" anchorCtr="0" compatLnSpc="1">
            <a:prstTxWarp prst="textNoShape">
              <a:avLst/>
            </a:prstTxWarp>
          </a:body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3" name="Rectangle 9" descr="Vastag átlós felfelé">
            <a:extLst>
              <a:ext uri="{FF2B5EF4-FFF2-40B4-BE49-F238E27FC236}">
                <a16:creationId xmlns:a16="http://schemas.microsoft.com/office/drawing/2014/main" id="{DC49D014-CA91-6744-8B16-DD0AFDE24CDB}"/>
              </a:ext>
            </a:extLst>
          </p:cNvPr>
          <p:cNvSpPr>
            <a:spLocks noChangeArrowheads="1"/>
          </p:cNvSpPr>
          <p:nvPr/>
        </p:nvSpPr>
        <p:spPr bwMode="auto">
          <a:xfrm>
            <a:off x="0" y="6525344"/>
            <a:ext cx="12192000" cy="43348"/>
          </a:xfrm>
          <a:prstGeom prst="rect">
            <a:avLst/>
          </a:prstGeom>
          <a:gradFill>
            <a:gsLst>
              <a:gs pos="0">
                <a:srgbClr val="C03844"/>
              </a:gs>
              <a:gs pos="50000">
                <a:srgbClr val="C06A70"/>
              </a:gs>
              <a:gs pos="100000">
                <a:srgbClr val="BBB2C0"/>
              </a:gs>
            </a:gsLst>
            <a:lin ang="0" scaled="1"/>
          </a:gradFill>
          <a:ln>
            <a:noFill/>
          </a:ln>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1083747" rtl="0" eaLnBrk="0" fontAlgn="base" latinLnBrk="0" hangingPunct="0">
              <a:lnSpc>
                <a:spcPct val="100000"/>
              </a:lnSpc>
              <a:spcBef>
                <a:spcPct val="0"/>
              </a:spcBef>
              <a:spcAft>
                <a:spcPct val="0"/>
              </a:spcAft>
              <a:buClrTx/>
              <a:buSzTx/>
              <a:buFontTx/>
              <a:buNone/>
              <a:tabLst/>
              <a:defRPr/>
            </a:pPr>
            <a:endParaRPr kumimoji="0" lang="en-US" altLang="hu-HU" sz="2133"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44" name="Kép 43">
            <a:extLst>
              <a:ext uri="{FF2B5EF4-FFF2-40B4-BE49-F238E27FC236}">
                <a16:creationId xmlns:a16="http://schemas.microsoft.com/office/drawing/2014/main" id="{16D68B96-E9EA-E944-B457-FA649DCF8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192" y="4404"/>
            <a:ext cx="1580689" cy="947283"/>
          </a:xfrm>
          <a:prstGeom prst="rect">
            <a:avLst/>
          </a:prstGeom>
        </p:spPr>
      </p:pic>
      <p:pic>
        <p:nvPicPr>
          <p:cNvPr id="46" name="Kép 45">
            <a:extLst>
              <a:ext uri="{FF2B5EF4-FFF2-40B4-BE49-F238E27FC236}">
                <a16:creationId xmlns:a16="http://schemas.microsoft.com/office/drawing/2014/main" id="{037CEAAB-69E6-5349-BBDE-4AA9E097DC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440" y="95964"/>
            <a:ext cx="419445" cy="405043"/>
          </a:xfrm>
          <a:prstGeom prst="rect">
            <a:avLst/>
          </a:prstGeom>
        </p:spPr>
      </p:pic>
      <p:sp>
        <p:nvSpPr>
          <p:cNvPr id="13" name="Rectangle 4">
            <a:extLst>
              <a:ext uri="{FF2B5EF4-FFF2-40B4-BE49-F238E27FC236}">
                <a16:creationId xmlns:a16="http://schemas.microsoft.com/office/drawing/2014/main" id="{EECDEA01-6BBF-BE46-A4E3-3A70306EAD64}"/>
              </a:ext>
            </a:extLst>
          </p:cNvPr>
          <p:cNvSpPr>
            <a:spLocks noChangeArrowheads="1"/>
          </p:cNvSpPr>
          <p:nvPr/>
        </p:nvSpPr>
        <p:spPr bwMode="auto">
          <a:xfrm>
            <a:off x="1930524" y="4436790"/>
            <a:ext cx="8497887" cy="1595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609600" indent="-609600">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609600" marR="0" lvl="0" indent="-609600" algn="l" defTabSz="914400" rtl="0" eaLnBrk="0" fontAlgn="base" latinLnBrk="0" hangingPunct="0">
              <a:lnSpc>
                <a:spcPct val="90000"/>
              </a:lnSpc>
              <a:spcBef>
                <a:spcPct val="20000"/>
              </a:spcBef>
              <a:spcAft>
                <a:spcPct val="0"/>
              </a:spcAft>
              <a:buClrTx/>
              <a:buSzTx/>
              <a:buFontTx/>
              <a:buNone/>
              <a:tabLst/>
              <a:defRPr/>
            </a:pPr>
            <a:r>
              <a:rPr kumimoji="0" lang="hu-HU" altLang="hu-HU" sz="2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DO</a:t>
            </a:r>
            <a:r>
              <a:rPr kumimoji="0" lang="hu-HU" altLang="hu-HU" sz="26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mn-cs"/>
              </a:rPr>
              <a:t>2</a:t>
            </a:r>
            <a:r>
              <a:rPr kumimoji="0" lang="hu-HU" altLang="hu-HU" sz="26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 (SV•HR) • (Hb•1.39•SaO</a:t>
            </a:r>
            <a:r>
              <a:rPr kumimoji="0" lang="hu-HU" altLang="hu-HU" sz="2600" b="0" i="0" u="none" strike="noStrike" kern="1200" cap="none" spc="0" normalizeH="0" baseline="-25000" noProof="0" dirty="0">
                <a:ln>
                  <a:noFill/>
                </a:ln>
                <a:solidFill>
                  <a:srgbClr val="294143"/>
                </a:solidFill>
                <a:effectLst/>
                <a:uLnTx/>
                <a:uFillTx/>
                <a:latin typeface="Times New Roman" panose="02020603050405020304" pitchFamily="18" charset="0"/>
                <a:ea typeface="+mn-ea"/>
                <a:cs typeface="+mn-cs"/>
              </a:rPr>
              <a:t>2</a:t>
            </a:r>
            <a:r>
              <a:rPr kumimoji="0" lang="hu-HU" altLang="hu-HU" sz="26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+0.003•PaO</a:t>
            </a:r>
            <a:r>
              <a:rPr kumimoji="0" lang="hu-HU" altLang="hu-HU" sz="2600" b="0" i="0" u="none" strike="noStrike" kern="1200" cap="none" spc="0" normalizeH="0" baseline="-25000" noProof="0" dirty="0">
                <a:ln>
                  <a:noFill/>
                </a:ln>
                <a:solidFill>
                  <a:srgbClr val="294143"/>
                </a:solidFill>
                <a:effectLst/>
                <a:uLnTx/>
                <a:uFillTx/>
                <a:latin typeface="Times New Roman" panose="02020603050405020304" pitchFamily="18" charset="0"/>
                <a:ea typeface="+mn-ea"/>
                <a:cs typeface="+mn-cs"/>
              </a:rPr>
              <a:t>2</a:t>
            </a:r>
            <a:r>
              <a:rPr kumimoji="0" lang="hu-HU" altLang="hu-HU" sz="26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 </a:t>
            </a:r>
            <a:r>
              <a:rPr kumimoji="0" lang="hu-HU" altLang="hu-HU" sz="2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 </a:t>
            </a:r>
          </a:p>
          <a:p>
            <a:pPr marL="609600" marR="0" lvl="0" indent="-609600" algn="ctr" defTabSz="914400" rtl="0" eaLnBrk="0" fontAlgn="base" latinLnBrk="0" hangingPunct="0">
              <a:lnSpc>
                <a:spcPct val="90000"/>
              </a:lnSpc>
              <a:spcBef>
                <a:spcPct val="20000"/>
              </a:spcBef>
              <a:spcAft>
                <a:spcPct val="0"/>
              </a:spcAft>
              <a:buClrTx/>
              <a:buSzTx/>
              <a:buFontTx/>
              <a:buNone/>
              <a:tabLst/>
              <a:defRPr/>
            </a:pPr>
            <a:endParaRPr kumimoji="0" lang="hu-HU" altLang="hu-HU" sz="2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a:p>
            <a:pPr marL="609600" marR="0" lvl="0" indent="-609600" algn="l" defTabSz="914400" rtl="0" eaLnBrk="0" fontAlgn="base" latinLnBrk="0" hangingPunct="0">
              <a:lnSpc>
                <a:spcPct val="90000"/>
              </a:lnSpc>
              <a:spcBef>
                <a:spcPct val="20000"/>
              </a:spcBef>
              <a:spcAft>
                <a:spcPct val="0"/>
              </a:spcAft>
              <a:buClrTx/>
              <a:buSzTx/>
              <a:buFontTx/>
              <a:buNone/>
              <a:tabLst/>
              <a:defRPr/>
            </a:pPr>
            <a:r>
              <a:rPr kumimoji="0" lang="hu-HU" altLang="hu-HU" sz="2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VO</a:t>
            </a:r>
            <a:r>
              <a:rPr kumimoji="0" lang="hu-HU" altLang="hu-HU" sz="2600" b="0" i="0" u="none" strike="noStrike" kern="1200" cap="none" spc="0" normalizeH="0" baseline="-25000" noProof="0" dirty="0">
                <a:ln>
                  <a:noFill/>
                </a:ln>
                <a:solidFill>
                  <a:srgbClr val="FF0000"/>
                </a:solidFill>
                <a:effectLst/>
                <a:uLnTx/>
                <a:uFillTx/>
                <a:latin typeface="Times New Roman" panose="02020603050405020304" pitchFamily="18" charset="0"/>
                <a:ea typeface="+mn-ea"/>
                <a:cs typeface="+mn-cs"/>
              </a:rPr>
              <a:t>2</a:t>
            </a:r>
            <a:r>
              <a:rPr kumimoji="0" lang="hu-HU" altLang="hu-HU"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rPr>
              <a:t> </a:t>
            </a:r>
            <a:r>
              <a:rPr kumimoji="0" lang="hu-HU" altLang="hu-HU" sz="26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 CO • (CaO</a:t>
            </a:r>
            <a:r>
              <a:rPr kumimoji="0" lang="hu-HU" altLang="hu-HU" sz="2600" b="0" i="0" u="none" strike="noStrike" kern="1200" cap="none" spc="0" normalizeH="0" baseline="-25000" noProof="0" dirty="0">
                <a:ln>
                  <a:noFill/>
                </a:ln>
                <a:solidFill>
                  <a:srgbClr val="294143"/>
                </a:solidFill>
                <a:effectLst/>
                <a:uLnTx/>
                <a:uFillTx/>
                <a:latin typeface="Times New Roman" panose="02020603050405020304" pitchFamily="18" charset="0"/>
                <a:ea typeface="+mn-ea"/>
                <a:cs typeface="+mn-cs"/>
              </a:rPr>
              <a:t>2</a:t>
            </a:r>
            <a:r>
              <a:rPr kumimoji="0" lang="hu-HU" altLang="hu-HU" sz="26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 - CvO</a:t>
            </a:r>
            <a:r>
              <a:rPr kumimoji="0" lang="hu-HU" altLang="hu-HU" sz="2600" b="0" i="0" u="none" strike="noStrike" kern="1200" cap="none" spc="0" normalizeH="0" baseline="-25000" noProof="0" dirty="0">
                <a:ln>
                  <a:noFill/>
                </a:ln>
                <a:solidFill>
                  <a:srgbClr val="294143"/>
                </a:solidFill>
                <a:effectLst/>
                <a:uLnTx/>
                <a:uFillTx/>
                <a:latin typeface="Times New Roman" panose="02020603050405020304" pitchFamily="18" charset="0"/>
                <a:ea typeface="+mn-ea"/>
                <a:cs typeface="+mn-cs"/>
              </a:rPr>
              <a:t>2</a:t>
            </a:r>
            <a:r>
              <a:rPr kumimoji="0" lang="hu-HU" altLang="hu-HU" sz="26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 </a:t>
            </a:r>
            <a:endParaRPr kumimoji="0" lang="hu-HU" altLang="hu-HU" sz="26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609600" marR="0" lvl="0" indent="-609600" algn="r" defTabSz="914400" rtl="0" eaLnBrk="0" fontAlgn="base" latinLnBrk="0" hangingPunct="0">
              <a:lnSpc>
                <a:spcPct val="90000"/>
              </a:lnSpc>
              <a:spcBef>
                <a:spcPct val="20000"/>
              </a:spcBef>
              <a:spcAft>
                <a:spcPct val="0"/>
              </a:spcAft>
              <a:buClrTx/>
              <a:buSzTx/>
              <a:buFontTx/>
              <a:buNone/>
              <a:tabLst/>
              <a:defRPr/>
            </a:pPr>
            <a:endParaRPr kumimoji="0" lang="hu-HU" altLang="hu-HU" sz="1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endParaRPr>
          </a:p>
          <a:p>
            <a:pPr marL="609600" marR="0" lvl="0" indent="-609600" algn="r" defTabSz="914400" rtl="0" eaLnBrk="0" fontAlgn="base" latinLnBrk="0" hangingPunct="0">
              <a:lnSpc>
                <a:spcPct val="90000"/>
              </a:lnSpc>
              <a:spcBef>
                <a:spcPct val="20000"/>
              </a:spcBef>
              <a:spcAft>
                <a:spcPct val="0"/>
              </a:spcAft>
              <a:buClrTx/>
              <a:buSzTx/>
              <a:buFontTx/>
              <a:buNone/>
              <a:tabLst/>
              <a:defRPr/>
            </a:pPr>
            <a:endParaRPr kumimoji="0" lang="hu-HU" altLang="hu-HU" sz="1400" b="0" i="0" u="none" strike="noStrike" kern="1200" cap="none" spc="0" normalizeH="0" baseline="0" noProof="0" dirty="0">
              <a:ln>
                <a:noFill/>
              </a:ln>
              <a:solidFill>
                <a:srgbClr val="FF3300"/>
              </a:solidFill>
              <a:effectLst/>
              <a:uLnTx/>
              <a:uFillTx/>
              <a:latin typeface="Times New Roman" panose="02020603050405020304" pitchFamily="18" charset="0"/>
              <a:ea typeface="+mn-ea"/>
              <a:cs typeface="+mn-cs"/>
            </a:endParaRPr>
          </a:p>
        </p:txBody>
      </p:sp>
      <p:pic>
        <p:nvPicPr>
          <p:cNvPr id="14" name="Picture 7">
            <a:extLst>
              <a:ext uri="{FF2B5EF4-FFF2-40B4-BE49-F238E27FC236}">
                <a16:creationId xmlns:a16="http://schemas.microsoft.com/office/drawing/2014/main" id="{7E80CF55-E74F-7942-A961-D2F8DFE23B6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t="15128"/>
          <a:stretch>
            <a:fillRect/>
          </a:stretch>
        </p:blipFill>
        <p:spPr bwMode="auto">
          <a:xfrm>
            <a:off x="1714624" y="1628503"/>
            <a:ext cx="8424862"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Szövegdoboz 5">
            <a:extLst>
              <a:ext uri="{FF2B5EF4-FFF2-40B4-BE49-F238E27FC236}">
                <a16:creationId xmlns:a16="http://schemas.microsoft.com/office/drawing/2014/main" id="{23733C64-5481-0041-AA90-E4461D73CD0E}"/>
              </a:ext>
            </a:extLst>
          </p:cNvPr>
          <p:cNvSpPr txBox="1">
            <a:spLocks noChangeArrowheads="1"/>
          </p:cNvSpPr>
          <p:nvPr/>
        </p:nvSpPr>
        <p:spPr bwMode="auto">
          <a:xfrm>
            <a:off x="1930524" y="3212828"/>
            <a:ext cx="1909762" cy="584200"/>
          </a:xfrm>
          <a:prstGeom prst="rect">
            <a:avLst/>
          </a:prstGeom>
          <a:solidFill>
            <a:srgbClr val="FFFFFF"/>
          </a:solidFill>
          <a:ln w="28575">
            <a:solidFill>
              <a:schemeClr val="accent2"/>
            </a:solidFill>
            <a:miter lim="800000"/>
            <a:headEnd/>
            <a:tailEnd/>
          </a:ln>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Fluid</a:t>
            </a:r>
          </a:p>
        </p:txBody>
      </p:sp>
      <p:cxnSp>
        <p:nvCxnSpPr>
          <p:cNvPr id="16" name="Egyenes összekötő nyíllal 10">
            <a:extLst>
              <a:ext uri="{FF2B5EF4-FFF2-40B4-BE49-F238E27FC236}">
                <a16:creationId xmlns:a16="http://schemas.microsoft.com/office/drawing/2014/main" id="{B56CC905-A377-014B-8122-507429652DC1}"/>
              </a:ext>
            </a:extLst>
          </p:cNvPr>
          <p:cNvCxnSpPr>
            <a:cxnSpLocks noChangeShapeType="1"/>
          </p:cNvCxnSpPr>
          <p:nvPr/>
        </p:nvCxnSpPr>
        <p:spPr bwMode="auto">
          <a:xfrm>
            <a:off x="3154486" y="3860528"/>
            <a:ext cx="0" cy="4318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7" name="Téglalap 15">
            <a:extLst>
              <a:ext uri="{FF2B5EF4-FFF2-40B4-BE49-F238E27FC236}">
                <a16:creationId xmlns:a16="http://schemas.microsoft.com/office/drawing/2014/main" id="{DBB39590-F0B8-9A42-B6F8-AA6C8610E1FE}"/>
              </a:ext>
            </a:extLst>
          </p:cNvPr>
          <p:cNvSpPr>
            <a:spLocks noChangeArrowheads="1"/>
          </p:cNvSpPr>
          <p:nvPr/>
        </p:nvSpPr>
        <p:spPr bwMode="auto">
          <a:xfrm>
            <a:off x="2948111" y="4363765"/>
            <a:ext cx="495300" cy="504825"/>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8" name="Téglalap 13">
            <a:extLst>
              <a:ext uri="{FF2B5EF4-FFF2-40B4-BE49-F238E27FC236}">
                <a16:creationId xmlns:a16="http://schemas.microsoft.com/office/drawing/2014/main" id="{7BC6F478-B81E-DF4D-8B91-C86726C46C37}"/>
              </a:ext>
            </a:extLst>
          </p:cNvPr>
          <p:cNvSpPr>
            <a:spLocks noChangeArrowheads="1"/>
          </p:cNvSpPr>
          <p:nvPr/>
        </p:nvSpPr>
        <p:spPr bwMode="auto">
          <a:xfrm>
            <a:off x="4460999" y="4363765"/>
            <a:ext cx="493712" cy="504825"/>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 name="Téglalap 16">
            <a:extLst>
              <a:ext uri="{FF2B5EF4-FFF2-40B4-BE49-F238E27FC236}">
                <a16:creationId xmlns:a16="http://schemas.microsoft.com/office/drawing/2014/main" id="{3A4E542E-4447-164E-9150-1B25CCFD3E9D}"/>
              </a:ext>
            </a:extLst>
          </p:cNvPr>
          <p:cNvSpPr>
            <a:spLocks noChangeArrowheads="1"/>
          </p:cNvSpPr>
          <p:nvPr/>
        </p:nvSpPr>
        <p:spPr bwMode="auto">
          <a:xfrm>
            <a:off x="5578599" y="4363765"/>
            <a:ext cx="817562" cy="504825"/>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 name="Szövegdoboz 17">
            <a:extLst>
              <a:ext uri="{FF2B5EF4-FFF2-40B4-BE49-F238E27FC236}">
                <a16:creationId xmlns:a16="http://schemas.microsoft.com/office/drawing/2014/main" id="{6EB6417D-F1E9-8B45-8DED-78C1CFB202D2}"/>
              </a:ext>
            </a:extLst>
          </p:cNvPr>
          <p:cNvSpPr txBox="1">
            <a:spLocks noChangeArrowheads="1"/>
          </p:cNvSpPr>
          <p:nvPr/>
        </p:nvSpPr>
        <p:spPr bwMode="auto">
          <a:xfrm>
            <a:off x="3838699" y="3212828"/>
            <a:ext cx="1260475" cy="584200"/>
          </a:xfrm>
          <a:prstGeom prst="rect">
            <a:avLst/>
          </a:prstGeom>
          <a:solidFill>
            <a:srgbClr val="FFFFFF"/>
          </a:solidFill>
          <a:ln w="28575">
            <a:solidFill>
              <a:schemeClr val="accent2"/>
            </a:solidFill>
            <a:miter lim="800000"/>
            <a:headEnd/>
            <a:tailEnd/>
          </a:ln>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Blood</a:t>
            </a:r>
          </a:p>
        </p:txBody>
      </p:sp>
      <p:sp>
        <p:nvSpPr>
          <p:cNvPr id="21" name="Szövegdoboz 18">
            <a:extLst>
              <a:ext uri="{FF2B5EF4-FFF2-40B4-BE49-F238E27FC236}">
                <a16:creationId xmlns:a16="http://schemas.microsoft.com/office/drawing/2014/main" id="{86AACFFA-EBB8-5943-906C-DA3D449E3349}"/>
              </a:ext>
            </a:extLst>
          </p:cNvPr>
          <p:cNvSpPr txBox="1">
            <a:spLocks noChangeArrowheads="1"/>
          </p:cNvSpPr>
          <p:nvPr/>
        </p:nvSpPr>
        <p:spPr bwMode="auto">
          <a:xfrm>
            <a:off x="5116636" y="3212828"/>
            <a:ext cx="1495425" cy="584200"/>
          </a:xfrm>
          <a:prstGeom prst="rect">
            <a:avLst/>
          </a:prstGeom>
          <a:solidFill>
            <a:srgbClr val="FFFFFF"/>
          </a:solidFill>
          <a:ln w="28575">
            <a:solidFill>
              <a:schemeClr val="accent2"/>
            </a:solidFill>
            <a:miter lim="800000"/>
            <a:headEnd/>
            <a:tailEnd/>
          </a:ln>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hu-HU" altLang="hu-HU" sz="32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Oxygen</a:t>
            </a:r>
          </a:p>
        </p:txBody>
      </p:sp>
      <p:cxnSp>
        <p:nvCxnSpPr>
          <p:cNvPr id="22" name="Egyenes összekötő nyíllal 19">
            <a:extLst>
              <a:ext uri="{FF2B5EF4-FFF2-40B4-BE49-F238E27FC236}">
                <a16:creationId xmlns:a16="http://schemas.microsoft.com/office/drawing/2014/main" id="{0433B19C-52D2-9040-A7F0-F01B2B164E55}"/>
              </a:ext>
            </a:extLst>
          </p:cNvPr>
          <p:cNvCxnSpPr>
            <a:cxnSpLocks noChangeShapeType="1"/>
          </p:cNvCxnSpPr>
          <p:nvPr/>
        </p:nvCxnSpPr>
        <p:spPr bwMode="auto">
          <a:xfrm>
            <a:off x="4667374" y="3860528"/>
            <a:ext cx="0" cy="4318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23" name="Egyenes összekötő nyíllal 20">
            <a:extLst>
              <a:ext uri="{FF2B5EF4-FFF2-40B4-BE49-F238E27FC236}">
                <a16:creationId xmlns:a16="http://schemas.microsoft.com/office/drawing/2014/main" id="{E1EF0B20-23C5-E943-930E-221B5AD9C7C5}"/>
              </a:ext>
            </a:extLst>
          </p:cNvPr>
          <p:cNvCxnSpPr>
            <a:cxnSpLocks noChangeShapeType="1"/>
          </p:cNvCxnSpPr>
          <p:nvPr/>
        </p:nvCxnSpPr>
        <p:spPr bwMode="auto">
          <a:xfrm>
            <a:off x="5962774" y="3860528"/>
            <a:ext cx="0" cy="4318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24" name="Szövegdoboz 21">
            <a:extLst>
              <a:ext uri="{FF2B5EF4-FFF2-40B4-BE49-F238E27FC236}">
                <a16:creationId xmlns:a16="http://schemas.microsoft.com/office/drawing/2014/main" id="{35C8E518-DFB3-DF4E-A374-4F5639F4D057}"/>
              </a:ext>
            </a:extLst>
          </p:cNvPr>
          <p:cNvSpPr txBox="1">
            <a:spLocks noChangeArrowheads="1"/>
          </p:cNvSpPr>
          <p:nvPr/>
        </p:nvSpPr>
        <p:spPr bwMode="auto">
          <a:xfrm>
            <a:off x="1570161" y="6021115"/>
            <a:ext cx="3097213" cy="460375"/>
          </a:xfrm>
          <a:prstGeom prst="rect">
            <a:avLst/>
          </a:prstGeom>
          <a:solidFill>
            <a:srgbClr val="FFFFFF"/>
          </a:solidFill>
          <a:ln w="28575">
            <a:solidFill>
              <a:schemeClr val="accent2"/>
            </a:solidFill>
            <a:miter lim="800000"/>
            <a:headEnd/>
            <a:tailEnd/>
          </a:ln>
        </p:spPr>
        <p:txBody>
          <a:bodyPr>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2400" b="0"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Analgesia, sedation</a:t>
            </a:r>
          </a:p>
        </p:txBody>
      </p:sp>
      <p:sp>
        <p:nvSpPr>
          <p:cNvPr id="25" name="Téglalap 22">
            <a:extLst>
              <a:ext uri="{FF2B5EF4-FFF2-40B4-BE49-F238E27FC236}">
                <a16:creationId xmlns:a16="http://schemas.microsoft.com/office/drawing/2014/main" id="{1B938782-2D06-FB44-AF01-B8C65BCD792B}"/>
              </a:ext>
            </a:extLst>
          </p:cNvPr>
          <p:cNvSpPr>
            <a:spLocks noChangeArrowheads="1"/>
          </p:cNvSpPr>
          <p:nvPr/>
        </p:nvSpPr>
        <p:spPr bwMode="auto">
          <a:xfrm>
            <a:off x="1930524" y="5300390"/>
            <a:ext cx="728662" cy="504825"/>
          </a:xfrm>
          <a:prstGeom prst="rect">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hu-HU" altLang="hu-HU"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cxnSp>
        <p:nvCxnSpPr>
          <p:cNvPr id="26" name="Egyenes összekötő nyíllal 33">
            <a:extLst>
              <a:ext uri="{FF2B5EF4-FFF2-40B4-BE49-F238E27FC236}">
                <a16:creationId xmlns:a16="http://schemas.microsoft.com/office/drawing/2014/main" id="{5686650E-59EB-4A4F-96B5-A57959469CFF}"/>
              </a:ext>
            </a:extLst>
          </p:cNvPr>
          <p:cNvCxnSpPr>
            <a:cxnSpLocks noChangeShapeType="1"/>
          </p:cNvCxnSpPr>
          <p:nvPr/>
        </p:nvCxnSpPr>
        <p:spPr bwMode="auto">
          <a:xfrm flipV="1">
            <a:off x="2290886" y="5805215"/>
            <a:ext cx="0" cy="21590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27" name="Rectangle 11">
            <a:extLst>
              <a:ext uri="{FF2B5EF4-FFF2-40B4-BE49-F238E27FC236}">
                <a16:creationId xmlns:a16="http://schemas.microsoft.com/office/drawing/2014/main" id="{0708292B-F3A9-F84A-A6AC-0D6FDC8F60C0}"/>
              </a:ext>
            </a:extLst>
          </p:cNvPr>
          <p:cNvSpPr txBox="1">
            <a:spLocks noChangeArrowheads="1"/>
          </p:cNvSpPr>
          <p:nvPr/>
        </p:nvSpPr>
        <p:spPr>
          <a:xfrm>
            <a:off x="2351584" y="146720"/>
            <a:ext cx="8286750" cy="762000"/>
          </a:xfrm>
          <a:prstGeom prst="rect">
            <a:avLst/>
          </a:prstGeom>
          <a:noFill/>
        </p:spPr>
        <p:txBody>
          <a:bodyPr lIns="90488" tIns="44450" rIns="90488" bIns="44450"/>
          <a:lstStyle/>
          <a:p>
            <a:pPr marL="0" marR="0" lvl="0" indent="0" algn="ctr" defTabSz="762000" rtl="0" eaLnBrk="0" fontAlgn="base" latinLnBrk="0" hangingPunct="0">
              <a:lnSpc>
                <a:spcPct val="100000"/>
              </a:lnSpc>
              <a:spcBef>
                <a:spcPct val="0"/>
              </a:spcBef>
              <a:spcAft>
                <a:spcPct val="0"/>
              </a:spcAft>
              <a:buClrTx/>
              <a:buSzTx/>
              <a:buFontTx/>
              <a:buNone/>
              <a:tabLst/>
              <a:defRPr/>
            </a:pPr>
            <a:r>
              <a:rPr kumimoji="0" lang="hu-HU" sz="4400" b="0" i="0" u="none" strike="noStrike" kern="0" cap="none" spc="0" normalizeH="0" baseline="0" noProof="0" dirty="0" err="1">
                <a:ln>
                  <a:noFill/>
                </a:ln>
                <a:solidFill>
                  <a:srgbClr val="294143"/>
                </a:solidFill>
                <a:effectLst/>
                <a:uLnTx/>
                <a:uFillTx/>
                <a:latin typeface="Times New Roman"/>
                <a:ea typeface="+mn-ea"/>
                <a:cs typeface="+mn-cs"/>
              </a:rPr>
              <a:t>Reszuszcitációs</a:t>
            </a:r>
            <a:r>
              <a:rPr kumimoji="0" lang="hu-HU" sz="4400" b="0" i="0" u="none" strike="noStrike" kern="0" cap="none" spc="0" normalizeH="0" baseline="0" noProof="0" dirty="0">
                <a:ln>
                  <a:noFill/>
                </a:ln>
                <a:solidFill>
                  <a:srgbClr val="294143"/>
                </a:solidFill>
                <a:effectLst/>
                <a:uLnTx/>
                <a:uFillTx/>
                <a:latin typeface="Times New Roman"/>
                <a:ea typeface="+mn-ea"/>
                <a:cs typeface="+mn-cs"/>
              </a:rPr>
              <a:t> lépések</a:t>
            </a:r>
            <a:endParaRPr kumimoji="0" lang="hu-HU" sz="4400" b="1" i="0" u="none" strike="noStrike" kern="0" cap="none" spc="0" normalizeH="0" baseline="-25000" noProof="0" dirty="0">
              <a:ln>
                <a:noFill/>
              </a:ln>
              <a:solidFill>
                <a:srgbClr val="294143"/>
              </a:solidFill>
              <a:effectLst/>
              <a:uLnTx/>
              <a:uFillTx/>
              <a:latin typeface="Times New Roman"/>
              <a:ea typeface="+mn-ea"/>
              <a:cs typeface="+mn-cs"/>
            </a:endParaRPr>
          </a:p>
        </p:txBody>
      </p:sp>
      <p:pic>
        <p:nvPicPr>
          <p:cNvPr id="31" name="Kép 44">
            <a:extLst>
              <a:ext uri="{FF2B5EF4-FFF2-40B4-BE49-F238E27FC236}">
                <a16:creationId xmlns:a16="http://schemas.microsoft.com/office/drawing/2014/main" id="{E8D44944-CA73-DE4D-BF15-5F78111FD2C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57510" y="188640"/>
            <a:ext cx="515154" cy="515154"/>
          </a:xfrm>
          <a:prstGeom prst="rect">
            <a:avLst/>
          </a:prstGeom>
        </p:spPr>
      </p:pic>
      <p:pic>
        <p:nvPicPr>
          <p:cNvPr id="32" name="Picture 31" descr="A picture containing food&#10;&#10;Description automatically generated">
            <a:extLst>
              <a:ext uri="{FF2B5EF4-FFF2-40B4-BE49-F238E27FC236}">
                <a16:creationId xmlns:a16="http://schemas.microsoft.com/office/drawing/2014/main" id="{69E8160F-DF6C-A74B-8341-41BBE0BE8A0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56915" y="188640"/>
            <a:ext cx="539685" cy="515154"/>
          </a:xfrm>
          <a:prstGeom prst="rect">
            <a:avLst/>
          </a:prstGeom>
        </p:spPr>
      </p:pic>
      <p:sp>
        <p:nvSpPr>
          <p:cNvPr id="38" name="AutoShape 10">
            <a:extLst>
              <a:ext uri="{FF2B5EF4-FFF2-40B4-BE49-F238E27FC236}">
                <a16:creationId xmlns:a16="http://schemas.microsoft.com/office/drawing/2014/main" id="{4235655B-4779-2A42-B24E-184777F33346}"/>
              </a:ext>
            </a:extLst>
          </p:cNvPr>
          <p:cNvSpPr>
            <a:spLocks/>
          </p:cNvSpPr>
          <p:nvPr/>
        </p:nvSpPr>
        <p:spPr bwMode="auto">
          <a:xfrm rot="16241813">
            <a:off x="3436267" y="4497710"/>
            <a:ext cx="153988" cy="838200"/>
          </a:xfrm>
          <a:prstGeom prst="leftBrace">
            <a:avLst>
              <a:gd name="adj1" fmla="val 45361"/>
              <a:gd name="adj2" fmla="val 50000"/>
            </a:avLst>
          </a:prstGeom>
          <a:noFill/>
          <a:ln w="19050">
            <a:solidFill>
              <a:srgbClr val="294143"/>
            </a:solidFill>
            <a:round/>
            <a:headEnd type="none" w="sm" len="sm"/>
            <a:tailEnd type="none" w="lg"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294143"/>
              </a:solidFill>
              <a:effectLst/>
              <a:uLnTx/>
              <a:uFillTx/>
              <a:latin typeface="Times New Roman" panose="02020603050405020304" pitchFamily="18" charset="0"/>
              <a:ea typeface="+mn-ea"/>
              <a:cs typeface="+mn-cs"/>
            </a:endParaRPr>
          </a:p>
        </p:txBody>
      </p:sp>
      <p:sp>
        <p:nvSpPr>
          <p:cNvPr id="39" name="AutoShape 11">
            <a:extLst>
              <a:ext uri="{FF2B5EF4-FFF2-40B4-BE49-F238E27FC236}">
                <a16:creationId xmlns:a16="http://schemas.microsoft.com/office/drawing/2014/main" id="{3912D3DC-EC8F-384A-AC83-F7F8259962F8}"/>
              </a:ext>
            </a:extLst>
          </p:cNvPr>
          <p:cNvSpPr>
            <a:spLocks/>
          </p:cNvSpPr>
          <p:nvPr/>
        </p:nvSpPr>
        <p:spPr bwMode="auto">
          <a:xfrm rot="16241813">
            <a:off x="6184835" y="3239616"/>
            <a:ext cx="152400" cy="3352800"/>
          </a:xfrm>
          <a:prstGeom prst="leftBrace">
            <a:avLst>
              <a:gd name="adj1" fmla="val 183333"/>
              <a:gd name="adj2" fmla="val 50000"/>
            </a:avLst>
          </a:prstGeom>
          <a:noFill/>
          <a:ln w="19050">
            <a:solidFill>
              <a:srgbClr val="294143"/>
            </a:solidFill>
            <a:round/>
            <a:headEnd type="none" w="sm" len="sm"/>
            <a:tailEnd type="none" w="lg"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294143"/>
              </a:solidFill>
              <a:effectLst/>
              <a:uLnTx/>
              <a:uFillTx/>
              <a:latin typeface="Times New Roman" panose="02020603050405020304" pitchFamily="18" charset="0"/>
              <a:ea typeface="+mn-ea"/>
              <a:cs typeface="+mn-cs"/>
            </a:endParaRPr>
          </a:p>
        </p:txBody>
      </p:sp>
      <p:sp>
        <p:nvSpPr>
          <p:cNvPr id="42" name="Text Box 12">
            <a:extLst>
              <a:ext uri="{FF2B5EF4-FFF2-40B4-BE49-F238E27FC236}">
                <a16:creationId xmlns:a16="http://schemas.microsoft.com/office/drawing/2014/main" id="{E31EA8D6-46BE-374E-94ED-BDC8036834F1}"/>
              </a:ext>
            </a:extLst>
          </p:cNvPr>
          <p:cNvSpPr txBox="1">
            <a:spLocks noChangeArrowheads="1"/>
          </p:cNvSpPr>
          <p:nvPr/>
        </p:nvSpPr>
        <p:spPr bwMode="auto">
          <a:xfrm>
            <a:off x="3170361" y="4916016"/>
            <a:ext cx="608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lg" len="lg"/>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en-US" sz="24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CO</a:t>
            </a:r>
          </a:p>
        </p:txBody>
      </p:sp>
      <p:sp>
        <p:nvSpPr>
          <p:cNvPr id="45" name="Text Box 13">
            <a:extLst>
              <a:ext uri="{FF2B5EF4-FFF2-40B4-BE49-F238E27FC236}">
                <a16:creationId xmlns:a16="http://schemas.microsoft.com/office/drawing/2014/main" id="{F0749D19-EAE0-B441-93F8-5B44BBED39A8}"/>
              </a:ext>
            </a:extLst>
          </p:cNvPr>
          <p:cNvSpPr txBox="1">
            <a:spLocks noChangeArrowheads="1"/>
          </p:cNvSpPr>
          <p:nvPr/>
        </p:nvSpPr>
        <p:spPr bwMode="auto">
          <a:xfrm>
            <a:off x="5897934" y="4916016"/>
            <a:ext cx="8461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type="none" w="sm" len="sm"/>
                <a:tailEnd type="none" w="lg" len="lg"/>
              </a14:hiddenLine>
            </a:ext>
          </a:extLst>
        </p:spPr>
        <p:txBody>
          <a:bodyPr wrap="none">
            <a:spAutoFit/>
          </a:bodyP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hu-HU" altLang="en-US" sz="24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rPr>
              <a:t>CaO</a:t>
            </a:r>
            <a:r>
              <a:rPr kumimoji="0" lang="hu-HU" altLang="en-US" sz="2400" b="0" i="0" u="none" strike="noStrike" kern="1200" cap="none" spc="0" normalizeH="0" baseline="-25000" noProof="0" dirty="0">
                <a:ln>
                  <a:noFill/>
                </a:ln>
                <a:solidFill>
                  <a:srgbClr val="294143"/>
                </a:solidFill>
                <a:effectLst/>
                <a:uLnTx/>
                <a:uFillTx/>
                <a:latin typeface="Times New Roman" panose="02020603050405020304" pitchFamily="18" charset="0"/>
                <a:ea typeface="+mn-ea"/>
                <a:cs typeface="+mn-cs"/>
              </a:rPr>
              <a:t>2</a:t>
            </a:r>
            <a:endParaRPr kumimoji="0" lang="hu-HU" altLang="en-US" sz="2400" b="0" i="0" u="none" strike="noStrike" kern="1200" cap="none" spc="0" normalizeH="0" baseline="0" noProof="0" dirty="0">
              <a:ln>
                <a:noFill/>
              </a:ln>
              <a:solidFill>
                <a:srgbClr val="294143"/>
              </a:solidFill>
              <a:effectLst/>
              <a:uLnTx/>
              <a:uFillTx/>
              <a:latin typeface="Times New Roman" panose="02020603050405020304" pitchFamily="18" charset="0"/>
              <a:ea typeface="+mn-ea"/>
              <a:cs typeface="+mn-cs"/>
            </a:endParaRPr>
          </a:p>
        </p:txBody>
      </p:sp>
      <p:sp>
        <p:nvSpPr>
          <p:cNvPr id="29" name="Ellipszis buborék 23">
            <a:extLst>
              <a:ext uri="{FF2B5EF4-FFF2-40B4-BE49-F238E27FC236}">
                <a16:creationId xmlns:a16="http://schemas.microsoft.com/office/drawing/2014/main" id="{C217DAFB-D0F0-A44D-BDA0-F8DE907C59BD}"/>
              </a:ext>
            </a:extLst>
          </p:cNvPr>
          <p:cNvSpPr>
            <a:spLocks noChangeArrowheads="1"/>
          </p:cNvSpPr>
          <p:nvPr/>
        </p:nvSpPr>
        <p:spPr bwMode="auto">
          <a:xfrm>
            <a:off x="1859086" y="2708275"/>
            <a:ext cx="3600450" cy="1584325"/>
          </a:xfrm>
          <a:prstGeom prst="wedgeEllipseCallout">
            <a:avLst>
              <a:gd name="adj1" fmla="val 48014"/>
              <a:gd name="adj2" fmla="val 54171"/>
            </a:avLst>
          </a:prstGeom>
          <a:solidFill>
            <a:srgbClr val="FFC000"/>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4000" b="0" i="0" u="none" strike="noStrike" kern="1200" cap="none" spc="0" normalizeH="0" baseline="0" noProof="0">
                <a:ln>
                  <a:noFill/>
                </a:ln>
                <a:solidFill>
                  <a:srgbClr val="294143"/>
                </a:solidFill>
                <a:effectLst/>
                <a:uLnTx/>
                <a:uFillTx/>
                <a:latin typeface="Times New Roman" panose="02020603050405020304" pitchFamily="18" charset="0"/>
                <a:ea typeface="+mn-ea"/>
                <a:cs typeface="+mn-cs"/>
              </a:rPr>
              <a:t>SaO</a:t>
            </a:r>
            <a:r>
              <a:rPr kumimoji="0" lang="hu-HU" altLang="hu-HU" sz="4000" b="0" i="0" u="none" strike="noStrike" kern="1200" cap="none" spc="0" normalizeH="0" baseline="-25000" noProof="0">
                <a:ln>
                  <a:noFill/>
                </a:ln>
                <a:solidFill>
                  <a:srgbClr val="294143"/>
                </a:solidFill>
                <a:effectLst/>
                <a:uLnTx/>
                <a:uFillTx/>
                <a:latin typeface="Times New Roman" panose="02020603050405020304" pitchFamily="18" charset="0"/>
                <a:ea typeface="+mn-ea"/>
                <a:cs typeface="+mn-cs"/>
              </a:rPr>
              <a:t>2</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4000" b="0" i="0" u="none" strike="noStrike" kern="1200" cap="none" spc="0" normalizeH="0" baseline="0" noProof="0">
                <a:ln>
                  <a:noFill/>
                </a:ln>
                <a:solidFill>
                  <a:srgbClr val="294143"/>
                </a:solidFill>
                <a:effectLst/>
                <a:uLnTx/>
                <a:uFillTx/>
                <a:latin typeface="Times New Roman" panose="02020603050405020304" pitchFamily="18" charset="0"/>
                <a:ea typeface="+mn-ea"/>
                <a:cs typeface="+mn-cs"/>
              </a:rPr>
              <a:t>~100%</a:t>
            </a:r>
          </a:p>
        </p:txBody>
      </p:sp>
      <p:sp>
        <p:nvSpPr>
          <p:cNvPr id="30" name="Ellipszis buborék 25">
            <a:extLst>
              <a:ext uri="{FF2B5EF4-FFF2-40B4-BE49-F238E27FC236}">
                <a16:creationId xmlns:a16="http://schemas.microsoft.com/office/drawing/2014/main" id="{75AD4B14-3C76-2C4D-BAF6-5AAC974108B1}"/>
              </a:ext>
            </a:extLst>
          </p:cNvPr>
          <p:cNvSpPr>
            <a:spLocks noChangeArrowheads="1"/>
          </p:cNvSpPr>
          <p:nvPr/>
        </p:nvSpPr>
        <p:spPr bwMode="auto">
          <a:xfrm>
            <a:off x="7318498" y="2816225"/>
            <a:ext cx="3602038" cy="1584325"/>
          </a:xfrm>
          <a:prstGeom prst="wedgeEllipseCallout">
            <a:avLst>
              <a:gd name="adj1" fmla="val -97273"/>
              <a:gd name="adj2" fmla="val 113083"/>
            </a:avLst>
          </a:prstGeom>
          <a:solidFill>
            <a:srgbClr val="FFC000"/>
          </a:solidFill>
          <a:ln w="28575">
            <a:solidFill>
              <a:srgbClr val="FF0000"/>
            </a:solidFill>
            <a:round/>
            <a:headEnd type="none" w="sm" len="sm"/>
            <a:tailEnd type="none" w="sm" len="sm"/>
          </a:ln>
        </p:spPr>
        <p:txBody>
          <a:bodyPr anchor="ctr"/>
          <a:lstStyle>
            <a:lvl1pPr>
              <a:spcBef>
                <a:spcPct val="20000"/>
              </a:spcBef>
              <a:buSzPct val="100000"/>
              <a:buChar char="•"/>
              <a:defRPr sz="3200">
                <a:solidFill>
                  <a:schemeClr val="tx1"/>
                </a:solidFill>
                <a:latin typeface="Times New Roman" panose="02020603050405020304" pitchFamily="18" charset="0"/>
              </a:defRPr>
            </a:lvl1pPr>
            <a:lvl2pPr marL="742950" indent="-285750">
              <a:spcBef>
                <a:spcPct val="20000"/>
              </a:spcBef>
              <a:buSzPct val="100000"/>
              <a:buChar char="–"/>
              <a:defRPr sz="2800">
                <a:solidFill>
                  <a:schemeClr val="tx1"/>
                </a:solidFill>
                <a:latin typeface="Times New Roman" panose="02020603050405020304" pitchFamily="18" charset="0"/>
              </a:defRPr>
            </a:lvl2pPr>
            <a:lvl3pPr marL="1143000" indent="-228600">
              <a:spcBef>
                <a:spcPct val="20000"/>
              </a:spcBef>
              <a:buSzPct val="100000"/>
              <a:buChar char="•"/>
              <a:defRPr sz="2400">
                <a:solidFill>
                  <a:schemeClr val="tx1"/>
                </a:solidFill>
                <a:latin typeface="Times New Roman" panose="02020603050405020304" pitchFamily="18" charset="0"/>
              </a:defRPr>
            </a:lvl3pPr>
            <a:lvl4pPr marL="1600200" indent="-228600">
              <a:spcBef>
                <a:spcPct val="20000"/>
              </a:spcBef>
              <a:buSzPct val="100000"/>
              <a:buChar char="–"/>
              <a:defRPr sz="2000">
                <a:solidFill>
                  <a:schemeClr val="tx1"/>
                </a:solidFill>
                <a:latin typeface="Times New Roman" panose="02020603050405020304" pitchFamily="18" charset="0"/>
              </a:defRPr>
            </a:lvl4pPr>
            <a:lvl5pPr marL="2057400" indent="-228600">
              <a:spcBef>
                <a:spcPct val="20000"/>
              </a:spcBef>
              <a:buSzPct val="10000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SzPct val="100000"/>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4000" b="0" i="0" u="none" strike="noStrike" kern="1200" cap="none" spc="0" normalizeH="0" baseline="0" noProof="0">
                <a:ln>
                  <a:noFill/>
                </a:ln>
                <a:solidFill>
                  <a:srgbClr val="294143"/>
                </a:solidFill>
                <a:effectLst/>
                <a:uLnTx/>
                <a:uFillTx/>
                <a:latin typeface="Times New Roman" panose="02020603050405020304" pitchFamily="18" charset="0"/>
                <a:ea typeface="+mn-ea"/>
                <a:cs typeface="+mn-cs"/>
              </a:rPr>
              <a:t>ScvO</a:t>
            </a:r>
            <a:r>
              <a:rPr kumimoji="0" lang="hu-HU" altLang="hu-HU" sz="4000" b="0" i="0" u="none" strike="noStrike" kern="1200" cap="none" spc="0" normalizeH="0" baseline="-25000" noProof="0">
                <a:ln>
                  <a:noFill/>
                </a:ln>
                <a:solidFill>
                  <a:srgbClr val="294143"/>
                </a:solidFill>
                <a:effectLst/>
                <a:uLnTx/>
                <a:uFillTx/>
                <a:latin typeface="Times New Roman" panose="02020603050405020304" pitchFamily="18" charset="0"/>
                <a:ea typeface="+mn-ea"/>
                <a:cs typeface="+mn-cs"/>
              </a:rPr>
              <a:t>2</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hu-HU" altLang="hu-HU" sz="4000" b="0" i="0" u="none" strike="noStrike" kern="1200" cap="none" spc="0" normalizeH="0" baseline="0" noProof="0">
                <a:ln>
                  <a:noFill/>
                </a:ln>
                <a:solidFill>
                  <a:srgbClr val="294143"/>
                </a:solidFill>
                <a:effectLst/>
                <a:uLnTx/>
                <a:uFillTx/>
                <a:latin typeface="Times New Roman" panose="02020603050405020304" pitchFamily="18" charset="0"/>
                <a:ea typeface="+mn-ea"/>
                <a:cs typeface="+mn-cs"/>
              </a:rPr>
              <a:t>~70%</a:t>
            </a:r>
          </a:p>
        </p:txBody>
      </p:sp>
      <p:sp>
        <p:nvSpPr>
          <p:cNvPr id="33" name="TextBox 1">
            <a:extLst>
              <a:ext uri="{FF2B5EF4-FFF2-40B4-BE49-F238E27FC236}">
                <a16:creationId xmlns:a16="http://schemas.microsoft.com/office/drawing/2014/main" id="{C84BBB7C-BD6F-994A-A567-ACA13B63919C}"/>
              </a:ext>
            </a:extLst>
          </p:cNvPr>
          <p:cNvSpPr txBox="1">
            <a:spLocks noRot="1" noChangeAspect="1" noMove="1" noResize="1" noEditPoints="1" noAdjustHandles="1" noChangeArrowheads="1" noChangeShapeType="1" noTextEdit="1"/>
          </p:cNvSpPr>
          <p:nvPr/>
        </p:nvSpPr>
        <p:spPr>
          <a:xfrm>
            <a:off x="6871692" y="5085184"/>
            <a:ext cx="2343911" cy="461665"/>
          </a:xfrm>
          <a:prstGeom prst="rect">
            <a:avLst/>
          </a:prstGeom>
          <a:blipFill rotWithShape="0">
            <a:blip r:embed="rId9"/>
            <a:stretch>
              <a:fillRect l="-3333" t="-92593" b="-119753"/>
            </a:stretch>
          </a:blipFill>
          <a:ln w="28575">
            <a:solidFill>
              <a:srgbClr val="FF0000"/>
            </a:solidFill>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a:ln>
                  <a:noFill/>
                </a:ln>
                <a:solidFill>
                  <a:srgbClr val="294143"/>
                </a:solidFill>
                <a:effectLst/>
                <a:uLnTx/>
                <a:uFillTx/>
                <a:latin typeface="Times New Roman" charset="0"/>
                <a:ea typeface="+mn-ea"/>
                <a:cs typeface="+mn-cs"/>
              </a:rPr>
              <a:t> </a:t>
            </a:r>
          </a:p>
        </p:txBody>
      </p:sp>
    </p:spTree>
    <p:custDataLst>
      <p:tags r:id="rId1"/>
    </p:custDataLst>
    <p:extLst>
      <p:ext uri="{BB962C8B-B14F-4D97-AF65-F5344CB8AC3E}">
        <p14:creationId xmlns:p14="http://schemas.microsoft.com/office/powerpoint/2010/main" val="227091667"/>
      </p:ext>
    </p:extLst>
  </p:cSld>
  <p:clrMapOvr>
    <a:masterClrMapping/>
  </p:clrMapOvr>
  <p:transition advTm="1079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500" fill="hold"/>
                                        <p:tgtEl>
                                          <p:spTgt spid="30"/>
                                        </p:tgtEl>
                                        <p:attrNameLst>
                                          <p:attrName>ppt_w</p:attrName>
                                        </p:attrNameLst>
                                      </p:cBhvr>
                                      <p:tavLst>
                                        <p:tav tm="0">
                                          <p:val>
                                            <p:fltVal val="0"/>
                                          </p:val>
                                        </p:tav>
                                        <p:tav tm="100000">
                                          <p:val>
                                            <p:strVal val="#ppt_w"/>
                                          </p:val>
                                        </p:tav>
                                      </p:tavLst>
                                    </p:anim>
                                    <p:anim calcmode="lin" valueType="num">
                                      <p:cBhvr>
                                        <p:cTn id="19" dur="500" fill="hold"/>
                                        <p:tgtEl>
                                          <p:spTgt spid="30"/>
                                        </p:tgtEl>
                                        <p:attrNameLst>
                                          <p:attrName>ppt_h</p:attrName>
                                        </p:attrNameLst>
                                      </p:cBhvr>
                                      <p:tavLst>
                                        <p:tav tm="0">
                                          <p:val>
                                            <p:fltVal val="0"/>
                                          </p:val>
                                        </p:tav>
                                        <p:tav tm="100000">
                                          <p:val>
                                            <p:strVal val="#ppt_h"/>
                                          </p:val>
                                        </p:tav>
                                      </p:tavLst>
                                    </p:anim>
                                    <p:animEffect transition="in" filter="fade">
                                      <p:cBhvr>
                                        <p:cTn id="20"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7|1.5"/>
</p:tagLst>
</file>

<file path=ppt/tags/tag10.xml><?xml version="1.0" encoding="utf-8"?>
<p:tagLst xmlns:a="http://schemas.openxmlformats.org/drawingml/2006/main" xmlns:r="http://schemas.openxmlformats.org/officeDocument/2006/relationships" xmlns:p="http://schemas.openxmlformats.org/presentationml/2006/main">
  <p:tag name="TIMING" val="|2.7|1.5"/>
</p:tagLst>
</file>

<file path=ppt/tags/tag11.xml><?xml version="1.0" encoding="utf-8"?>
<p:tagLst xmlns:a="http://schemas.openxmlformats.org/drawingml/2006/main" xmlns:r="http://schemas.openxmlformats.org/officeDocument/2006/relationships" xmlns:p="http://schemas.openxmlformats.org/presentationml/2006/main">
  <p:tag name="TIMING" val="|2.7|1.5"/>
</p:tagLst>
</file>

<file path=ppt/tags/tag12.xml><?xml version="1.0" encoding="utf-8"?>
<p:tagLst xmlns:a="http://schemas.openxmlformats.org/drawingml/2006/main" xmlns:r="http://schemas.openxmlformats.org/officeDocument/2006/relationships" xmlns:p="http://schemas.openxmlformats.org/presentationml/2006/main">
  <p:tag name="TIMING" val="|2.7|1.5"/>
</p:tagLst>
</file>

<file path=ppt/tags/tag13.xml><?xml version="1.0" encoding="utf-8"?>
<p:tagLst xmlns:a="http://schemas.openxmlformats.org/drawingml/2006/main" xmlns:r="http://schemas.openxmlformats.org/officeDocument/2006/relationships" xmlns:p="http://schemas.openxmlformats.org/presentationml/2006/main">
  <p:tag name="TIMING" val="|2.7|1.5"/>
</p:tagLst>
</file>

<file path=ppt/tags/tag14.xml><?xml version="1.0" encoding="utf-8"?>
<p:tagLst xmlns:a="http://schemas.openxmlformats.org/drawingml/2006/main" xmlns:r="http://schemas.openxmlformats.org/officeDocument/2006/relationships" xmlns:p="http://schemas.openxmlformats.org/presentationml/2006/main">
  <p:tag name="TIMING" val="|2.7|1.5"/>
</p:tagLst>
</file>

<file path=ppt/tags/tag15.xml><?xml version="1.0" encoding="utf-8"?>
<p:tagLst xmlns:a="http://schemas.openxmlformats.org/drawingml/2006/main" xmlns:r="http://schemas.openxmlformats.org/officeDocument/2006/relationships" xmlns:p="http://schemas.openxmlformats.org/presentationml/2006/main">
  <p:tag name="TIMING" val="|2.7|1.5"/>
</p:tagLst>
</file>

<file path=ppt/tags/tag16.xml><?xml version="1.0" encoding="utf-8"?>
<p:tagLst xmlns:a="http://schemas.openxmlformats.org/drawingml/2006/main" xmlns:r="http://schemas.openxmlformats.org/officeDocument/2006/relationships" xmlns:p="http://schemas.openxmlformats.org/presentationml/2006/main">
  <p:tag name="TIMING" val="|2.7|1.5"/>
</p:tagLst>
</file>

<file path=ppt/tags/tag17.xml><?xml version="1.0" encoding="utf-8"?>
<p:tagLst xmlns:a="http://schemas.openxmlformats.org/drawingml/2006/main" xmlns:r="http://schemas.openxmlformats.org/officeDocument/2006/relationships" xmlns:p="http://schemas.openxmlformats.org/presentationml/2006/main">
  <p:tag name="TIMING" val="|2.7|1.5"/>
</p:tagLst>
</file>

<file path=ppt/tags/tag18.xml><?xml version="1.0" encoding="utf-8"?>
<p:tagLst xmlns:a="http://schemas.openxmlformats.org/drawingml/2006/main" xmlns:r="http://schemas.openxmlformats.org/officeDocument/2006/relationships" xmlns:p="http://schemas.openxmlformats.org/presentationml/2006/main">
  <p:tag name="TIMING" val="|2.7|1.5"/>
</p:tagLst>
</file>

<file path=ppt/tags/tag19.xml><?xml version="1.0" encoding="utf-8"?>
<p:tagLst xmlns:a="http://schemas.openxmlformats.org/drawingml/2006/main" xmlns:r="http://schemas.openxmlformats.org/officeDocument/2006/relationships" xmlns:p="http://schemas.openxmlformats.org/presentationml/2006/main">
  <p:tag name="TIMING" val="|2.7|1.5"/>
</p:tagLst>
</file>

<file path=ppt/tags/tag2.xml><?xml version="1.0" encoding="utf-8"?>
<p:tagLst xmlns:a="http://schemas.openxmlformats.org/drawingml/2006/main" xmlns:r="http://schemas.openxmlformats.org/officeDocument/2006/relationships" xmlns:p="http://schemas.openxmlformats.org/presentationml/2006/main">
  <p:tag name="TIMING" val="|2.7|1.5"/>
</p:tagLst>
</file>

<file path=ppt/tags/tag20.xml><?xml version="1.0" encoding="utf-8"?>
<p:tagLst xmlns:a="http://schemas.openxmlformats.org/drawingml/2006/main" xmlns:r="http://schemas.openxmlformats.org/officeDocument/2006/relationships" xmlns:p="http://schemas.openxmlformats.org/presentationml/2006/main">
  <p:tag name="TIMING" val="|2.7|1.5"/>
</p:tagLst>
</file>

<file path=ppt/tags/tag21.xml><?xml version="1.0" encoding="utf-8"?>
<p:tagLst xmlns:a="http://schemas.openxmlformats.org/drawingml/2006/main" xmlns:r="http://schemas.openxmlformats.org/officeDocument/2006/relationships" xmlns:p="http://schemas.openxmlformats.org/presentationml/2006/main">
  <p:tag name="TIMING" val="|2.7|1.5"/>
</p:tagLst>
</file>

<file path=ppt/tags/tag22.xml><?xml version="1.0" encoding="utf-8"?>
<p:tagLst xmlns:a="http://schemas.openxmlformats.org/drawingml/2006/main" xmlns:r="http://schemas.openxmlformats.org/officeDocument/2006/relationships" xmlns:p="http://schemas.openxmlformats.org/presentationml/2006/main">
  <p:tag name="TIMING" val="|2.7|1.5"/>
</p:tagLst>
</file>

<file path=ppt/tags/tag23.xml><?xml version="1.0" encoding="utf-8"?>
<p:tagLst xmlns:a="http://schemas.openxmlformats.org/drawingml/2006/main" xmlns:r="http://schemas.openxmlformats.org/officeDocument/2006/relationships" xmlns:p="http://schemas.openxmlformats.org/presentationml/2006/main">
  <p:tag name="TIMING" val="|2.7|1.5"/>
</p:tagLst>
</file>

<file path=ppt/tags/tag24.xml><?xml version="1.0" encoding="utf-8"?>
<p:tagLst xmlns:a="http://schemas.openxmlformats.org/drawingml/2006/main" xmlns:r="http://schemas.openxmlformats.org/officeDocument/2006/relationships" xmlns:p="http://schemas.openxmlformats.org/presentationml/2006/main">
  <p:tag name="TIMING" val="|2.7|1.5"/>
</p:tagLst>
</file>

<file path=ppt/tags/tag25.xml><?xml version="1.0" encoding="utf-8"?>
<p:tagLst xmlns:a="http://schemas.openxmlformats.org/drawingml/2006/main" xmlns:r="http://schemas.openxmlformats.org/officeDocument/2006/relationships" xmlns:p="http://schemas.openxmlformats.org/presentationml/2006/main">
  <p:tag name="TIMING" val="|2.7|1.5"/>
</p:tagLst>
</file>

<file path=ppt/tags/tag26.xml><?xml version="1.0" encoding="utf-8"?>
<p:tagLst xmlns:a="http://schemas.openxmlformats.org/drawingml/2006/main" xmlns:r="http://schemas.openxmlformats.org/officeDocument/2006/relationships" xmlns:p="http://schemas.openxmlformats.org/presentationml/2006/main">
  <p:tag name="TIMING" val="|2.7|1.5"/>
</p:tagLst>
</file>

<file path=ppt/tags/tag27.xml><?xml version="1.0" encoding="utf-8"?>
<p:tagLst xmlns:a="http://schemas.openxmlformats.org/drawingml/2006/main" xmlns:r="http://schemas.openxmlformats.org/officeDocument/2006/relationships" xmlns:p="http://schemas.openxmlformats.org/presentationml/2006/main">
  <p:tag name="TIMING" val="|2.7|1.5"/>
</p:tagLst>
</file>

<file path=ppt/tags/tag28.xml><?xml version="1.0" encoding="utf-8"?>
<p:tagLst xmlns:a="http://schemas.openxmlformats.org/drawingml/2006/main" xmlns:r="http://schemas.openxmlformats.org/officeDocument/2006/relationships" xmlns:p="http://schemas.openxmlformats.org/presentationml/2006/main">
  <p:tag name="TIMING" val="|2.7|1.5"/>
</p:tagLst>
</file>

<file path=ppt/tags/tag29.xml><?xml version="1.0" encoding="utf-8"?>
<p:tagLst xmlns:a="http://schemas.openxmlformats.org/drawingml/2006/main" xmlns:r="http://schemas.openxmlformats.org/officeDocument/2006/relationships" xmlns:p="http://schemas.openxmlformats.org/presentationml/2006/main">
  <p:tag name="TIMING" val="|2.7|1.5"/>
</p:tagLst>
</file>

<file path=ppt/tags/tag3.xml><?xml version="1.0" encoding="utf-8"?>
<p:tagLst xmlns:a="http://schemas.openxmlformats.org/drawingml/2006/main" xmlns:r="http://schemas.openxmlformats.org/officeDocument/2006/relationships" xmlns:p="http://schemas.openxmlformats.org/presentationml/2006/main">
  <p:tag name="TIMING" val="|2.7|1.5"/>
</p:tagLst>
</file>

<file path=ppt/tags/tag30.xml><?xml version="1.0" encoding="utf-8"?>
<p:tagLst xmlns:a="http://schemas.openxmlformats.org/drawingml/2006/main" xmlns:r="http://schemas.openxmlformats.org/officeDocument/2006/relationships" xmlns:p="http://schemas.openxmlformats.org/presentationml/2006/main">
  <p:tag name="TIMING" val="|2.7|1.5"/>
</p:tagLst>
</file>

<file path=ppt/tags/tag31.xml><?xml version="1.0" encoding="utf-8"?>
<p:tagLst xmlns:a="http://schemas.openxmlformats.org/drawingml/2006/main" xmlns:r="http://schemas.openxmlformats.org/officeDocument/2006/relationships" xmlns:p="http://schemas.openxmlformats.org/presentationml/2006/main">
  <p:tag name="TIMING" val="|2.7|1.5"/>
</p:tagLst>
</file>

<file path=ppt/tags/tag32.xml><?xml version="1.0" encoding="utf-8"?>
<p:tagLst xmlns:a="http://schemas.openxmlformats.org/drawingml/2006/main" xmlns:r="http://schemas.openxmlformats.org/officeDocument/2006/relationships" xmlns:p="http://schemas.openxmlformats.org/presentationml/2006/main">
  <p:tag name="TIMING" val="|2.7|1.5"/>
</p:tagLst>
</file>

<file path=ppt/tags/tag33.xml><?xml version="1.0" encoding="utf-8"?>
<p:tagLst xmlns:a="http://schemas.openxmlformats.org/drawingml/2006/main" xmlns:r="http://schemas.openxmlformats.org/officeDocument/2006/relationships" xmlns:p="http://schemas.openxmlformats.org/presentationml/2006/main">
  <p:tag name="TIMING" val="|2.7|1.5"/>
</p:tagLst>
</file>

<file path=ppt/tags/tag34.xml><?xml version="1.0" encoding="utf-8"?>
<p:tagLst xmlns:a="http://schemas.openxmlformats.org/drawingml/2006/main" xmlns:r="http://schemas.openxmlformats.org/officeDocument/2006/relationships" xmlns:p="http://schemas.openxmlformats.org/presentationml/2006/main">
  <p:tag name="TIMING" val="|2.7|1.5"/>
</p:tagLst>
</file>

<file path=ppt/tags/tag4.xml><?xml version="1.0" encoding="utf-8"?>
<p:tagLst xmlns:a="http://schemas.openxmlformats.org/drawingml/2006/main" xmlns:r="http://schemas.openxmlformats.org/officeDocument/2006/relationships" xmlns:p="http://schemas.openxmlformats.org/presentationml/2006/main">
  <p:tag name="TIMING" val="|2.7|1.5"/>
</p:tagLst>
</file>

<file path=ppt/tags/tag5.xml><?xml version="1.0" encoding="utf-8"?>
<p:tagLst xmlns:a="http://schemas.openxmlformats.org/drawingml/2006/main" xmlns:r="http://schemas.openxmlformats.org/officeDocument/2006/relationships" xmlns:p="http://schemas.openxmlformats.org/presentationml/2006/main">
  <p:tag name="TIMING" val="|2.7|1.5"/>
</p:tagLst>
</file>

<file path=ppt/tags/tag6.xml><?xml version="1.0" encoding="utf-8"?>
<p:tagLst xmlns:a="http://schemas.openxmlformats.org/drawingml/2006/main" xmlns:r="http://schemas.openxmlformats.org/officeDocument/2006/relationships" xmlns:p="http://schemas.openxmlformats.org/presentationml/2006/main">
  <p:tag name="TIMING" val="|2.7|1.5"/>
</p:tagLst>
</file>

<file path=ppt/tags/tag7.xml><?xml version="1.0" encoding="utf-8"?>
<p:tagLst xmlns:a="http://schemas.openxmlformats.org/drawingml/2006/main" xmlns:r="http://schemas.openxmlformats.org/officeDocument/2006/relationships" xmlns:p="http://schemas.openxmlformats.org/presentationml/2006/main">
  <p:tag name="TIMING" val="|2.7|1.5"/>
</p:tagLst>
</file>

<file path=ppt/tags/tag8.xml><?xml version="1.0" encoding="utf-8"?>
<p:tagLst xmlns:a="http://schemas.openxmlformats.org/drawingml/2006/main" xmlns:r="http://schemas.openxmlformats.org/officeDocument/2006/relationships" xmlns:p="http://schemas.openxmlformats.org/presentationml/2006/main">
  <p:tag name="TIMING" val="|2.7|1.5"/>
</p:tagLst>
</file>

<file path=ppt/tags/tag9.xml><?xml version="1.0" encoding="utf-8"?>
<p:tagLst xmlns:a="http://schemas.openxmlformats.org/drawingml/2006/main" xmlns:r="http://schemas.openxmlformats.org/officeDocument/2006/relationships" xmlns:p="http://schemas.openxmlformats.org/presentationml/2006/main">
  <p:tag name="TIMING" val="|2.7|1.5"/>
</p:tagLst>
</file>

<file path=ppt/theme/theme1.xml><?xml version="1.0" encoding="utf-8"?>
<a:theme xmlns:a="http://schemas.openxmlformats.org/drawingml/2006/main" name="5_Angol">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Ango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Times New Roman" charset="0"/>
          </a:defRPr>
        </a:defPPr>
      </a:lstStyle>
    </a:lnDef>
  </a:objectDefaults>
  <a:extraClrSchemeLst>
    <a:extraClrScheme>
      <a:clrScheme name="Angol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go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ngol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gol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gol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gol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ngol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Angol">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Angol">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ngol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ngol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Angol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ngol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ngol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ngol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Angol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23303</TotalTime>
  <Words>1310</Words>
  <Application>Microsoft Macintosh PowerPoint</Application>
  <PresentationFormat>Widescreen</PresentationFormat>
  <Paragraphs>374</Paragraphs>
  <Slides>40</Slides>
  <Notes>40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40</vt:i4>
      </vt:variant>
    </vt:vector>
  </HeadingPairs>
  <TitlesOfParts>
    <vt:vector size="45" baseType="lpstr">
      <vt:lpstr>Constantia</vt:lpstr>
      <vt:lpstr>Monotype Sorts</vt:lpstr>
      <vt:lpstr>Times New Roman</vt:lpstr>
      <vt:lpstr>5_Angol</vt:lpstr>
      <vt:lpstr>6_Angol</vt:lpstr>
      <vt:lpstr>Személyre szabott transzfúzió  Molnár Zsolt1,2,3,4  1Medical Director: CytoSorbents Europe, Berlin, Germany 2Institute for Translational Medicine, School of Medicine, University of Pécs, Hungary 3Department of Anaesthesiology and Intensive Therapy, Poznan University of Medical Sciences, Poznan, Poland 4Department of Anaesthesiology and Intensive Therapy, Markusovszky Teaching Hospital, Szombathely, Hungary    </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 </vt:lpstr>
      <vt:lpstr>PowerPoint Presentation</vt:lpstr>
      <vt:lpstr>Postoperative day 3. 9:00 a.m. </vt:lpstr>
      <vt:lpstr>Postoperative day 3. 9:00 a.m. </vt:lpstr>
      <vt:lpstr>Postoperative day 3. 2:00 p.m. - weaning</vt:lpstr>
      <vt:lpstr>Postoperative day 3. 2:00 p.m. - weaning</vt:lpstr>
      <vt:lpstr> </vt:lpstr>
      <vt:lpstr>PowerPoint Presentation</vt:lpstr>
    </vt:vector>
  </TitlesOfParts>
  <Manager/>
  <Company>POTE</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 ambuláns anesztézia korai és késői posztoperatív szövődményei</dc:title>
  <dc:subject/>
  <dc:creator>POTE, AITI</dc:creator>
  <cp:keywords/>
  <dc:description/>
  <cp:lastModifiedBy>Team3 Cytosorbents</cp:lastModifiedBy>
  <cp:revision>1182</cp:revision>
  <cp:lastPrinted>2002-11-05T09:37:16Z</cp:lastPrinted>
  <dcterms:created xsi:type="dcterms:W3CDTF">1999-04-15T15:00:26Z</dcterms:created>
  <dcterms:modified xsi:type="dcterms:W3CDTF">2021-01-13T13:36:40Z</dcterms:modified>
  <cp:category/>
</cp:coreProperties>
</file>